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21"/>
  </p:notesMasterIdLst>
  <p:sldIdLst>
    <p:sldId id="256" r:id="rId2"/>
    <p:sldId id="258" r:id="rId3"/>
    <p:sldId id="260" r:id="rId4"/>
    <p:sldId id="261" r:id="rId5"/>
    <p:sldId id="262" r:id="rId6"/>
    <p:sldId id="263" r:id="rId7"/>
    <p:sldId id="382"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383" r:id="rId24"/>
    <p:sldId id="281" r:id="rId25"/>
    <p:sldId id="282" r:id="rId26"/>
    <p:sldId id="283" r:id="rId27"/>
    <p:sldId id="284" r:id="rId28"/>
    <p:sldId id="285" r:id="rId29"/>
    <p:sldId id="288" r:id="rId30"/>
    <p:sldId id="289" r:id="rId31"/>
    <p:sldId id="290" r:id="rId32"/>
    <p:sldId id="291" r:id="rId33"/>
    <p:sldId id="292" r:id="rId34"/>
    <p:sldId id="293" r:id="rId35"/>
    <p:sldId id="296" r:id="rId36"/>
    <p:sldId id="297" r:id="rId37"/>
    <p:sldId id="298" r:id="rId38"/>
    <p:sldId id="299" r:id="rId39"/>
    <p:sldId id="300" r:id="rId40"/>
    <p:sldId id="301"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78" r:id="rId117"/>
    <p:sldId id="379" r:id="rId118"/>
    <p:sldId id="380" r:id="rId119"/>
    <p:sldId id="381" r:id="rId120"/>
  </p:sldIdLst>
  <p:sldSz cx="9144000" cy="5143500" type="screen16x9"/>
  <p:notesSz cx="6858000" cy="9144000"/>
  <p:embeddedFontLst>
    <p:embeddedFont>
      <p:font typeface="Proxima Nova" panose="020B0604020202020204" charset="0"/>
      <p:regular r:id="rId122"/>
      <p:bold r:id="rId123"/>
      <p:italic r:id="rId124"/>
      <p:boldItalic r:id="rId125"/>
    </p:embeddedFont>
    <p:embeddedFont>
      <p:font typeface="Lato" panose="020B0604020202020204" charset="-94"/>
      <p:regular r:id="rId126"/>
      <p:bold r:id="rId127"/>
      <p:italic r:id="rId128"/>
      <p:boldItalic r:id="rId129"/>
    </p:embeddedFont>
    <p:embeddedFont>
      <p:font typeface="Calibri" panose="020F0502020204030204" pitchFamily="34" charset="0"/>
      <p:regular r:id="rId130"/>
      <p:bold r:id="rId131"/>
      <p:italic r:id="rId132"/>
      <p:boldItalic r:id="rId133"/>
    </p:embeddedFont>
    <p:embeddedFont>
      <p:font typeface="Poppins" panose="020B0604020202020204" charset="-94"/>
      <p:regular r:id="rId134"/>
      <p:bold r:id="rId135"/>
      <p:italic r:id="rId136"/>
      <p:boldItalic r:id="rId137"/>
    </p:embeddedFont>
    <p:embeddedFont>
      <p:font typeface="Nunito Sans" panose="020B0604020202020204" charset="-94"/>
      <p:regular r:id="rId138"/>
      <p:bold r:id="rId139"/>
      <p:italic r:id="rId140"/>
      <p:boldItalic r:id="rId141"/>
    </p:embeddedFont>
    <p:embeddedFont>
      <p:font typeface="Poppins SemiBold" panose="020B0604020202020204" charset="-94"/>
      <p:regular r:id="rId142"/>
      <p:bold r:id="rId143"/>
      <p:italic r:id="rId144"/>
      <p:boldItalic r:id="rId145"/>
    </p:embeddedFont>
    <p:embeddedFont>
      <p:font typeface="Proxima Nova Semibold" panose="020B0604020202020204" charset="0"/>
      <p:regular r:id="rId146"/>
      <p:bold r:id="rId147"/>
      <p:boldItalic r:id="rId148"/>
    </p:embeddedFont>
    <p:embeddedFont>
      <p:font typeface="Roboto Mono" panose="020B0604020202020204" charset="0"/>
      <p:regular r:id="rId149"/>
      <p:bold r:id="rId150"/>
      <p:italic r:id="rId151"/>
      <p:boldItalic r:id="rId152"/>
    </p:embeddedFont>
    <p:embeddedFont>
      <p:font typeface="Poppins Medium" panose="020B0604020202020204" charset="-94"/>
      <p:regular r:id="rId153"/>
      <p:bold r:id="rId154"/>
      <p:italic r:id="rId155"/>
      <p:boldItalic r:id="rId1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4B5341-2BB8-4B77-8045-A7F491541E24}">
  <a:tblStyle styleId="{5D4B5341-2BB8-4B77-8045-A7F491541E2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221" y="-47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7.fntdata"/><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7.fntdata"/><Relationship Id="rId149" Type="http://schemas.openxmlformats.org/officeDocument/2006/relationships/font" Target="fonts/font28.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font" Target="fonts/font18.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29.fntdata"/><Relationship Id="rId155" Type="http://schemas.openxmlformats.org/officeDocument/2006/relationships/font" Target="fonts/font34.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9.fntdata"/><Relationship Id="rId145"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9.fntdata"/><Relationship Id="rId135" Type="http://schemas.openxmlformats.org/officeDocument/2006/relationships/font" Target="fonts/font14.fntdata"/><Relationship Id="rId151" Type="http://schemas.openxmlformats.org/officeDocument/2006/relationships/font" Target="fonts/font30.fntdata"/><Relationship Id="rId156" Type="http://schemas.openxmlformats.org/officeDocument/2006/relationships/font" Target="fonts/font3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4.fntdata"/><Relationship Id="rId141" Type="http://schemas.openxmlformats.org/officeDocument/2006/relationships/font" Target="fonts/font20.fntdata"/><Relationship Id="rId146" Type="http://schemas.openxmlformats.org/officeDocument/2006/relationships/font" Target="fonts/font2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0.fntdata"/><Relationship Id="rId136" Type="http://schemas.openxmlformats.org/officeDocument/2006/relationships/font" Target="fonts/font15.fntdata"/><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3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5.fntdata"/><Relationship Id="rId147"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142" Type="http://schemas.openxmlformats.org/officeDocument/2006/relationships/font" Target="fonts/font2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6.fntdata"/><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1.fntdata"/><Relationship Id="rId153" Type="http://schemas.openxmlformats.org/officeDocument/2006/relationships/font" Target="fonts/font3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fntdata"/><Relationship Id="rId143" Type="http://schemas.openxmlformats.org/officeDocument/2006/relationships/font" Target="fonts/font22.fntdata"/><Relationship Id="rId148"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2.fntdata"/><Relationship Id="rId154" Type="http://schemas.openxmlformats.org/officeDocument/2006/relationships/font" Target="fonts/font33.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2.fntdata"/><Relationship Id="rId144" Type="http://schemas.openxmlformats.org/officeDocument/2006/relationships/font" Target="fonts/font23.fntdata"/><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9dea9a89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9dea9a89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9e26dd2b6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9e26dd2b6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9dea9a89e6_0_5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9dea9a89e6_0_5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9dea9a89e6_0_5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9dea9a89e6_0_5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9dea9a89e6_0_5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9dea9a89e6_0_5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9dea9a89e6_0_4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9dea9a89e6_0_4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g9dea9a89e6_0_5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3" name="Google Shape;1533;g9dea9a89e6_0_5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9dea9a89e6_0_5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9dea9a89e6_0_5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9dea9a89e6_0_5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9dea9a89e6_0_5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9dea9a89e6_0_5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9dea9a89e6_0_5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9dea9a89e6_0_57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2" name="Google Shape;1572;g9dea9a89e6_0_5719: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9dea9a89e6_0_57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5" name="Google Shape;1585;g9dea9a89e6_0_5732: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9dea9a89e6_0_4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9dea9a89e6_0_4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9dea9a89e6_0_5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9dea9a89e6_0_5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g9dea9a89e6_0_5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4" name="Google Shape;1604;g9dea9a89e6_0_5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9dea9a89e6_0_5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2" name="Google Shape;1612;g9dea9a89e6_0_5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9dea9a89e6_0_5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9dea9a89e6_0_5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9dea9a89e6_0_5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9dea9a89e6_0_5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9dea9a89e6_0_5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9dea9a89e6_0_5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8"/>
        <p:cNvGrpSpPr/>
        <p:nvPr/>
      </p:nvGrpSpPr>
      <p:grpSpPr>
        <a:xfrm>
          <a:off x="0" y="0"/>
          <a:ext cx="0" cy="0"/>
          <a:chOff x="0" y="0"/>
          <a:chExt cx="0" cy="0"/>
        </a:xfrm>
      </p:grpSpPr>
      <p:sp>
        <p:nvSpPr>
          <p:cNvPr id="1649" name="Google Shape;1649;g9dea9a89e6_0_5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0" name="Google Shape;1650;g9dea9a89e6_0_5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9dea9a89e6_0_5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9dea9a89e6_0_5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9dea9a89e6_0_4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9dea9a89e6_0_4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9dea9a89e6_0_4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9dea9a89e6_0_4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9e26dd2b6d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9e26dd2b6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9dea9a89e6_0_4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9dea9a89e6_0_4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9dea9a89e6_0_4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9dea9a89e6_0_4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9dea9a89e6_0_4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9dea9a89e6_0_4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9dea9a89e6_0_4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9dea9a89e6_0_4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9dea9a89e6_0_4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9dea9a89e6_0_4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9dea9a89e6_0_4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9dea9a89e6_0_4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9dea9a89e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9dea9a89e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9dea9a89e6_0_4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9dea9a89e6_0_4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9dea9a89e6_0_4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9dea9a89e6_0_4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9dea9a89e6_0_4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9dea9a89e6_0_4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0940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9dea9a89e6_0_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9dea9a89e6_0_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9dea9a89e6_0_4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9dea9a89e6_0_4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9e26dd2b6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9e26dd2b6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9dea9a89e6_0_4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9dea9a89e6_0_4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9dea9a89e6_0_4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9dea9a89e6_0_4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9e26dd2b6d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9e26dd2b6d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9dea9a89e6_0_4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9dea9a89e6_0_4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9e26dd2b6d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9e26dd2b6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9dea9a89e6_0_4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9dea9a89e6_0_4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9dea9a89e6_0_4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9dea9a89e6_0_4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9dea9a89e6_0_4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9dea9a89e6_0_4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9e26dd2b6d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9e26dd2b6d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9dea9a89e6_0_4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9dea9a89e6_0_4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9dea9a89e6_0_4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9dea9a89e6_0_4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9dea9a89e6_0_4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9dea9a89e6_0_4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9dea9a89e6_0_4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9dea9a89e6_0_4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9dea9a89e6_0_4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9dea9a89e6_0_4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9dea9a89e6_0_4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9dea9a89e6_0_4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9e26dd2b6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9e26dd2b6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9dea9a89e6_0_4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9dea9a89e6_0_4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9dea9a89e6_0_4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9dea9a89e6_0_4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9dea9a89e6_0_4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9dea9a89e6_0_4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9dea9a89e6_0_4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9dea9a89e6_0_4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9dea9a89e6_0_4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9dea9a89e6_0_4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9e4019010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9e4019010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9e40190102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9e40190102_0_2: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9dea9a89e6_0_4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9dea9a89e6_0_4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9dea9a89e6_0_4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9dea9a89e6_0_4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9dea9a89e6_0_4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9dea9a89e6_0_4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9dea9a89e6_0_4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9dea9a89e6_0_4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9dea9a89e6_0_4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9dea9a89e6_0_4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9dea9a89e6_0_4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9dea9a89e6_0_4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9dea9a89e6_0_4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9dea9a89e6_0_4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9dea9a89e6_0_4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9dea9a89e6_0_4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3960765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3960765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9dea9a89e6_0_4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9dea9a89e6_0_4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9dea9a89e6_0_49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9dea9a89e6_0_4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9dea9a89e6_0_4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9dea9a89e6_0_4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bea6e715a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bea6e715a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9dea9a89e6_0_4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9dea9a89e6_0_4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9dea9a89e6_0_4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9dea9a89e6_0_4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9dea9a89e6_0_4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9dea9a89e6_0_4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9dea9a89e6_0_49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9dea9a89e6_0_4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9dea9a89e6_0_4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9dea9a89e6_0_4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9dea9a89e6_0_4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9dea9a89e6_0_4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9dea9a89e6_0_5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9dea9a89e6_0_5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9dea9a89e6_0_5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9dea9a89e6_0_5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9dea9a89e6_0_5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9dea9a89e6_0_5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9dea9a89e6_0_5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1" name="Google Shape;1211;g9dea9a89e6_0_528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9dea9a89e6_0_5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9dea9a89e6_0_5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9dea9a89e6_0_5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9dea9a89e6_0_5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9e26dd2b6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9e26dd2b6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9dea9a89e6_0_53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6" name="Google Shape;1236;g9dea9a89e6_0_539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9dea9a89e6_0_54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5" name="Google Shape;1245;g9dea9a89e6_0_5407: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9dea9a89e6_0_5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9dea9a89e6_0_5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9dea9a89e6_0_5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9dea9a89e6_0_5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9dea9a89e6_0_5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9dea9a89e6_0_5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9dea9a89e6_0_54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7" name="Google Shape;1277;g9dea9a89e6_0_543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9e26dd2b6d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6" name="Google Shape;1296;g9e26dd2b6d_0_3: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9e26dd2b6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9e26dd2b6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9e26dd2b6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9e26dd2b6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9dea9a89e6_0_5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9dea9a89e6_0_5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9dea9a89e6_0_4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9dea9a89e6_0_4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9dea9a89e6_0_5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9dea9a89e6_0_5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9dea9a89e6_0_5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9dea9a89e6_0_5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9dea9a89e6_0_54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7" name="Google Shape;1347;g9dea9a89e6_0_5483: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9dea9a89e6_0_55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6" name="Google Shape;1356;g9dea9a89e6_0_5503: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9dea9a89e6_0_55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6" name="Google Shape;1366;g9dea9a89e6_0_5509: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9dea9a89e6_0_55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5" name="Google Shape;1375;g9dea9a89e6_0_5559: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9dea9a89e6_0_55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4" name="Google Shape;1384;g9dea9a89e6_0_551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9dea9a89e6_0_5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9dea9a89e6_0_5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9dea9a89e6_0_5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9dea9a89e6_0_5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9dea9a89e6_0_55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9" name="Google Shape;1409;g9dea9a89e6_0_553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9dea9a89e6_0_4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9dea9a89e6_0_4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9dea9a89e6_0_5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9dea9a89e6_0_5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9dea9a89e6_0_5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5" name="Google Shape;1425;g9dea9a89e6_0_5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9dea9a89e6_0_4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9dea9a89e6_0_4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9dea9a89e6_0_5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9dea9a89e6_0_5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9dea9a89e6_0_5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9dea9a89e6_0_5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9dea9a89e6_0_5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9dea9a89e6_0_5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9df610ea1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9df610ea1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g9dea9a89e6_0_5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6" name="Google Shape;1476;g9dea9a89e6_0_5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9dea9a89e6_0_56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9dea9a89e6_0_5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9dea9a89e6_0_5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3" name="Google Shape;1493;g9dea9a89e6_0_5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4" name="Google Shape;54;p13"/>
          <p:cNvSpPr txBox="1">
            <a:spLocks noGrp="1"/>
          </p:cNvSpPr>
          <p:nvPr>
            <p:ph type="title" idx="2"/>
          </p:nvPr>
        </p:nvSpPr>
        <p:spPr>
          <a:xfrm>
            <a:off x="450750" y="209750"/>
            <a:ext cx="25038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Poppins"/>
              <a:buNone/>
              <a:defRPr sz="1200">
                <a:latin typeface="Poppins"/>
                <a:ea typeface="Poppins"/>
                <a:cs typeface="Poppins"/>
                <a:sym typeface="Poppins"/>
              </a:defRPr>
            </a:lvl1pPr>
            <a:lvl2pPr lvl="1" rtl="0">
              <a:spcBef>
                <a:spcPts val="0"/>
              </a:spcBef>
              <a:spcAft>
                <a:spcPts val="0"/>
              </a:spcAft>
              <a:buSzPts val="1200"/>
              <a:buFont typeface="Poppins"/>
              <a:buNone/>
              <a:defRPr sz="1200">
                <a:latin typeface="Poppins"/>
                <a:ea typeface="Poppins"/>
                <a:cs typeface="Poppins"/>
                <a:sym typeface="Poppins"/>
              </a:defRPr>
            </a:lvl2pPr>
            <a:lvl3pPr lvl="2" rtl="0">
              <a:spcBef>
                <a:spcPts val="0"/>
              </a:spcBef>
              <a:spcAft>
                <a:spcPts val="0"/>
              </a:spcAft>
              <a:buSzPts val="1200"/>
              <a:buFont typeface="Poppins"/>
              <a:buNone/>
              <a:defRPr sz="1200">
                <a:latin typeface="Poppins"/>
                <a:ea typeface="Poppins"/>
                <a:cs typeface="Poppins"/>
                <a:sym typeface="Poppins"/>
              </a:defRPr>
            </a:lvl3pPr>
            <a:lvl4pPr lvl="3" rtl="0">
              <a:spcBef>
                <a:spcPts val="0"/>
              </a:spcBef>
              <a:spcAft>
                <a:spcPts val="0"/>
              </a:spcAft>
              <a:buSzPts val="1200"/>
              <a:buFont typeface="Poppins"/>
              <a:buNone/>
              <a:defRPr sz="1200">
                <a:latin typeface="Poppins"/>
                <a:ea typeface="Poppins"/>
                <a:cs typeface="Poppins"/>
                <a:sym typeface="Poppins"/>
              </a:defRPr>
            </a:lvl4pPr>
            <a:lvl5pPr lvl="4" rtl="0">
              <a:spcBef>
                <a:spcPts val="0"/>
              </a:spcBef>
              <a:spcAft>
                <a:spcPts val="0"/>
              </a:spcAft>
              <a:buSzPts val="1200"/>
              <a:buFont typeface="Poppins"/>
              <a:buNone/>
              <a:defRPr sz="1200">
                <a:latin typeface="Poppins"/>
                <a:ea typeface="Poppins"/>
                <a:cs typeface="Poppins"/>
                <a:sym typeface="Poppins"/>
              </a:defRPr>
            </a:lvl5pPr>
            <a:lvl6pPr lvl="5" rtl="0">
              <a:spcBef>
                <a:spcPts val="0"/>
              </a:spcBef>
              <a:spcAft>
                <a:spcPts val="0"/>
              </a:spcAft>
              <a:buSzPts val="1200"/>
              <a:buFont typeface="Poppins"/>
              <a:buNone/>
              <a:defRPr sz="1200">
                <a:latin typeface="Poppins"/>
                <a:ea typeface="Poppins"/>
                <a:cs typeface="Poppins"/>
                <a:sym typeface="Poppins"/>
              </a:defRPr>
            </a:lvl6pPr>
            <a:lvl7pPr lvl="6" rtl="0">
              <a:spcBef>
                <a:spcPts val="0"/>
              </a:spcBef>
              <a:spcAft>
                <a:spcPts val="0"/>
              </a:spcAft>
              <a:buSzPts val="1200"/>
              <a:buFont typeface="Poppins"/>
              <a:buNone/>
              <a:defRPr sz="1200">
                <a:latin typeface="Poppins"/>
                <a:ea typeface="Poppins"/>
                <a:cs typeface="Poppins"/>
                <a:sym typeface="Poppins"/>
              </a:defRPr>
            </a:lvl7pPr>
            <a:lvl8pPr lvl="7" rtl="0">
              <a:spcBef>
                <a:spcPts val="0"/>
              </a:spcBef>
              <a:spcAft>
                <a:spcPts val="0"/>
              </a:spcAft>
              <a:buSzPts val="1200"/>
              <a:buFont typeface="Poppins"/>
              <a:buNone/>
              <a:defRPr sz="1200">
                <a:latin typeface="Poppins"/>
                <a:ea typeface="Poppins"/>
                <a:cs typeface="Poppins"/>
                <a:sym typeface="Poppins"/>
              </a:defRPr>
            </a:lvl8pPr>
            <a:lvl9pPr lvl="8" rtl="0">
              <a:spcBef>
                <a:spcPts val="0"/>
              </a:spcBef>
              <a:spcAft>
                <a:spcPts val="0"/>
              </a:spcAft>
              <a:buSzPts val="1200"/>
              <a:buFont typeface="Poppins"/>
              <a:buNone/>
              <a:defRPr sz="1200">
                <a:latin typeface="Poppins"/>
                <a:ea typeface="Poppins"/>
                <a:cs typeface="Poppins"/>
                <a:sym typeface="Poppi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sic">
  <p:cSld name="TITLE_1">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AA536"/>
              </a:buClr>
              <a:buSzPts val="1200"/>
              <a:buFont typeface="Poppins"/>
              <a:buChar char="●"/>
              <a:defRPr sz="1200">
                <a:solidFill>
                  <a:srgbClr val="EAA536"/>
                </a:solidFill>
                <a:latin typeface="Poppins"/>
                <a:ea typeface="Poppins"/>
                <a:cs typeface="Poppins"/>
                <a:sym typeface="Poppins"/>
              </a:defRPr>
            </a:lvl1pPr>
            <a:lvl2pPr lvl="1" rtl="0">
              <a:spcBef>
                <a:spcPts val="0"/>
              </a:spcBef>
              <a:spcAft>
                <a:spcPts val="0"/>
              </a:spcAft>
              <a:buSzPts val="1200"/>
              <a:buFont typeface="Poppins"/>
              <a:buChar char="○"/>
              <a:defRPr sz="1200">
                <a:latin typeface="Poppins"/>
                <a:ea typeface="Poppins"/>
                <a:cs typeface="Poppins"/>
                <a:sym typeface="Poppins"/>
              </a:defRPr>
            </a:lvl2pPr>
            <a:lvl3pPr lvl="2" rtl="0">
              <a:spcBef>
                <a:spcPts val="0"/>
              </a:spcBef>
              <a:spcAft>
                <a:spcPts val="0"/>
              </a:spcAft>
              <a:buSzPts val="1200"/>
              <a:buFont typeface="Poppins"/>
              <a:buChar char="■"/>
              <a:defRPr sz="1200">
                <a:latin typeface="Poppins"/>
                <a:ea typeface="Poppins"/>
                <a:cs typeface="Poppins"/>
                <a:sym typeface="Poppins"/>
              </a:defRPr>
            </a:lvl3pPr>
            <a:lvl4pPr lvl="3" rtl="0">
              <a:spcBef>
                <a:spcPts val="0"/>
              </a:spcBef>
              <a:spcAft>
                <a:spcPts val="0"/>
              </a:spcAft>
              <a:buSzPts val="1200"/>
              <a:buFont typeface="Poppins"/>
              <a:buChar char="●"/>
              <a:defRPr sz="1200">
                <a:latin typeface="Poppins"/>
                <a:ea typeface="Poppins"/>
                <a:cs typeface="Poppins"/>
                <a:sym typeface="Poppins"/>
              </a:defRPr>
            </a:lvl4pPr>
            <a:lvl5pPr lvl="4" rtl="0">
              <a:spcBef>
                <a:spcPts val="0"/>
              </a:spcBef>
              <a:spcAft>
                <a:spcPts val="0"/>
              </a:spcAft>
              <a:buSzPts val="1200"/>
              <a:buFont typeface="Poppins"/>
              <a:buChar char="○"/>
              <a:defRPr sz="1200">
                <a:latin typeface="Poppins"/>
                <a:ea typeface="Poppins"/>
                <a:cs typeface="Poppins"/>
                <a:sym typeface="Poppins"/>
              </a:defRPr>
            </a:lvl5pPr>
            <a:lvl6pPr lvl="5" rtl="0">
              <a:spcBef>
                <a:spcPts val="0"/>
              </a:spcBef>
              <a:spcAft>
                <a:spcPts val="0"/>
              </a:spcAft>
              <a:buSzPts val="1200"/>
              <a:buFont typeface="Poppins"/>
              <a:buChar char="■"/>
              <a:defRPr sz="1200">
                <a:latin typeface="Poppins"/>
                <a:ea typeface="Poppins"/>
                <a:cs typeface="Poppins"/>
                <a:sym typeface="Poppins"/>
              </a:defRPr>
            </a:lvl6pPr>
            <a:lvl7pPr lvl="6" rtl="0">
              <a:spcBef>
                <a:spcPts val="0"/>
              </a:spcBef>
              <a:spcAft>
                <a:spcPts val="0"/>
              </a:spcAft>
              <a:buSzPts val="1200"/>
              <a:buFont typeface="Poppins"/>
              <a:buChar char="●"/>
              <a:defRPr sz="1200">
                <a:latin typeface="Poppins"/>
                <a:ea typeface="Poppins"/>
                <a:cs typeface="Poppins"/>
                <a:sym typeface="Poppins"/>
              </a:defRPr>
            </a:lvl7pPr>
            <a:lvl8pPr lvl="7" rtl="0">
              <a:spcBef>
                <a:spcPts val="0"/>
              </a:spcBef>
              <a:spcAft>
                <a:spcPts val="0"/>
              </a:spcAft>
              <a:buSzPts val="1200"/>
              <a:buFont typeface="Poppins"/>
              <a:buChar char="○"/>
              <a:defRPr sz="1200">
                <a:latin typeface="Poppins"/>
                <a:ea typeface="Poppins"/>
                <a:cs typeface="Poppins"/>
                <a:sym typeface="Poppins"/>
              </a:defRPr>
            </a:lvl8pPr>
            <a:lvl9pPr lvl="8" rtl="0">
              <a:spcBef>
                <a:spcPts val="0"/>
              </a:spcBef>
              <a:spcAft>
                <a:spcPts val="0"/>
              </a:spcAft>
              <a:buSzPts val="1200"/>
              <a:buFont typeface="Poppins"/>
              <a:buChar char="■"/>
              <a:defRPr sz="1200">
                <a:latin typeface="Poppins"/>
                <a:ea typeface="Poppins"/>
                <a:cs typeface="Poppins"/>
                <a:sym typeface="Poppins"/>
              </a:defRPr>
            </a:lvl9pPr>
          </a:lstStyle>
          <a:p>
            <a:endParaRPr/>
          </a:p>
        </p:txBody>
      </p:sp>
      <p:sp>
        <p:nvSpPr>
          <p:cNvPr id="57" name="Google Shape;57;p14"/>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Poppins"/>
              <a:buNone/>
              <a:defRPr sz="2800">
                <a:latin typeface="Poppins"/>
                <a:ea typeface="Poppins"/>
                <a:cs typeface="Poppins"/>
                <a:sym typeface="Poppins"/>
              </a:defRPr>
            </a:lvl1pPr>
            <a:lvl2pPr lvl="1" rtl="0">
              <a:spcBef>
                <a:spcPts val="0"/>
              </a:spcBef>
              <a:spcAft>
                <a:spcPts val="0"/>
              </a:spcAft>
              <a:buSzPts val="2800"/>
              <a:buFont typeface="Poppins"/>
              <a:buNone/>
              <a:defRPr sz="2800">
                <a:latin typeface="Poppins"/>
                <a:ea typeface="Poppins"/>
                <a:cs typeface="Poppins"/>
                <a:sym typeface="Poppins"/>
              </a:defRPr>
            </a:lvl2pPr>
            <a:lvl3pPr lvl="2" rtl="0">
              <a:spcBef>
                <a:spcPts val="0"/>
              </a:spcBef>
              <a:spcAft>
                <a:spcPts val="0"/>
              </a:spcAft>
              <a:buSzPts val="2800"/>
              <a:buFont typeface="Poppins"/>
              <a:buNone/>
              <a:defRPr sz="2800">
                <a:latin typeface="Poppins"/>
                <a:ea typeface="Poppins"/>
                <a:cs typeface="Poppins"/>
                <a:sym typeface="Poppins"/>
              </a:defRPr>
            </a:lvl3pPr>
            <a:lvl4pPr lvl="3" rtl="0">
              <a:spcBef>
                <a:spcPts val="0"/>
              </a:spcBef>
              <a:spcAft>
                <a:spcPts val="0"/>
              </a:spcAft>
              <a:buSzPts val="2800"/>
              <a:buFont typeface="Poppins"/>
              <a:buNone/>
              <a:defRPr sz="2800">
                <a:latin typeface="Poppins"/>
                <a:ea typeface="Poppins"/>
                <a:cs typeface="Poppins"/>
                <a:sym typeface="Poppins"/>
              </a:defRPr>
            </a:lvl4pPr>
            <a:lvl5pPr lvl="4" rtl="0">
              <a:spcBef>
                <a:spcPts val="0"/>
              </a:spcBef>
              <a:spcAft>
                <a:spcPts val="0"/>
              </a:spcAft>
              <a:buSzPts val="2800"/>
              <a:buFont typeface="Poppins"/>
              <a:buNone/>
              <a:defRPr sz="2800">
                <a:latin typeface="Poppins"/>
                <a:ea typeface="Poppins"/>
                <a:cs typeface="Poppins"/>
                <a:sym typeface="Poppins"/>
              </a:defRPr>
            </a:lvl5pPr>
            <a:lvl6pPr lvl="5" rtl="0">
              <a:spcBef>
                <a:spcPts val="0"/>
              </a:spcBef>
              <a:spcAft>
                <a:spcPts val="0"/>
              </a:spcAft>
              <a:buSzPts val="2800"/>
              <a:buFont typeface="Poppins"/>
              <a:buNone/>
              <a:defRPr sz="2800">
                <a:latin typeface="Poppins"/>
                <a:ea typeface="Poppins"/>
                <a:cs typeface="Poppins"/>
                <a:sym typeface="Poppins"/>
              </a:defRPr>
            </a:lvl6pPr>
            <a:lvl7pPr lvl="6" rtl="0">
              <a:spcBef>
                <a:spcPts val="0"/>
              </a:spcBef>
              <a:spcAft>
                <a:spcPts val="0"/>
              </a:spcAft>
              <a:buSzPts val="2800"/>
              <a:buFont typeface="Poppins"/>
              <a:buNone/>
              <a:defRPr sz="2800">
                <a:latin typeface="Poppins"/>
                <a:ea typeface="Poppins"/>
                <a:cs typeface="Poppins"/>
                <a:sym typeface="Poppins"/>
              </a:defRPr>
            </a:lvl7pPr>
            <a:lvl8pPr lvl="7" rtl="0">
              <a:spcBef>
                <a:spcPts val="0"/>
              </a:spcBef>
              <a:spcAft>
                <a:spcPts val="0"/>
              </a:spcAft>
              <a:buSzPts val="2800"/>
              <a:buFont typeface="Poppins"/>
              <a:buNone/>
              <a:defRPr sz="2800">
                <a:latin typeface="Poppins"/>
                <a:ea typeface="Poppins"/>
                <a:cs typeface="Poppins"/>
                <a:sym typeface="Poppins"/>
              </a:defRPr>
            </a:lvl8pPr>
            <a:lvl9pPr lvl="8" rtl="0">
              <a:spcBef>
                <a:spcPts val="0"/>
              </a:spcBef>
              <a:spcAft>
                <a:spcPts val="0"/>
              </a:spcAft>
              <a:buSzPts val="2800"/>
              <a:buFont typeface="Poppins"/>
              <a:buNone/>
              <a:defRPr sz="2800">
                <a:latin typeface="Poppins"/>
                <a:ea typeface="Poppins"/>
                <a:cs typeface="Poppins"/>
                <a:sym typeface="Poppins"/>
              </a:defRPr>
            </a:lvl9pPr>
          </a:lstStyle>
          <a:p>
            <a:endParaRPr/>
          </a:p>
        </p:txBody>
      </p:sp>
      <p:pic>
        <p:nvPicPr>
          <p:cNvPr id="58" name="Google Shape;58;p14"/>
          <p:cNvPicPr preferRelativeResize="0"/>
          <p:nvPr/>
        </p:nvPicPr>
        <p:blipFill>
          <a:blip r:embed="rId2">
            <a:alphaModFix/>
          </a:blip>
          <a:stretch>
            <a:fillRect/>
          </a:stretch>
        </p:blipFill>
        <p:spPr>
          <a:xfrm>
            <a:off x="0" y="5033025"/>
            <a:ext cx="9144000" cy="110476"/>
          </a:xfrm>
          <a:prstGeom prst="rect">
            <a:avLst/>
          </a:prstGeom>
          <a:noFill/>
          <a:ln>
            <a:noFill/>
          </a:ln>
        </p:spPr>
      </p:pic>
      <p:pic>
        <p:nvPicPr>
          <p:cNvPr id="59" name="Google Shape;59;p14"/>
          <p:cNvPicPr preferRelativeResize="0"/>
          <p:nvPr/>
        </p:nvPicPr>
        <p:blipFill rotWithShape="1">
          <a:blip r:embed="rId3">
            <a:alphaModFix/>
          </a:blip>
          <a:srcRect l="4941" t="13627" r="68673" b="12347"/>
          <a:stretch/>
        </p:blipFill>
        <p:spPr>
          <a:xfrm>
            <a:off x="8804771" y="4693621"/>
            <a:ext cx="293676" cy="287577"/>
          </a:xfrm>
          <a:prstGeom prst="rect">
            <a:avLst/>
          </a:prstGeom>
          <a:noFill/>
          <a:ln>
            <a:noFill/>
          </a:ln>
        </p:spPr>
      </p:pic>
      <p:sp>
        <p:nvSpPr>
          <p:cNvPr id="60" name="Google Shape;60;p14"/>
          <p:cNvSpPr txBox="1">
            <a:spLocks noGrp="1"/>
          </p:cNvSpPr>
          <p:nvPr>
            <p:ph type="body" idx="1"/>
          </p:nvPr>
        </p:nvSpPr>
        <p:spPr>
          <a:xfrm>
            <a:off x="311700" y="1270025"/>
            <a:ext cx="8493000" cy="34164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42900" rtl="0">
              <a:lnSpc>
                <a:spcPct val="115000"/>
              </a:lnSpc>
              <a:spcBef>
                <a:spcPts val="16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marL="1371600" lvl="2" indent="-342900" rtl="0">
              <a:lnSpc>
                <a:spcPct val="115000"/>
              </a:lnSpc>
              <a:spcBef>
                <a:spcPts val="16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marL="1828800" lvl="3" indent="-342900" rtl="0">
              <a:lnSpc>
                <a:spcPct val="115000"/>
              </a:lnSpc>
              <a:spcBef>
                <a:spcPts val="16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marL="2286000" lvl="4" indent="-342900" rtl="0">
              <a:lnSpc>
                <a:spcPct val="115000"/>
              </a:lnSpc>
              <a:spcBef>
                <a:spcPts val="16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marL="2743200" lvl="5" indent="-342900" rtl="0">
              <a:lnSpc>
                <a:spcPct val="115000"/>
              </a:lnSpc>
              <a:spcBef>
                <a:spcPts val="16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marL="3200400" lvl="6" indent="-342900" rtl="0">
              <a:lnSpc>
                <a:spcPct val="115000"/>
              </a:lnSpc>
              <a:spcBef>
                <a:spcPts val="16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marL="3657600" lvl="7" indent="-342900" rtl="0">
              <a:lnSpc>
                <a:spcPct val="115000"/>
              </a:lnSpc>
              <a:spcBef>
                <a:spcPts val="16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marL="4114800" lvl="8" indent="-342900" rtl="0">
              <a:lnSpc>
                <a:spcPct val="115000"/>
              </a:lnSpc>
              <a:spcBef>
                <a:spcPts val="1600"/>
              </a:spcBef>
              <a:spcAft>
                <a:spcPts val="1600"/>
              </a:spcAft>
              <a:buClr>
                <a:schemeClr val="dk1"/>
              </a:buClr>
              <a:buSzPts val="1800"/>
              <a:buFont typeface="Poppins"/>
              <a:buChar char="■"/>
              <a:defRPr sz="1800">
                <a:solidFill>
                  <a:schemeClr val="dk1"/>
                </a:solidFill>
                <a:latin typeface="Poppins"/>
                <a:ea typeface="Poppins"/>
                <a:cs typeface="Poppins"/>
                <a:sym typeface="Poppi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estions">
  <p:cSld name="TITLE_AND_TWO_COLUMNS_1">
    <p:spTree>
      <p:nvGrpSpPr>
        <p:cNvPr id="1" name="Shape 61"/>
        <p:cNvGrpSpPr/>
        <p:nvPr/>
      </p:nvGrpSpPr>
      <p:grpSpPr>
        <a:xfrm>
          <a:off x="0" y="0"/>
          <a:ext cx="0" cy="0"/>
          <a:chOff x="0" y="0"/>
          <a:chExt cx="0" cy="0"/>
        </a:xfrm>
      </p:grpSpPr>
      <p:pic>
        <p:nvPicPr>
          <p:cNvPr id="62" name="Google Shape;62;p15"/>
          <p:cNvPicPr preferRelativeResize="0"/>
          <p:nvPr/>
        </p:nvPicPr>
        <p:blipFill rotWithShape="1">
          <a:blip r:embed="rId2">
            <a:alphaModFix/>
          </a:blip>
          <a:srcRect r="19159"/>
          <a:stretch/>
        </p:blipFill>
        <p:spPr>
          <a:xfrm>
            <a:off x="0" y="686821"/>
            <a:ext cx="5098451" cy="4456679"/>
          </a:xfrm>
          <a:prstGeom prst="rect">
            <a:avLst/>
          </a:prstGeom>
          <a:noFill/>
          <a:ln>
            <a:noFill/>
          </a:ln>
        </p:spPr>
      </p:pic>
      <p:pic>
        <p:nvPicPr>
          <p:cNvPr id="63" name="Google Shape;63;p15"/>
          <p:cNvPicPr preferRelativeResize="0"/>
          <p:nvPr/>
        </p:nvPicPr>
        <p:blipFill rotWithShape="1">
          <a:blip r:embed="rId2">
            <a:alphaModFix/>
          </a:blip>
          <a:srcRect l="77390" b="74802"/>
          <a:stretch/>
        </p:blipFill>
        <p:spPr>
          <a:xfrm>
            <a:off x="7549606" y="106346"/>
            <a:ext cx="1594601" cy="1255750"/>
          </a:xfrm>
          <a:prstGeom prst="rect">
            <a:avLst/>
          </a:prstGeom>
          <a:noFill/>
          <a:ln>
            <a:noFill/>
          </a:ln>
        </p:spPr>
      </p:pic>
      <p:sp>
        <p:nvSpPr>
          <p:cNvPr id="64" name="Google Shape;64;p15"/>
          <p:cNvSpPr txBox="1"/>
          <p:nvPr/>
        </p:nvSpPr>
        <p:spPr>
          <a:xfrm>
            <a:off x="3991150" y="1625250"/>
            <a:ext cx="4905300" cy="94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5500" b="1" i="1">
                <a:solidFill>
                  <a:srgbClr val="53585F"/>
                </a:solidFill>
                <a:latin typeface="Poppins"/>
                <a:ea typeface="Poppins"/>
                <a:cs typeface="Poppins"/>
                <a:sym typeface="Poppins"/>
              </a:rPr>
              <a:t>QUESTIONS?</a:t>
            </a:r>
            <a:endParaRPr sz="5500" b="1" i="1">
              <a:solidFill>
                <a:srgbClr val="53585F"/>
              </a:solidFill>
              <a:latin typeface="Poppins"/>
              <a:ea typeface="Poppins"/>
              <a:cs typeface="Poppins"/>
              <a:sym typeface="Poppi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65"/>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ark Version">
  <p:cSld name="No Footer_1">
    <p:bg>
      <p:bgPr>
        <a:solidFill>
          <a:srgbClr val="181818"/>
        </a:solidFill>
        <a:effectLst/>
      </p:bgPr>
    </p:bg>
    <p:spTree>
      <p:nvGrpSpPr>
        <p:cNvPr id="1" name="Shape 66"/>
        <p:cNvGrpSpPr/>
        <p:nvPr/>
      </p:nvGrpSpPr>
      <p:grpSpPr>
        <a:xfrm>
          <a:off x="0" y="0"/>
          <a:ext cx="0" cy="0"/>
          <a:chOff x="0" y="0"/>
          <a:chExt cx="0" cy="0"/>
        </a:xfrm>
      </p:grpSpPr>
      <p:sp>
        <p:nvSpPr>
          <p:cNvPr id="67" name="Google Shape;67;p17"/>
          <p:cNvSpPr/>
          <p:nvPr/>
        </p:nvSpPr>
        <p:spPr>
          <a:xfrm>
            <a:off x="5523613" y="4548966"/>
            <a:ext cx="3574800" cy="546600"/>
          </a:xfrm>
          <a:prstGeom prst="rect">
            <a:avLst/>
          </a:prstGeom>
          <a:solidFill>
            <a:srgbClr val="181818"/>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pic>
        <p:nvPicPr>
          <p:cNvPr id="68" name="Google Shape;68;p17"/>
          <p:cNvPicPr preferRelativeResize="0"/>
          <p:nvPr/>
        </p:nvPicPr>
        <p:blipFill>
          <a:blip r:embed="rId2">
            <a:alphaModFix/>
          </a:blip>
          <a:stretch>
            <a:fillRect/>
          </a:stretch>
        </p:blipFill>
        <p:spPr>
          <a:xfrm>
            <a:off x="7394835" y="4502466"/>
            <a:ext cx="1702603" cy="59298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8" Type="http://schemas.openxmlformats.org/officeDocument/2006/relationships/hyperlink" Target="https://en.bitcoin.it/wiki/Comparison_of_mining_pools" TargetMode="External"/><Relationship Id="rId3" Type="http://schemas.openxmlformats.org/officeDocument/2006/relationships/hyperlink" Target="http://eligius.st/wiki/index.php/Capped_PPS_with_Recent_Backpay" TargetMode="External"/><Relationship Id="rId7" Type="http://schemas.openxmlformats.org/officeDocument/2006/relationships/hyperlink" Target="http://eligius.st/wiki/index.php/Shared_Maximum_PPS" TargetMode="External"/><Relationship Id="rId2" Type="http://schemas.openxmlformats.org/officeDocument/2006/relationships/notesSlide" Target="../notesSlides/notesSlide99.xml"/><Relationship Id="rId1" Type="http://schemas.openxmlformats.org/officeDocument/2006/relationships/slideLayout" Target="../slideLayouts/slideLayout13.xml"/><Relationship Id="rId6" Type="http://schemas.openxmlformats.org/officeDocument/2006/relationships/hyperlink" Target="https://bitcointalk.org/index.php?topic=131376.0" TargetMode="External"/><Relationship Id="rId5" Type="http://schemas.openxmlformats.org/officeDocument/2006/relationships/hyperlink" Target="http://forum.bitcoin.org/index.php?topic=12181.msg378851#msg378851" TargetMode="External"/><Relationship Id="rId4" Type="http://schemas.openxmlformats.org/officeDocument/2006/relationships/hyperlink" Target="https://bitcointalk.org/index.php?topic=39497.0"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0.xml"/><Relationship Id="rId1" Type="http://schemas.openxmlformats.org/officeDocument/2006/relationships/slideLayout" Target="../slideLayouts/slideLayout13.xml"/><Relationship Id="rId4" Type="http://schemas.openxmlformats.org/officeDocument/2006/relationships/hyperlink" Target="https://www.blockchain.com/charts/pools"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8" Type="http://schemas.openxmlformats.org/officeDocument/2006/relationships/hyperlink" Target="https://sc01.alicdn.com/kf/HTB18YN_JFXXXXcgXFXXq6xXFXXXw/221223714/HTB18YN_JFXXXXcgXFXXq6xXFXXXw.jpg" TargetMode="External"/><Relationship Id="rId3" Type="http://schemas.openxmlformats.org/officeDocument/2006/relationships/image" Target="../media/image72.png"/><Relationship Id="rId7" Type="http://schemas.openxmlformats.org/officeDocument/2006/relationships/image" Target="../media/image68.png"/><Relationship Id="rId2" Type="http://schemas.openxmlformats.org/officeDocument/2006/relationships/notesSlide" Target="../notesSlides/notesSlide105.xml"/><Relationship Id="rId1" Type="http://schemas.openxmlformats.org/officeDocument/2006/relationships/slideLayout" Target="../slideLayouts/slideLayout13.xml"/><Relationship Id="rId6" Type="http://schemas.openxmlformats.org/officeDocument/2006/relationships/hyperlink" Target="https://www.theregister.co.uk/2014/08/12/chinese_bitcoin_farms_from_scifi_to_scuzzy/" TargetMode="External"/><Relationship Id="rId5" Type="http://schemas.openxmlformats.org/officeDocument/2006/relationships/image" Target="../media/image64.png"/><Relationship Id="rId4" Type="http://schemas.openxmlformats.org/officeDocument/2006/relationships/hyperlink" Target="https://www.buybitcoinworldwide.com/wp-content/themes/kepler/img/miners/21.jpg" TargetMode="Externa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08.xml"/><Relationship Id="rId1" Type="http://schemas.openxmlformats.org/officeDocument/2006/relationships/slideLayout" Target="../slideLayouts/slideLayout1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9.xml"/><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2.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5.xml"/><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1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6.xml"/><Relationship Id="rId1" Type="http://schemas.openxmlformats.org/officeDocument/2006/relationships/slideLayout" Target="../slideLayouts/slideLayout13.xml"/><Relationship Id="rId4" Type="http://schemas.openxmlformats.org/officeDocument/2006/relationships/hyperlink" Target="https://en.bitcoin.it/wiki/Bitcoin_Improvement_Proposals"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hyperlink" Target="https://blockchain.info/" TargetMode="External"/><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hyperlink" Target="https://www.coinbase.com/mobile" TargetMode="External"/><Relationship Id="rId5" Type="http://schemas.openxmlformats.org/officeDocument/2006/relationships/image" Target="../media/image25.png"/><Relationship Id="rId10" Type="http://schemas.openxmlformats.org/officeDocument/2006/relationships/hyperlink" Target="https://airbitz.co/bitcoin-wallet/" TargetMode="External"/><Relationship Id="rId4" Type="http://schemas.openxmlformats.org/officeDocument/2006/relationships/image" Target="../media/image24.png"/><Relationship Id="rId9" Type="http://schemas.openxmlformats.org/officeDocument/2006/relationships/hyperlink" Target="https://wallet.mycelium.com"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8.png"/><Relationship Id="rId7" Type="http://schemas.openxmlformats.org/officeDocument/2006/relationships/hyperlink" Target="https://bitcoin.org/"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hyperlink" Target="https://trezor.io/" TargetMode="External"/><Relationship Id="rId5" Type="http://schemas.openxmlformats.org/officeDocument/2006/relationships/hyperlink" Target="https://www.ledgerwallet.com/" TargetMode="External"/><Relationship Id="rId4" Type="http://schemas.openxmlformats.org/officeDocument/2006/relationships/image" Target="../media/image29.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hyperlink" Target="https://bitcoinpaperwallet.com/" TargetMode="Externa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hyperlink" Target="https://www.reddit.com/r/Bitcoin/"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tr.wikipedia.org/wiki/Vancouver" TargetMode="External"/><Relationship Id="rId3" Type="http://schemas.openxmlformats.org/officeDocument/2006/relationships/image" Target="../media/image36.png"/><Relationship Id="rId7" Type="http://schemas.openxmlformats.org/officeDocument/2006/relationships/hyperlink" Target="https://tr.wikipedia.org/wiki/Kanada"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hyperlink" Target="https://tr.wikipedia.org/wiki/Illinois" TargetMode="External"/><Relationship Id="rId5" Type="http://schemas.openxmlformats.org/officeDocument/2006/relationships/hyperlink" Target="https://tr.wikipedia.org/wiki/Peoria,_Illinois" TargetMode="External"/><Relationship Id="rId4"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hyperlink" Target="https://bitcoin.org/en/exchanges"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hyperlink" Target="https://medium.com/@velareum/centralized-vs-decentralized-p2p-exchange-5081a095bd5c"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22.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hyperlink" Target="https://walletgenerator.net/" TargetMode="External"/><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hyperlink" Target="https://login.blockchain.com/#/signup" TargetMode="External"/><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hyperlink" Target="http://bitcoinbook-builds.mkvd.net/translations/vi/chapter-6.html" TargetMode="External"/><Relationship Id="rId5" Type="http://schemas.openxmlformats.org/officeDocument/2006/relationships/image" Target="../media/image8.png"/><Relationship Id="rId4" Type="http://schemas.openxmlformats.org/officeDocument/2006/relationships/hyperlink" Target="https://academy.bit2me.com/en/which-is-a-private-key/"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hyperlink" Target="http://www.coindesk.com/information/how-to-set-up-a-miner/"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openxmlformats.org/officeDocument/2006/relationships/hyperlink" Target="https://englishinreims.wordpress.com/toeic-training/practice-toeic-listening-part-i/" TargetMode="External"/><Relationship Id="rId5" Type="http://schemas.openxmlformats.org/officeDocument/2006/relationships/hyperlink" Target="https://ru-clip.com/video/rVrb6rrRvNQ/what-is-a-mempool-and-how-to-speed-up-unconfirmed-transactions.html" TargetMode="External"/><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hyperlink" Target="https://github.com/bitcoinbook/bitcoinbook"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learnmeabitcoin.com/technical/target" TargetMode="External"/><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github.com/bitcoinbook/bitcoinbook"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hyperlink" Target="http://www.coindesk.com/information/how-to-set-up-a-miner/"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raigwright.net/blog/bitcoin-blockchain-tech/merkle-trees-and-spv" TargetMode="Externa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3.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93.xml"/><Relationship Id="rId1" Type="http://schemas.openxmlformats.org/officeDocument/2006/relationships/slideLayout" Target="../slideLayouts/slideLayout13.xml"/><Relationship Id="rId6" Type="http://schemas.openxmlformats.org/officeDocument/2006/relationships/hyperlink" Target="https://www.theregister.co.uk/2014/08/12/chinese_bitcoin_farms_from_scifi_to_scuzzy/" TargetMode="External"/><Relationship Id="rId5" Type="http://schemas.openxmlformats.org/officeDocument/2006/relationships/image" Target="../media/image66.png"/><Relationship Id="rId4" Type="http://schemas.openxmlformats.org/officeDocument/2006/relationships/image" Target="../media/image65.png"/></Relationships>
</file>

<file path=ppt/slides/_rels/slide9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notesSlide" Target="../notesSlides/notesSlide94.xml"/><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hyperlink" Target="https://mybtcpool.com/product/datacenter-hosting/" TargetMode="External"/><Relationship Id="rId4" Type="http://schemas.openxmlformats.org/officeDocument/2006/relationships/hyperlink" Target="https://sc01.alicdn.com/kf/HTB18YN_JFXXXXcgXFXXq6xXFXXXw/221223714/HTB18YN_JFXXXXcgXFXXq6xXFXXXw.jpg"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www.blockchain.com/charts/pools" TargetMode="External"/><Relationship Id="rId2" Type="http://schemas.openxmlformats.org/officeDocument/2006/relationships/notesSlide" Target="../notesSlides/notesSlide95.xml"/><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74" name="Google Shape;74;p1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75" name="Google Shape;75;p18"/>
          <p:cNvPicPr preferRelativeResize="0"/>
          <p:nvPr/>
        </p:nvPicPr>
        <p:blipFill>
          <a:blip r:embed="rId3">
            <a:alphaModFix/>
          </a:blip>
          <a:stretch>
            <a:fillRect/>
          </a:stretch>
        </p:blipFill>
        <p:spPr>
          <a:xfrm>
            <a:off x="-83325" y="-45775"/>
            <a:ext cx="9295349" cy="5226451"/>
          </a:xfrm>
          <a:prstGeom prst="rect">
            <a:avLst/>
          </a:prstGeom>
          <a:noFill/>
          <a:ln>
            <a:noFill/>
          </a:ln>
        </p:spPr>
      </p:pic>
      <p:sp>
        <p:nvSpPr>
          <p:cNvPr id="76" name="Google Shape;76;p18"/>
          <p:cNvSpPr txBox="1"/>
          <p:nvPr/>
        </p:nvSpPr>
        <p:spPr>
          <a:xfrm>
            <a:off x="1811450" y="1835355"/>
            <a:ext cx="7118700" cy="122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tr-TR" sz="3600" b="1" i="1" dirty="0" smtClean="0">
                <a:solidFill>
                  <a:srgbClr val="FFFFFF"/>
                </a:solidFill>
                <a:latin typeface="Poppins"/>
                <a:ea typeface="Poppins"/>
                <a:cs typeface="Poppins"/>
                <a:sym typeface="Poppins"/>
              </a:rPr>
              <a:t>BITCOIN İLE ETKİLEŞİM</a:t>
            </a:r>
            <a:endParaRPr sz="3600" b="1" i="1" dirty="0">
              <a:solidFill>
                <a:srgbClr val="FFFFFF"/>
              </a:solidFill>
              <a:latin typeface="Poppins"/>
              <a:ea typeface="Poppins"/>
              <a:cs typeface="Poppins"/>
              <a:sym typeface="Poppins"/>
            </a:endParaRPr>
          </a:p>
        </p:txBody>
      </p:sp>
      <p:sp>
        <p:nvSpPr>
          <p:cNvPr id="77" name="Google Shape;77;p18"/>
          <p:cNvSpPr txBox="1"/>
          <p:nvPr/>
        </p:nvSpPr>
        <p:spPr>
          <a:xfrm>
            <a:off x="2916325" y="3834975"/>
            <a:ext cx="5941800" cy="71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000" dirty="0">
                <a:solidFill>
                  <a:srgbClr val="FECB33"/>
                </a:solidFill>
                <a:latin typeface="Poppins"/>
                <a:ea typeface="Poppins"/>
                <a:cs typeface="Poppins"/>
                <a:sym typeface="Poppins"/>
              </a:rPr>
              <a:t>AVA PAYMAN </a:t>
            </a:r>
            <a:endParaRPr sz="3000" dirty="0">
              <a:solidFill>
                <a:srgbClr val="FECB33"/>
              </a:solidFill>
              <a:latin typeface="Poppins"/>
              <a:ea typeface="Poppins"/>
              <a:cs typeface="Poppins"/>
              <a:sym typeface="Poppins"/>
            </a:endParaRPr>
          </a:p>
          <a:p>
            <a:pPr marL="0" lvl="0" indent="0" algn="r" rtl="0">
              <a:spcBef>
                <a:spcPts val="0"/>
              </a:spcBef>
              <a:spcAft>
                <a:spcPts val="0"/>
              </a:spcAft>
              <a:buNone/>
            </a:pPr>
            <a:r>
              <a:rPr lang="en" sz="3000" dirty="0">
                <a:solidFill>
                  <a:srgbClr val="FECB33"/>
                </a:solidFill>
                <a:latin typeface="Poppins"/>
                <a:ea typeface="Poppins"/>
                <a:cs typeface="Poppins"/>
                <a:sym typeface="Poppins"/>
              </a:rPr>
              <a:t>NATHAN ZHANG</a:t>
            </a:r>
            <a:endParaRPr sz="3000" dirty="0">
              <a:solidFill>
                <a:srgbClr val="FECB33"/>
              </a:solidFill>
              <a:latin typeface="Poppins"/>
              <a:ea typeface="Poppins"/>
              <a:cs typeface="Poppins"/>
              <a:sym typeface="Poppins"/>
            </a:endParaRPr>
          </a:p>
        </p:txBody>
      </p:sp>
      <p:sp>
        <p:nvSpPr>
          <p:cNvPr id="78" name="Google Shape;78;p18"/>
          <p:cNvSpPr txBox="1"/>
          <p:nvPr/>
        </p:nvSpPr>
        <p:spPr>
          <a:xfrm>
            <a:off x="3541200" y="3023330"/>
            <a:ext cx="5303700" cy="5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r>
              <a:rPr lang="tr-TR" sz="2400" b="1" i="1" dirty="0" smtClean="0">
                <a:solidFill>
                  <a:srgbClr val="FFEBAF"/>
                </a:solidFill>
                <a:latin typeface="Poppins"/>
                <a:ea typeface="Poppins"/>
                <a:cs typeface="Poppins"/>
                <a:sym typeface="Poppins"/>
              </a:rPr>
              <a:t>CÜZDANLAR, MADENCİLİK…</a:t>
            </a:r>
            <a:endParaRPr sz="2400" b="1" i="1" dirty="0">
              <a:solidFill>
                <a:srgbClr val="FFEBAF"/>
              </a:solidFill>
              <a:latin typeface="Poppins"/>
              <a:ea typeface="Poppins"/>
              <a:cs typeface="Poppins"/>
              <a:sym typeface="Poppin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WALLETS?</a:t>
            </a:r>
            <a:endParaRPr/>
          </a:p>
        </p:txBody>
      </p:sp>
      <p:sp>
        <p:nvSpPr>
          <p:cNvPr id="192" name="Google Shape;192;p29"/>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Bitcoin </a:t>
            </a:r>
            <a:r>
              <a:rPr lang="tr-TR" b="1" dirty="0" smtClean="0"/>
              <a:t>Cüzdanları</a:t>
            </a:r>
            <a:endParaRPr b="1" dirty="0"/>
          </a:p>
        </p:txBody>
      </p:sp>
      <p:sp>
        <p:nvSpPr>
          <p:cNvPr id="193" name="Google Shape;193;p29"/>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SUNNY AGGARWAL &amp; RUSTIE LIN</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UPDATED: JUSTIN YU</a:t>
            </a:r>
            <a:endParaRPr sz="900">
              <a:solidFill>
                <a:srgbClr val="B7B7B7"/>
              </a:solidFill>
              <a:latin typeface="Proxima Nova"/>
              <a:ea typeface="Proxima Nova"/>
              <a:cs typeface="Proxima Nova"/>
              <a:sym typeface="Proxima Nova"/>
            </a:endParaRPr>
          </a:p>
        </p:txBody>
      </p:sp>
      <p:sp>
        <p:nvSpPr>
          <p:cNvPr id="194" name="Google Shape;194;p29"/>
          <p:cNvSpPr txBox="1"/>
          <p:nvPr/>
        </p:nvSpPr>
        <p:spPr>
          <a:xfrm>
            <a:off x="639738" y="1265953"/>
            <a:ext cx="4580700" cy="3317100"/>
          </a:xfrm>
          <a:prstGeom prst="rect">
            <a:avLst/>
          </a:prstGeom>
          <a:noFill/>
          <a:ln>
            <a:noFill/>
          </a:ln>
        </p:spPr>
        <p:txBody>
          <a:bodyPr spcFirstLastPara="1" wrap="square" lIns="34300" tIns="34300" rIns="34300" bIns="34300" anchor="t" anchorCtr="0">
            <a:noAutofit/>
          </a:bodyPr>
          <a:lstStyle/>
          <a:p>
            <a:pPr marL="0" lvl="0" indent="0" algn="l" rtl="0">
              <a:lnSpc>
                <a:spcPct val="115000"/>
              </a:lnSpc>
              <a:spcBef>
                <a:spcPts val="0"/>
              </a:spcBef>
              <a:spcAft>
                <a:spcPts val="0"/>
              </a:spcAft>
              <a:buNone/>
            </a:pPr>
            <a:r>
              <a:rPr lang="tr-TR" sz="2200" dirty="0" smtClean="0">
                <a:latin typeface="Proxima Nova"/>
                <a:ea typeface="Proxima Nova"/>
                <a:cs typeface="Proxima Nova"/>
                <a:sym typeface="Proxima Nova"/>
              </a:rPr>
              <a:t>Cüzdanlar ne yapar?</a:t>
            </a:r>
            <a:endParaRPr sz="2200" dirty="0">
              <a:latin typeface="Proxima Nova"/>
              <a:ea typeface="Proxima Nova"/>
              <a:cs typeface="Proxima Nova"/>
              <a:sym typeface="Proxima Nova"/>
            </a:endParaRPr>
          </a:p>
          <a:p>
            <a:pPr marL="177800" lvl="0" indent="-228600">
              <a:lnSpc>
                <a:spcPct val="115000"/>
              </a:lnSpc>
              <a:buSzPts val="2200"/>
              <a:buFont typeface="Proxima Nova"/>
              <a:buChar char="●"/>
            </a:pPr>
            <a:r>
              <a:rPr lang="tr-TR" sz="2200" dirty="0">
                <a:highlight>
                  <a:srgbClr val="FFD816"/>
                </a:highlight>
                <a:latin typeface="Proxima Nova"/>
                <a:ea typeface="Proxima Nova"/>
                <a:cs typeface="Proxima Nova"/>
                <a:sym typeface="Proxima Nova"/>
              </a:rPr>
              <a:t>Blok zincirine bir kullanıcı </a:t>
            </a:r>
            <a:r>
              <a:rPr lang="tr-TR" sz="2200" dirty="0" err="1">
                <a:highlight>
                  <a:srgbClr val="FFD816"/>
                </a:highlight>
                <a:latin typeface="Proxima Nova"/>
                <a:ea typeface="Proxima Nova"/>
                <a:cs typeface="Proxima Nova"/>
                <a:sym typeface="Proxima Nova"/>
              </a:rPr>
              <a:t>arayüzü</a:t>
            </a:r>
            <a:r>
              <a:rPr lang="tr-TR" sz="2200" dirty="0">
                <a:highlight>
                  <a:srgbClr val="FFD816"/>
                </a:highlight>
                <a:latin typeface="Proxima Nova"/>
                <a:ea typeface="Proxima Nova"/>
                <a:cs typeface="Proxima Nova"/>
                <a:sym typeface="Proxima Nova"/>
              </a:rPr>
              <a:t> </a:t>
            </a:r>
            <a:r>
              <a:rPr lang="tr-TR" sz="2200" dirty="0" smtClean="0">
                <a:highlight>
                  <a:srgbClr val="FFD816"/>
                </a:highlight>
                <a:latin typeface="Proxima Nova"/>
                <a:ea typeface="Proxima Nova"/>
                <a:cs typeface="Proxima Nova"/>
                <a:sym typeface="Proxima Nova"/>
              </a:rPr>
              <a:t>sağlar</a:t>
            </a:r>
          </a:p>
          <a:p>
            <a:pPr marL="177800" lvl="0" indent="-228600">
              <a:lnSpc>
                <a:spcPct val="115000"/>
              </a:lnSpc>
              <a:buSzPts val="2200"/>
              <a:buFont typeface="Proxima Nova"/>
              <a:buChar char="●"/>
            </a:pPr>
            <a:r>
              <a:rPr lang="tr-TR" sz="2200" dirty="0" smtClean="0">
                <a:latin typeface="Proxima Nova"/>
                <a:ea typeface="Proxima Nova"/>
                <a:cs typeface="Proxima Nova"/>
                <a:sym typeface="Proxima Nova"/>
              </a:rPr>
              <a:t>Özel anahtarınızı takip etmeyi sağlar</a:t>
            </a:r>
            <a:endParaRPr sz="2200" dirty="0">
              <a:latin typeface="Proxima Nova"/>
              <a:ea typeface="Proxima Nova"/>
              <a:cs typeface="Proxima Nova"/>
              <a:sym typeface="Proxima Nova"/>
            </a:endParaRPr>
          </a:p>
          <a:p>
            <a:pPr marL="177800" lvl="0" indent="-228600" algn="l" rtl="0">
              <a:lnSpc>
                <a:spcPct val="115000"/>
              </a:lnSpc>
              <a:spcBef>
                <a:spcPts val="0"/>
              </a:spcBef>
              <a:spcAft>
                <a:spcPts val="0"/>
              </a:spcAft>
              <a:buSzPts val="2200"/>
              <a:buFont typeface="Proxima Nova"/>
              <a:buChar char="●"/>
            </a:pPr>
            <a:r>
              <a:rPr lang="tr-TR" sz="2200" dirty="0" smtClean="0">
                <a:latin typeface="Proxima Nova"/>
                <a:ea typeface="Proxima Nova"/>
                <a:cs typeface="Proxima Nova"/>
                <a:sym typeface="Proxima Nova"/>
              </a:rPr>
              <a:t>İşlemleri depolama, gönderme, alma ve listeleme</a:t>
            </a:r>
            <a:endParaRPr sz="2200" dirty="0">
              <a:latin typeface="Proxima Nova"/>
              <a:ea typeface="Proxima Nova"/>
              <a:cs typeface="Proxima Nova"/>
              <a:sym typeface="Proxima Nova"/>
            </a:endParaRPr>
          </a:p>
          <a:p>
            <a:pPr marL="177800" lvl="0" indent="-228600" algn="l" rtl="0">
              <a:lnSpc>
                <a:spcPct val="115000"/>
              </a:lnSpc>
              <a:spcBef>
                <a:spcPts val="0"/>
              </a:spcBef>
              <a:spcAft>
                <a:spcPts val="0"/>
              </a:spcAft>
              <a:buSzPts val="2200"/>
              <a:buFont typeface="Proxima Nova"/>
              <a:buChar char="●"/>
            </a:pPr>
            <a:r>
              <a:rPr lang="tr-TR" sz="2200" dirty="0" smtClean="0">
                <a:latin typeface="Proxima Nova"/>
                <a:ea typeface="Proxima Nova"/>
                <a:cs typeface="Proxima Nova"/>
                <a:sym typeface="Proxima Nova"/>
              </a:rPr>
              <a:t>Belki başka ilginç işlevler</a:t>
            </a:r>
            <a:endParaRPr sz="1800" dirty="0">
              <a:latin typeface="Proxima Nova"/>
              <a:ea typeface="Proxima Nova"/>
              <a:cs typeface="Proxima Nova"/>
              <a:sym typeface="Proxima Nova"/>
            </a:endParaRPr>
          </a:p>
        </p:txBody>
      </p:sp>
      <p:pic>
        <p:nvPicPr>
          <p:cNvPr id="195" name="Google Shape;195;p29"/>
          <p:cNvPicPr preferRelativeResize="0"/>
          <p:nvPr/>
        </p:nvPicPr>
        <p:blipFill rotWithShape="1">
          <a:blip r:embed="rId3">
            <a:alphaModFix/>
          </a:blip>
          <a:srcRect/>
          <a:stretch/>
        </p:blipFill>
        <p:spPr>
          <a:xfrm>
            <a:off x="5541731" y="1265952"/>
            <a:ext cx="3234000" cy="2809500"/>
          </a:xfrm>
          <a:prstGeom prst="rect">
            <a:avLst/>
          </a:prstGeom>
          <a:noFill/>
          <a:ln>
            <a:noFill/>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Shape 1494"/>
        <p:cNvGrpSpPr/>
        <p:nvPr/>
      </p:nvGrpSpPr>
      <p:grpSpPr>
        <a:xfrm>
          <a:off x="0" y="0"/>
          <a:ext cx="0" cy="0"/>
          <a:chOff x="0" y="0"/>
          <a:chExt cx="0" cy="0"/>
        </a:xfrm>
      </p:grpSpPr>
      <p:sp>
        <p:nvSpPr>
          <p:cNvPr id="1495" name="Google Shape;1495;p124"/>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POOLS</a:t>
            </a:r>
            <a:endParaRPr/>
          </a:p>
        </p:txBody>
      </p:sp>
      <p:sp>
        <p:nvSpPr>
          <p:cNvPr id="1496" name="Google Shape;1496;p124"/>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REAL WORLD MINING</a:t>
            </a:r>
            <a:endParaRPr b="1"/>
          </a:p>
        </p:txBody>
      </p:sp>
      <p:sp>
        <p:nvSpPr>
          <p:cNvPr id="1497" name="Google Shape;1497;p124"/>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MAX FANG</a:t>
            </a:r>
            <a:endParaRPr sz="900">
              <a:solidFill>
                <a:srgbClr val="B7B7B7"/>
              </a:solidFill>
              <a:latin typeface="Proxima Nova"/>
              <a:ea typeface="Proxima Nova"/>
              <a:cs typeface="Proxima Nova"/>
              <a:sym typeface="Proxima Nova"/>
            </a:endParaRPr>
          </a:p>
        </p:txBody>
      </p:sp>
      <p:sp>
        <p:nvSpPr>
          <p:cNvPr id="1498" name="Google Shape;1498;p124"/>
          <p:cNvSpPr txBox="1">
            <a:spLocks noGrp="1"/>
          </p:cNvSpPr>
          <p:nvPr>
            <p:ph type="body" idx="1"/>
          </p:nvPr>
        </p:nvSpPr>
        <p:spPr>
          <a:xfrm>
            <a:off x="289250" y="1072874"/>
            <a:ext cx="8565600" cy="4070700"/>
          </a:xfrm>
          <a:prstGeom prst="rect">
            <a:avLst/>
          </a:prstGeom>
        </p:spPr>
        <p:txBody>
          <a:bodyPr spcFirstLastPara="1" wrap="square" lIns="91425" tIns="91425" rIns="91425" bIns="91425" anchor="t" anchorCtr="0">
            <a:noAutofit/>
          </a:bodyPr>
          <a:lstStyle/>
          <a:p>
            <a:pPr marL="254000" marR="50800" lvl="0" indent="-127000" algn="l" rtl="0">
              <a:lnSpc>
                <a:spcPct val="150000"/>
              </a:lnSpc>
              <a:spcBef>
                <a:spcPts val="100"/>
              </a:spcBef>
              <a:spcAft>
                <a:spcPts val="0"/>
              </a:spcAft>
              <a:buClr>
                <a:srgbClr val="252525"/>
              </a:buClr>
              <a:buSzPts val="800"/>
              <a:buChar char="●"/>
            </a:pPr>
            <a:r>
              <a:rPr lang="en" sz="800" b="1">
                <a:solidFill>
                  <a:srgbClr val="252525"/>
                </a:solidFill>
              </a:rPr>
              <a:t>CPPSRB</a:t>
            </a:r>
            <a:r>
              <a:rPr lang="en" sz="800">
                <a:solidFill>
                  <a:srgbClr val="252525"/>
                </a:solidFill>
              </a:rPr>
              <a:t> - Capped Pay Per Share with Recent Backpay.</a:t>
            </a:r>
            <a:endParaRPr sz="800" u="sng">
              <a:solidFill>
                <a:srgbClr val="663366"/>
              </a:solid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endParaRPr>
          </a:p>
          <a:p>
            <a:pPr marL="254000" marR="50800" lvl="0" indent="-127000" algn="l" rtl="0">
              <a:lnSpc>
                <a:spcPct val="150000"/>
              </a:lnSpc>
              <a:spcBef>
                <a:spcPts val="100"/>
              </a:spcBef>
              <a:spcAft>
                <a:spcPts val="0"/>
              </a:spcAft>
              <a:buClr>
                <a:srgbClr val="252525"/>
              </a:buClr>
              <a:buSzPts val="800"/>
              <a:buChar char="●"/>
            </a:pPr>
            <a:r>
              <a:rPr lang="en" sz="800" b="1">
                <a:solidFill>
                  <a:srgbClr val="252525"/>
                </a:solidFill>
              </a:rPr>
              <a:t>DGM</a:t>
            </a:r>
            <a:r>
              <a:rPr lang="en" sz="800">
                <a:solidFill>
                  <a:srgbClr val="252525"/>
                </a:solidFill>
              </a:rPr>
              <a:t> - Double Geometric Method. A hybrid between PPLNS and Geometric reward types that enables to operator to absorb some of the variance risk. Operator receives portion of payout on short rounds and returns it on longer rounds to normalize payments.</a:t>
            </a:r>
            <a:endParaRPr sz="800" u="sng">
              <a:solidFill>
                <a:srgbClr val="663366"/>
              </a:solid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endParaRPr>
          </a:p>
          <a:p>
            <a:pPr marL="254000" marR="50800" lvl="0" indent="-127000" algn="l" rtl="0">
              <a:lnSpc>
                <a:spcPct val="150000"/>
              </a:lnSpc>
              <a:spcBef>
                <a:spcPts val="100"/>
              </a:spcBef>
              <a:spcAft>
                <a:spcPts val="0"/>
              </a:spcAft>
              <a:buClr>
                <a:srgbClr val="252525"/>
              </a:buClr>
              <a:buSzPts val="800"/>
              <a:buChar char="●"/>
            </a:pPr>
            <a:r>
              <a:rPr lang="en" sz="800" b="1">
                <a:solidFill>
                  <a:srgbClr val="252525"/>
                </a:solidFill>
              </a:rPr>
              <a:t>ESMPPS</a:t>
            </a:r>
            <a:r>
              <a:rPr lang="en" sz="800">
                <a:solidFill>
                  <a:srgbClr val="252525"/>
                </a:solidFill>
              </a:rPr>
              <a:t> - Equalized Shared Maximum Pay Per Share. Like SMPPS, but equalizes payments fairly among all those who are owed.</a:t>
            </a:r>
            <a:endParaRPr sz="800" u="sng">
              <a:solidFill>
                <a:srgbClr val="663366"/>
              </a:solid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endParaRPr>
          </a:p>
          <a:p>
            <a:pPr marL="254000" marR="50800" lvl="0" indent="-127000" algn="l" rtl="0">
              <a:lnSpc>
                <a:spcPct val="150000"/>
              </a:lnSpc>
              <a:spcBef>
                <a:spcPts val="100"/>
              </a:spcBef>
              <a:spcAft>
                <a:spcPts val="0"/>
              </a:spcAft>
              <a:buClr>
                <a:srgbClr val="252525"/>
              </a:buClr>
              <a:buSzPts val="800"/>
              <a:buChar char="●"/>
            </a:pPr>
            <a:r>
              <a:rPr lang="en" sz="800" b="1">
                <a:solidFill>
                  <a:srgbClr val="252525"/>
                </a:solidFill>
              </a:rPr>
              <a:t>POT</a:t>
            </a:r>
            <a:r>
              <a:rPr lang="en" sz="800">
                <a:solidFill>
                  <a:srgbClr val="252525"/>
                </a:solidFill>
              </a:rPr>
              <a:t> - Pay On Target. A high variance PPS variant that pays on the difficulty of work returned to pool rather than the difficulty of work served by pool</a:t>
            </a:r>
            <a:endParaRPr sz="800" u="sng">
              <a:solidFill>
                <a:srgbClr val="663366"/>
              </a:solid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endParaRPr>
          </a:p>
          <a:p>
            <a:pPr marL="254000" lvl="0" indent="-127000" algn="l" rtl="0">
              <a:lnSpc>
                <a:spcPct val="150000"/>
              </a:lnSpc>
              <a:spcBef>
                <a:spcPts val="100"/>
              </a:spcBef>
              <a:spcAft>
                <a:spcPts val="0"/>
              </a:spcAft>
              <a:buClr>
                <a:srgbClr val="252525"/>
              </a:buClr>
              <a:buSzPts val="800"/>
              <a:buChar char="●"/>
            </a:pPr>
            <a:r>
              <a:rPr lang="en" sz="800" b="1">
                <a:solidFill>
                  <a:srgbClr val="252525"/>
                </a:solidFill>
              </a:rPr>
              <a:t>PPLNS</a:t>
            </a:r>
            <a:r>
              <a:rPr lang="en" sz="800">
                <a:solidFill>
                  <a:srgbClr val="252525"/>
                </a:solidFill>
              </a:rPr>
              <a:t> - Pay Per Last N Shares. Similar to proportional, but instead of looking at the number of shares in the round, instead looks at the last N shares, regardless of round boundaries.</a:t>
            </a:r>
            <a:endParaRPr sz="800">
              <a:solidFill>
                <a:srgbClr val="252525"/>
              </a:solidFill>
            </a:endParaRPr>
          </a:p>
          <a:p>
            <a:pPr marL="254000" lvl="0" indent="-127000" algn="l" rtl="0">
              <a:lnSpc>
                <a:spcPct val="150000"/>
              </a:lnSpc>
              <a:spcBef>
                <a:spcPts val="100"/>
              </a:spcBef>
              <a:spcAft>
                <a:spcPts val="0"/>
              </a:spcAft>
              <a:buClr>
                <a:srgbClr val="252525"/>
              </a:buClr>
              <a:buSzPts val="800"/>
              <a:buChar char="●"/>
            </a:pPr>
            <a:r>
              <a:rPr lang="en" sz="800" b="1">
                <a:solidFill>
                  <a:srgbClr val="252525"/>
                </a:solidFill>
              </a:rPr>
              <a:t>PPLNSG</a:t>
            </a:r>
            <a:r>
              <a:rPr lang="en" sz="800">
                <a:solidFill>
                  <a:srgbClr val="252525"/>
                </a:solidFill>
              </a:rPr>
              <a:t> - Pay Per Last N Groups (or shifts). Similar to PPLNS, but shares are grouped into "shifts" which are paid as a whole.</a:t>
            </a:r>
            <a:endParaRPr sz="800">
              <a:solidFill>
                <a:srgbClr val="252525"/>
              </a:solidFill>
            </a:endParaRPr>
          </a:p>
          <a:p>
            <a:pPr marL="254000" marR="50800" lvl="0" indent="-127000" algn="l" rtl="0">
              <a:lnSpc>
                <a:spcPct val="150000"/>
              </a:lnSpc>
              <a:spcBef>
                <a:spcPts val="100"/>
              </a:spcBef>
              <a:spcAft>
                <a:spcPts val="0"/>
              </a:spcAft>
              <a:buClr>
                <a:srgbClr val="252525"/>
              </a:buClr>
              <a:buSzPts val="800"/>
              <a:buChar char="●"/>
            </a:pPr>
            <a:r>
              <a:rPr lang="en" sz="800" b="1">
                <a:solidFill>
                  <a:srgbClr val="252525"/>
                </a:solidFill>
              </a:rPr>
              <a:t>RSMPPS</a:t>
            </a:r>
            <a:r>
              <a:rPr lang="en" sz="800">
                <a:solidFill>
                  <a:srgbClr val="252525"/>
                </a:solidFill>
              </a:rPr>
              <a:t> - Recent Shared Maximum Pay Per Share. Like SMPPS, but system aims to prioritize the most recent miners first.</a:t>
            </a:r>
            <a:endParaRPr sz="800" u="sng">
              <a:solidFill>
                <a:srgbClr val="663366"/>
              </a:solidFil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endParaRPr>
          </a:p>
          <a:p>
            <a:pPr marL="254000" lvl="0" indent="-127000" algn="l" rtl="0">
              <a:lnSpc>
                <a:spcPct val="150000"/>
              </a:lnSpc>
              <a:spcBef>
                <a:spcPts val="100"/>
              </a:spcBef>
              <a:spcAft>
                <a:spcPts val="0"/>
              </a:spcAft>
              <a:buClr>
                <a:srgbClr val="252525"/>
              </a:buClr>
              <a:buSzPts val="800"/>
              <a:buChar char="●"/>
            </a:pPr>
            <a:r>
              <a:rPr lang="en" sz="800" b="1">
                <a:solidFill>
                  <a:srgbClr val="252525"/>
                </a:solidFill>
              </a:rPr>
              <a:t>Score</a:t>
            </a:r>
            <a:r>
              <a:rPr lang="en" sz="800">
                <a:solidFill>
                  <a:srgbClr val="252525"/>
                </a:solidFill>
              </a:rPr>
              <a:t> - Score based system: a proportional reward, but weighed by time submitted. Each submitted share is worth more in the function of time </a:t>
            </a:r>
            <a:r>
              <a:rPr lang="en" sz="800" i="1">
                <a:solidFill>
                  <a:srgbClr val="252525"/>
                </a:solidFill>
              </a:rPr>
              <a:t>t</a:t>
            </a:r>
            <a:r>
              <a:rPr lang="en" sz="800">
                <a:solidFill>
                  <a:srgbClr val="252525"/>
                </a:solidFill>
              </a:rPr>
              <a:t> since start of current round. For each share score is updated by: score += exp(t/C). This makes later shares worth much more than earlier shares, thus the miner's score quickly diminishes when they stop mining on the pool. Rewards are calculated proportionally to scores (and not to shares). (at slush's pool C=300 seconds, and every hour scores are normalized)</a:t>
            </a:r>
            <a:endParaRPr sz="800">
              <a:solidFill>
                <a:srgbClr val="252525"/>
              </a:solidFill>
            </a:endParaRPr>
          </a:p>
          <a:p>
            <a:pPr marL="254000" marR="50800" lvl="0" indent="-127000" algn="l" rtl="0">
              <a:lnSpc>
                <a:spcPct val="150000"/>
              </a:lnSpc>
              <a:spcBef>
                <a:spcPts val="100"/>
              </a:spcBef>
              <a:spcAft>
                <a:spcPts val="0"/>
              </a:spcAft>
              <a:buClr>
                <a:srgbClr val="252525"/>
              </a:buClr>
              <a:buSzPts val="800"/>
              <a:buChar char="●"/>
            </a:pPr>
            <a:r>
              <a:rPr lang="en" sz="800" b="1">
                <a:solidFill>
                  <a:srgbClr val="252525"/>
                </a:solidFill>
              </a:rPr>
              <a:t>SMPPS</a:t>
            </a:r>
            <a:r>
              <a:rPr lang="en" sz="800">
                <a:solidFill>
                  <a:srgbClr val="252525"/>
                </a:solidFill>
              </a:rPr>
              <a:t> - Shared Maximum Pay Per Share. Like Pay Per Share, but never pays more than the pool earns.</a:t>
            </a:r>
            <a:endParaRPr sz="800" u="sng">
              <a:solidFill>
                <a:srgbClr val="663366"/>
              </a:solidFil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endParaRPr>
          </a:p>
          <a:p>
            <a:pPr marL="254000" lvl="0" indent="-127000" algn="l" rtl="0">
              <a:lnSpc>
                <a:spcPct val="150000"/>
              </a:lnSpc>
              <a:spcBef>
                <a:spcPts val="100"/>
              </a:spcBef>
              <a:spcAft>
                <a:spcPts val="0"/>
              </a:spcAft>
              <a:buClr>
                <a:srgbClr val="252525"/>
              </a:buClr>
              <a:buSzPts val="800"/>
              <a:buChar char="●"/>
            </a:pPr>
            <a:r>
              <a:rPr lang="en" sz="800" b="1">
                <a:solidFill>
                  <a:srgbClr val="252525"/>
                </a:solidFill>
              </a:rPr>
              <a:t>FPPS</a:t>
            </a:r>
            <a:r>
              <a:rPr lang="en" sz="800">
                <a:solidFill>
                  <a:srgbClr val="252525"/>
                </a:solidFill>
              </a:rPr>
              <a:t> - Full Pay Per Share. Similar to PPS，but not only divide regular block reward (12.5 BTC for now) but also some of the transaction fees. Calculate a standard transaction fee within a certain period and distribute it to miners according to their hash power contributions in the pool. It will increase the miners' earnings by sharing some of the transaction fees.</a:t>
            </a:r>
            <a:endParaRPr sz="800">
              <a:solidFill>
                <a:srgbClr val="252525"/>
              </a:solidFill>
            </a:endParaRPr>
          </a:p>
          <a:p>
            <a:pPr marL="0" lvl="0" indent="0" algn="l" rtl="0">
              <a:spcBef>
                <a:spcPts val="0"/>
              </a:spcBef>
              <a:spcAft>
                <a:spcPts val="1600"/>
              </a:spcAft>
              <a:buClr>
                <a:srgbClr val="000000"/>
              </a:buClr>
              <a:buSzPts val="1100"/>
              <a:buFont typeface="Arial"/>
              <a:buNone/>
            </a:pPr>
            <a:endParaRPr sz="800">
              <a:latin typeface="Proxima Nova"/>
              <a:ea typeface="Proxima Nova"/>
              <a:cs typeface="Proxima Nova"/>
              <a:sym typeface="Proxima Nova"/>
            </a:endParaRPr>
          </a:p>
        </p:txBody>
      </p:sp>
      <p:sp>
        <p:nvSpPr>
          <p:cNvPr id="1499" name="Google Shape;1499;p124"/>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endParaRPr sz="900">
              <a:solidFill>
                <a:srgbClr val="B7B7B7"/>
              </a:solidFill>
              <a:latin typeface="Proxima Nova"/>
              <a:ea typeface="Proxima Nova"/>
              <a:cs typeface="Proxima Nova"/>
              <a:sym typeface="Proxima Nova"/>
            </a:endParaRPr>
          </a:p>
        </p:txBody>
      </p:sp>
      <p:sp>
        <p:nvSpPr>
          <p:cNvPr id="1500" name="Google Shape;1500;p124"/>
          <p:cNvSpPr txBox="1"/>
          <p:nvPr/>
        </p:nvSpPr>
        <p:spPr>
          <a:xfrm>
            <a:off x="5146875" y="4782175"/>
            <a:ext cx="3272400" cy="2067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900"/>
              <a:t>Source: </a:t>
            </a:r>
            <a:r>
              <a:rPr lang="en" sz="900" u="sng">
                <a:solidFill>
                  <a:schemeClr val="hlink"/>
                </a:solidFill>
                <a:hlinkClick r:id="rId8"/>
              </a:rPr>
              <a:t>https://en.bitcoin.it/wiki/Comparison_of_mining_pools</a:t>
            </a:r>
            <a:endParaRPr sz="900"/>
          </a:p>
          <a:p>
            <a:pPr marL="0" lvl="0" indent="0" algn="l" rtl="0">
              <a:spcBef>
                <a:spcPts val="0"/>
              </a:spcBef>
              <a:spcAft>
                <a:spcPts val="0"/>
              </a:spcAft>
              <a:buNone/>
            </a:pPr>
            <a:endParaRPr sz="9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Shape 1504"/>
        <p:cNvGrpSpPr/>
        <p:nvPr/>
      </p:nvGrpSpPr>
      <p:grpSpPr>
        <a:xfrm>
          <a:off x="0" y="0"/>
          <a:ext cx="0" cy="0"/>
          <a:chOff x="0" y="0"/>
          <a:chExt cx="0" cy="0"/>
        </a:xfrm>
      </p:grpSpPr>
      <p:sp>
        <p:nvSpPr>
          <p:cNvPr id="1505" name="Google Shape;1505;p125"/>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POOLS</a:t>
            </a:r>
            <a:endParaRPr/>
          </a:p>
        </p:txBody>
      </p:sp>
      <p:sp>
        <p:nvSpPr>
          <p:cNvPr id="1506" name="Google Shape;1506;p125"/>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REAL WORLD MINING</a:t>
            </a:r>
            <a:endParaRPr b="1"/>
          </a:p>
        </p:txBody>
      </p:sp>
      <p:sp>
        <p:nvSpPr>
          <p:cNvPr id="1507" name="Google Shape;1507;p125"/>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MAX FANG</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UPDATED: BRIAN HO</a:t>
            </a:r>
            <a:endParaRPr sz="900">
              <a:solidFill>
                <a:srgbClr val="B7B7B7"/>
              </a:solidFill>
              <a:latin typeface="Proxima Nova"/>
              <a:ea typeface="Proxima Nova"/>
              <a:cs typeface="Proxima Nova"/>
              <a:sym typeface="Proxima Nova"/>
            </a:endParaRPr>
          </a:p>
        </p:txBody>
      </p:sp>
      <p:sp>
        <p:nvSpPr>
          <p:cNvPr id="1508" name="Google Shape;1508;p125"/>
          <p:cNvSpPr txBox="1">
            <a:spLocks noGrp="1"/>
          </p:cNvSpPr>
          <p:nvPr>
            <p:ph type="body" idx="1"/>
          </p:nvPr>
        </p:nvSpPr>
        <p:spPr>
          <a:xfrm>
            <a:off x="560227" y="1165753"/>
            <a:ext cx="3999900" cy="3335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400"/>
              <a:buFont typeface="Arial"/>
              <a:buNone/>
            </a:pPr>
            <a:r>
              <a:rPr lang="en" sz="1600" b="1">
                <a:solidFill>
                  <a:srgbClr val="000000"/>
                </a:solidFill>
                <a:latin typeface="Proxima Nova"/>
                <a:ea typeface="Proxima Nova"/>
                <a:cs typeface="Proxima Nova"/>
                <a:sym typeface="Proxima Nova"/>
              </a:rPr>
              <a:t>Pros</a:t>
            </a:r>
            <a:endParaRPr sz="1600" b="1">
              <a:solidFill>
                <a:srgbClr val="000000"/>
              </a:solidFill>
              <a:latin typeface="Proxima Nova"/>
              <a:ea typeface="Proxima Nova"/>
              <a:cs typeface="Proxima Nova"/>
              <a:sym typeface="Proxima Nova"/>
            </a:endParaRPr>
          </a:p>
          <a:p>
            <a:pPr marL="177800" lvl="0" indent="-190500" algn="l" rtl="0">
              <a:lnSpc>
                <a:spcPct val="100000"/>
              </a:lnSpc>
              <a:spcBef>
                <a:spcPts val="1600"/>
              </a:spcBef>
              <a:spcAft>
                <a:spcPts val="0"/>
              </a:spcAft>
              <a:buClr>
                <a:srgbClr val="000000"/>
              </a:buClr>
              <a:buSzPts val="1600"/>
              <a:buFont typeface="Proxima Nova"/>
              <a:buChar char="●"/>
            </a:pPr>
            <a:r>
              <a:rPr lang="en" sz="1600">
                <a:solidFill>
                  <a:srgbClr val="000000"/>
                </a:solidFill>
                <a:latin typeface="Proxima Nova"/>
                <a:ea typeface="Proxima Nova"/>
                <a:cs typeface="Proxima Nova"/>
                <a:sym typeface="Proxima Nova"/>
              </a:rPr>
              <a:t>Allows individual miners to participate</a:t>
            </a:r>
            <a:endParaRPr sz="1600">
              <a:solidFill>
                <a:srgbClr val="000000"/>
              </a:solidFill>
              <a:latin typeface="Proxima Nova"/>
              <a:ea typeface="Proxima Nova"/>
              <a:cs typeface="Proxima Nova"/>
              <a:sym typeface="Proxima Nova"/>
            </a:endParaRPr>
          </a:p>
          <a:p>
            <a:pPr marL="177800" lvl="0" indent="-190500" algn="l" rtl="0">
              <a:lnSpc>
                <a:spcPct val="100000"/>
              </a:lnSpc>
              <a:spcBef>
                <a:spcPts val="1600"/>
              </a:spcBef>
              <a:spcAft>
                <a:spcPts val="0"/>
              </a:spcAft>
              <a:buClr>
                <a:srgbClr val="000000"/>
              </a:buClr>
              <a:buSzPts val="1600"/>
              <a:buFont typeface="Proxima Nova"/>
              <a:buChar char="●"/>
            </a:pPr>
            <a:r>
              <a:rPr lang="en" sz="1600">
                <a:solidFill>
                  <a:srgbClr val="000000"/>
                </a:solidFill>
                <a:latin typeface="Proxima Nova"/>
                <a:ea typeface="Proxima Nova"/>
                <a:cs typeface="Proxima Nova"/>
                <a:sym typeface="Proxima Nova"/>
              </a:rPr>
              <a:t>Easy to upgrade software changes</a:t>
            </a:r>
            <a:endParaRPr sz="1600">
              <a:solidFill>
                <a:srgbClr val="000000"/>
              </a:solidFill>
              <a:latin typeface="Proxima Nova"/>
              <a:ea typeface="Proxima Nova"/>
              <a:cs typeface="Proxima Nova"/>
              <a:sym typeface="Proxima Nova"/>
            </a:endParaRPr>
          </a:p>
          <a:p>
            <a:pPr marL="0" lvl="0" indent="0" algn="l" rtl="0">
              <a:lnSpc>
                <a:spcPct val="100000"/>
              </a:lnSpc>
              <a:spcBef>
                <a:spcPts val="1600"/>
              </a:spcBef>
              <a:spcAft>
                <a:spcPts val="0"/>
              </a:spcAft>
              <a:buClr>
                <a:srgbClr val="000000"/>
              </a:buClr>
              <a:buSzPts val="400"/>
              <a:buFont typeface="Arial"/>
              <a:buNone/>
            </a:pPr>
            <a:r>
              <a:rPr lang="en" sz="1600" b="1">
                <a:solidFill>
                  <a:srgbClr val="000000"/>
                </a:solidFill>
                <a:latin typeface="Proxima Nova"/>
                <a:ea typeface="Proxima Nova"/>
                <a:cs typeface="Proxima Nova"/>
                <a:sym typeface="Proxima Nova"/>
              </a:rPr>
              <a:t>Cons</a:t>
            </a:r>
            <a:endParaRPr sz="1600" b="1">
              <a:solidFill>
                <a:srgbClr val="000000"/>
              </a:solidFill>
              <a:latin typeface="Proxima Nova"/>
              <a:ea typeface="Proxima Nova"/>
              <a:cs typeface="Proxima Nova"/>
              <a:sym typeface="Proxima Nova"/>
            </a:endParaRPr>
          </a:p>
          <a:p>
            <a:pPr marL="177800" lvl="0" indent="-190500" algn="l" rtl="0">
              <a:lnSpc>
                <a:spcPct val="100000"/>
              </a:lnSpc>
              <a:spcBef>
                <a:spcPts val="1600"/>
              </a:spcBef>
              <a:spcAft>
                <a:spcPts val="0"/>
              </a:spcAft>
              <a:buClr>
                <a:srgbClr val="000000"/>
              </a:buClr>
              <a:buSzPts val="1600"/>
              <a:buFont typeface="Proxima Nova"/>
              <a:buChar char="●"/>
            </a:pPr>
            <a:r>
              <a:rPr lang="en" sz="1600">
                <a:solidFill>
                  <a:srgbClr val="000000"/>
                </a:solidFill>
                <a:latin typeface="Proxima Nova"/>
                <a:ea typeface="Proxima Nova"/>
                <a:cs typeface="Proxima Nova"/>
                <a:sym typeface="Proxima Nova"/>
              </a:rPr>
              <a:t>Pool manager must be trusted</a:t>
            </a:r>
            <a:endParaRPr sz="1600">
              <a:solidFill>
                <a:srgbClr val="000000"/>
              </a:solidFill>
              <a:latin typeface="Proxima Nova"/>
              <a:ea typeface="Proxima Nova"/>
              <a:cs typeface="Proxima Nova"/>
              <a:sym typeface="Proxima Nova"/>
            </a:endParaRPr>
          </a:p>
          <a:p>
            <a:pPr marL="177800" lvl="0" indent="-190500" algn="l" rtl="0">
              <a:lnSpc>
                <a:spcPct val="100000"/>
              </a:lnSpc>
              <a:spcBef>
                <a:spcPts val="1600"/>
              </a:spcBef>
              <a:spcAft>
                <a:spcPts val="0"/>
              </a:spcAft>
              <a:buClr>
                <a:srgbClr val="000000"/>
              </a:buClr>
              <a:buSzPts val="1600"/>
              <a:buFont typeface="Proxima Nova"/>
              <a:buChar char="●"/>
            </a:pPr>
            <a:r>
              <a:rPr lang="en" sz="1600">
                <a:solidFill>
                  <a:srgbClr val="000000"/>
                </a:solidFill>
                <a:latin typeface="Proxima Nova"/>
                <a:ea typeface="Proxima Nova"/>
                <a:cs typeface="Proxima Nova"/>
                <a:sym typeface="Proxima Nova"/>
              </a:rPr>
              <a:t>Centralized</a:t>
            </a:r>
            <a:endParaRPr sz="1600">
              <a:solidFill>
                <a:srgbClr val="000000"/>
              </a:solidFill>
              <a:latin typeface="Proxima Nova"/>
              <a:ea typeface="Proxima Nova"/>
              <a:cs typeface="Proxima Nova"/>
              <a:sym typeface="Proxima Nova"/>
            </a:endParaRPr>
          </a:p>
          <a:p>
            <a:pPr marL="177800" lvl="0" indent="-190500" algn="l" rtl="0">
              <a:lnSpc>
                <a:spcPct val="100000"/>
              </a:lnSpc>
              <a:spcBef>
                <a:spcPts val="1600"/>
              </a:spcBef>
              <a:spcAft>
                <a:spcPts val="1600"/>
              </a:spcAft>
              <a:buClr>
                <a:srgbClr val="000000"/>
              </a:buClr>
              <a:buSzPts val="1600"/>
              <a:buFont typeface="Proxima Nova"/>
              <a:buChar char="●"/>
            </a:pPr>
            <a:r>
              <a:rPr lang="en" sz="1600">
                <a:solidFill>
                  <a:srgbClr val="000000"/>
                </a:solidFill>
                <a:latin typeface="Proxima Nova"/>
                <a:ea typeface="Proxima Nova"/>
                <a:cs typeface="Proxima Nova"/>
                <a:sym typeface="Proxima Nova"/>
              </a:rPr>
              <a:t>Enables a multitude of attacks</a:t>
            </a:r>
            <a:endParaRPr sz="1600">
              <a:solidFill>
                <a:srgbClr val="000000"/>
              </a:solidFill>
              <a:latin typeface="Proxima Nova"/>
              <a:ea typeface="Proxima Nova"/>
              <a:cs typeface="Proxima Nova"/>
              <a:sym typeface="Proxima Nova"/>
            </a:endParaRPr>
          </a:p>
        </p:txBody>
      </p:sp>
      <p:pic>
        <p:nvPicPr>
          <p:cNvPr id="1509" name="Google Shape;1509;p125"/>
          <p:cNvPicPr preferRelativeResize="0"/>
          <p:nvPr/>
        </p:nvPicPr>
        <p:blipFill>
          <a:blip r:embed="rId3">
            <a:alphaModFix/>
          </a:blip>
          <a:stretch>
            <a:fillRect/>
          </a:stretch>
        </p:blipFill>
        <p:spPr>
          <a:xfrm>
            <a:off x="5350555" y="889350"/>
            <a:ext cx="3454132" cy="3809125"/>
          </a:xfrm>
          <a:prstGeom prst="rect">
            <a:avLst/>
          </a:prstGeom>
          <a:noFill/>
          <a:ln>
            <a:noFill/>
          </a:ln>
        </p:spPr>
      </p:pic>
      <p:sp>
        <p:nvSpPr>
          <p:cNvPr id="1510" name="Google Shape;1510;p125"/>
          <p:cNvSpPr txBox="1"/>
          <p:nvPr/>
        </p:nvSpPr>
        <p:spPr>
          <a:xfrm>
            <a:off x="5483107" y="187822"/>
            <a:ext cx="2181000" cy="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Source: </a:t>
            </a:r>
            <a:br>
              <a:rPr lang="en" sz="1200">
                <a:latin typeface="Proxima Nova"/>
                <a:ea typeface="Proxima Nova"/>
                <a:cs typeface="Proxima Nova"/>
                <a:sym typeface="Proxima Nova"/>
              </a:rPr>
            </a:br>
            <a:r>
              <a:rPr lang="en" sz="1200" u="sng">
                <a:solidFill>
                  <a:schemeClr val="hlink"/>
                </a:solidFill>
                <a:latin typeface="Proxima Nova"/>
                <a:ea typeface="Proxima Nova"/>
                <a:cs typeface="Proxima Nova"/>
                <a:sym typeface="Proxima Nova"/>
                <a:hlinkClick r:id="rId4"/>
              </a:rPr>
              <a:t>https://www.blockchain.com/charts/pools</a:t>
            </a:r>
            <a:r>
              <a:rPr lang="en" sz="1200">
                <a:latin typeface="Proxima Nova"/>
                <a:ea typeface="Proxima Nova"/>
                <a:cs typeface="Proxima Nova"/>
                <a:sym typeface="Proxima Nova"/>
              </a:rPr>
              <a:t>  (10/2/2020)</a:t>
            </a:r>
            <a:endParaRPr sz="1200">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Shape 1514"/>
        <p:cNvGrpSpPr/>
        <p:nvPr/>
      </p:nvGrpSpPr>
      <p:grpSpPr>
        <a:xfrm>
          <a:off x="0" y="0"/>
          <a:ext cx="0" cy="0"/>
          <a:chOff x="0" y="0"/>
          <a:chExt cx="0" cy="0"/>
        </a:xfrm>
      </p:grpSpPr>
      <p:sp>
        <p:nvSpPr>
          <p:cNvPr id="1515" name="Google Shape;1515;p126"/>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POOLS</a:t>
            </a:r>
            <a:endParaRPr/>
          </a:p>
        </p:txBody>
      </p:sp>
      <p:sp>
        <p:nvSpPr>
          <p:cNvPr id="1516" name="Google Shape;1516;p126"/>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REAL WORLD MINING</a:t>
            </a:r>
            <a:endParaRPr b="1"/>
          </a:p>
        </p:txBody>
      </p:sp>
      <p:sp>
        <p:nvSpPr>
          <p:cNvPr id="1517" name="Google Shape;1517;p126"/>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MAX FANG</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UPDATED: BRIAN HO</a:t>
            </a:r>
            <a:endParaRPr sz="900">
              <a:solidFill>
                <a:srgbClr val="B7B7B7"/>
              </a:solidFill>
              <a:latin typeface="Proxima Nova"/>
              <a:ea typeface="Proxima Nova"/>
              <a:cs typeface="Proxima Nova"/>
              <a:sym typeface="Proxima Nova"/>
            </a:endParaRPr>
          </a:p>
        </p:txBody>
      </p:sp>
      <p:sp>
        <p:nvSpPr>
          <p:cNvPr id="1518" name="Google Shape;1518;p126"/>
          <p:cNvSpPr txBox="1">
            <a:spLocks noGrp="1"/>
          </p:cNvSpPr>
          <p:nvPr>
            <p:ph type="body" idx="1"/>
          </p:nvPr>
        </p:nvSpPr>
        <p:spPr>
          <a:xfrm>
            <a:off x="1052608" y="1080628"/>
            <a:ext cx="7389900" cy="3657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200">
                <a:solidFill>
                  <a:srgbClr val="000000"/>
                </a:solidFill>
                <a:latin typeface="Proxima Nova"/>
                <a:ea typeface="Proxima Nova"/>
                <a:cs typeface="Proxima Nova"/>
                <a:sym typeface="Proxima Nova"/>
              </a:rPr>
              <a:t>Quick facts:</a:t>
            </a:r>
            <a:endParaRPr sz="1200">
              <a:solidFill>
                <a:srgbClr val="000000"/>
              </a:solidFill>
              <a:latin typeface="Proxima Nova"/>
              <a:ea typeface="Proxima Nova"/>
              <a:cs typeface="Proxima Nova"/>
              <a:sym typeface="Proxima Nova"/>
            </a:endParaRPr>
          </a:p>
          <a:p>
            <a:pPr marL="177800" lvl="0" indent="-165100" algn="l" rtl="0">
              <a:lnSpc>
                <a:spcPct val="100000"/>
              </a:lnSpc>
              <a:spcBef>
                <a:spcPts val="1600"/>
              </a:spcBef>
              <a:spcAft>
                <a:spcPts val="0"/>
              </a:spcAft>
              <a:buClr>
                <a:srgbClr val="000000"/>
              </a:buClr>
              <a:buSzPts val="1200"/>
              <a:buFont typeface="Arial"/>
              <a:buChar char="●"/>
            </a:pPr>
            <a:r>
              <a:rPr lang="en" sz="1200">
                <a:solidFill>
                  <a:srgbClr val="000000"/>
                </a:solidFill>
                <a:latin typeface="Proxima Nova"/>
                <a:ea typeface="Proxima Nova"/>
                <a:cs typeface="Proxima Nova"/>
                <a:sym typeface="Proxima Nova"/>
              </a:rPr>
              <a:t>Today's (10/08/19) network hashrate: </a:t>
            </a:r>
            <a:br>
              <a:rPr lang="en" sz="1200">
                <a:solidFill>
                  <a:srgbClr val="000000"/>
                </a:solidFill>
                <a:latin typeface="Proxima Nova"/>
                <a:ea typeface="Proxima Nova"/>
                <a:cs typeface="Proxima Nova"/>
                <a:sym typeface="Proxima Nova"/>
              </a:rPr>
            </a:br>
            <a:r>
              <a:rPr lang="en" sz="1200" b="1">
                <a:solidFill>
                  <a:srgbClr val="000000"/>
                </a:solidFill>
                <a:latin typeface="Proxima Nova"/>
                <a:ea typeface="Proxima Nova"/>
                <a:cs typeface="Proxima Nova"/>
                <a:sym typeface="Proxima Nova"/>
              </a:rPr>
              <a:t>94, 509, 815 TH/s</a:t>
            </a:r>
            <a:endParaRPr sz="1200" b="1">
              <a:solidFill>
                <a:srgbClr val="000000"/>
              </a:solidFill>
              <a:latin typeface="Proxima Nova"/>
              <a:ea typeface="Proxima Nova"/>
              <a:cs typeface="Proxima Nova"/>
              <a:sym typeface="Proxima Nova"/>
            </a:endParaRPr>
          </a:p>
          <a:p>
            <a:pPr marL="177800" lvl="0" indent="-165100" algn="l" rtl="0">
              <a:lnSpc>
                <a:spcPct val="100000"/>
              </a:lnSpc>
              <a:spcBef>
                <a:spcPts val="1600"/>
              </a:spcBef>
              <a:spcAft>
                <a:spcPts val="0"/>
              </a:spcAft>
              <a:buClr>
                <a:srgbClr val="000000"/>
              </a:buClr>
              <a:buSzPts val="1200"/>
              <a:buFont typeface="Proxima Nova"/>
              <a:buChar char="●"/>
            </a:pPr>
            <a:r>
              <a:rPr lang="en" sz="1200">
                <a:solidFill>
                  <a:srgbClr val="000000"/>
                </a:solidFill>
                <a:latin typeface="Proxima Nova"/>
                <a:ea typeface="Proxima Nova"/>
                <a:cs typeface="Proxima Nova"/>
                <a:sym typeface="Proxima Nova"/>
              </a:rPr>
              <a:t>Mining Reward / yr = (1 yr / 10 mins) * 12.5 = </a:t>
            </a:r>
            <a:r>
              <a:rPr lang="en" sz="1200" b="1">
                <a:solidFill>
                  <a:srgbClr val="000000"/>
                </a:solidFill>
                <a:latin typeface="Proxima Nova"/>
                <a:ea typeface="Proxima Nova"/>
                <a:cs typeface="Proxima Nova"/>
                <a:sym typeface="Proxima Nova"/>
              </a:rPr>
              <a:t>657k BTC / yr</a:t>
            </a:r>
            <a:endParaRPr sz="1200" b="1">
              <a:solidFill>
                <a:srgbClr val="000000"/>
              </a:solidFill>
              <a:latin typeface="Proxima Nova"/>
              <a:ea typeface="Proxima Nova"/>
              <a:cs typeface="Proxima Nova"/>
              <a:sym typeface="Proxima Nova"/>
            </a:endParaRPr>
          </a:p>
          <a:p>
            <a:pPr marL="177800" lvl="0" indent="-165100" algn="l" rtl="0">
              <a:lnSpc>
                <a:spcPct val="100000"/>
              </a:lnSpc>
              <a:spcBef>
                <a:spcPts val="1600"/>
              </a:spcBef>
              <a:spcAft>
                <a:spcPts val="0"/>
              </a:spcAft>
              <a:buClr>
                <a:srgbClr val="000000"/>
              </a:buClr>
              <a:buSzPts val="1200"/>
              <a:buFont typeface="Proxima Nova"/>
              <a:buChar char="●"/>
            </a:pPr>
            <a:r>
              <a:rPr lang="en" sz="1200">
                <a:solidFill>
                  <a:srgbClr val="000000"/>
                </a:solidFill>
                <a:latin typeface="Proxima Nova"/>
                <a:ea typeface="Proxima Nova"/>
                <a:cs typeface="Proxima Nova"/>
                <a:sym typeface="Proxima Nova"/>
              </a:rPr>
              <a:t>Assume </a:t>
            </a:r>
            <a:r>
              <a:rPr lang="en" sz="1200" b="1">
                <a:solidFill>
                  <a:srgbClr val="000000"/>
                </a:solidFill>
                <a:latin typeface="Proxima Nova"/>
                <a:ea typeface="Proxima Nova"/>
                <a:cs typeface="Proxima Nova"/>
                <a:sym typeface="Proxima Nova"/>
              </a:rPr>
              <a:t>constant price of Bitcoin</a:t>
            </a:r>
            <a:r>
              <a:rPr lang="en" sz="1200">
                <a:solidFill>
                  <a:srgbClr val="000000"/>
                </a:solidFill>
                <a:latin typeface="Proxima Nova"/>
                <a:ea typeface="Proxima Nova"/>
                <a:cs typeface="Proxima Nova"/>
                <a:sym typeface="Proxima Nova"/>
              </a:rPr>
              <a:t> of $10,000</a:t>
            </a:r>
            <a:endParaRPr sz="1200">
              <a:solidFill>
                <a:srgbClr val="000000"/>
              </a:solidFill>
              <a:latin typeface="Proxima Nova"/>
              <a:ea typeface="Proxima Nova"/>
              <a:cs typeface="Proxima Nova"/>
              <a:sym typeface="Proxima Nova"/>
            </a:endParaRPr>
          </a:p>
          <a:p>
            <a:pPr marL="0" lvl="0" indent="0" algn="l" rtl="0">
              <a:lnSpc>
                <a:spcPct val="100000"/>
              </a:lnSpc>
              <a:spcBef>
                <a:spcPts val="1600"/>
              </a:spcBef>
              <a:spcAft>
                <a:spcPts val="0"/>
              </a:spcAft>
              <a:buClr>
                <a:srgbClr val="000000"/>
              </a:buClr>
              <a:buSzPts val="1100"/>
              <a:buFont typeface="Arial"/>
              <a:buNone/>
            </a:pPr>
            <a:r>
              <a:rPr lang="en" sz="1200">
                <a:solidFill>
                  <a:srgbClr val="000000"/>
                </a:solidFill>
                <a:latin typeface="Proxima Nova"/>
                <a:ea typeface="Proxima Nova"/>
                <a:cs typeface="Proxima Nova"/>
                <a:sym typeface="Proxima Nova"/>
              </a:rPr>
              <a:t>Suppose you want to start mining today.</a:t>
            </a:r>
            <a:endParaRPr sz="1200" b="1">
              <a:solidFill>
                <a:srgbClr val="000000"/>
              </a:solidFill>
              <a:latin typeface="Proxima Nova"/>
              <a:ea typeface="Proxima Nova"/>
              <a:cs typeface="Proxima Nova"/>
              <a:sym typeface="Proxima Nova"/>
            </a:endParaRPr>
          </a:p>
          <a:p>
            <a:pPr marL="457200" lvl="0" indent="-304800" algn="l" rtl="0">
              <a:lnSpc>
                <a:spcPct val="100000"/>
              </a:lnSpc>
              <a:spcBef>
                <a:spcPts val="0"/>
              </a:spcBef>
              <a:spcAft>
                <a:spcPts val="0"/>
              </a:spcAft>
              <a:buClr>
                <a:srgbClr val="000000"/>
              </a:buClr>
              <a:buSzPts val="1200"/>
              <a:buFont typeface="Proxima Nova"/>
              <a:buChar char="●"/>
            </a:pPr>
            <a:r>
              <a:rPr lang="en" sz="1200">
                <a:solidFill>
                  <a:srgbClr val="000000"/>
                </a:solidFill>
                <a:latin typeface="Proxima Nova"/>
                <a:ea typeface="Proxima Nova"/>
                <a:cs typeface="Proxima Nova"/>
                <a:sym typeface="Proxima Nova"/>
              </a:rPr>
              <a:t>Antminer S17: Costs $1500, </a:t>
            </a:r>
            <a:r>
              <a:rPr lang="en" sz="1200" b="1">
                <a:solidFill>
                  <a:srgbClr val="000000"/>
                </a:solidFill>
                <a:latin typeface="Proxima Nova"/>
                <a:ea typeface="Proxima Nova"/>
                <a:cs typeface="Proxima Nova"/>
                <a:sym typeface="Proxima Nova"/>
              </a:rPr>
              <a:t>53 TH/s</a:t>
            </a:r>
            <a:endParaRPr sz="1200" b="1">
              <a:solidFill>
                <a:srgbClr val="000000"/>
              </a:solidFill>
              <a:latin typeface="Proxima Nova"/>
              <a:ea typeface="Proxima Nova"/>
              <a:cs typeface="Proxima Nova"/>
              <a:sym typeface="Proxima Nova"/>
            </a:endParaRPr>
          </a:p>
          <a:p>
            <a:pPr marL="457200" lvl="0" indent="-304800" algn="l" rtl="0">
              <a:lnSpc>
                <a:spcPct val="100000"/>
              </a:lnSpc>
              <a:spcBef>
                <a:spcPts val="0"/>
              </a:spcBef>
              <a:spcAft>
                <a:spcPts val="0"/>
              </a:spcAft>
              <a:buClr>
                <a:srgbClr val="000000"/>
              </a:buClr>
              <a:buSzPts val="1200"/>
              <a:buFont typeface="Proxima Nova"/>
              <a:buChar char="●"/>
            </a:pPr>
            <a:r>
              <a:rPr lang="en" sz="1200" b="1">
                <a:solidFill>
                  <a:srgbClr val="000000"/>
                </a:solidFill>
                <a:latin typeface="Proxima Nova"/>
                <a:ea typeface="Proxima Nova"/>
                <a:cs typeface="Proxima Nova"/>
                <a:sym typeface="Proxima Nova"/>
              </a:rPr>
              <a:t>% of network hashrate</a:t>
            </a:r>
            <a:r>
              <a:rPr lang="en" sz="1200">
                <a:solidFill>
                  <a:srgbClr val="000000"/>
                </a:solidFill>
                <a:latin typeface="Proxima Nova"/>
                <a:ea typeface="Proxima Nova"/>
                <a:cs typeface="Proxima Nova"/>
                <a:sym typeface="Proxima Nova"/>
              </a:rPr>
              <a:t> = (53 TH/s) /</a:t>
            </a:r>
            <a:endParaRPr sz="1200">
              <a:solidFill>
                <a:srgbClr val="000000"/>
              </a:solidFill>
              <a:latin typeface="Proxima Nova"/>
              <a:ea typeface="Proxima Nova"/>
              <a:cs typeface="Proxima Nova"/>
              <a:sym typeface="Proxima Nova"/>
            </a:endParaRPr>
          </a:p>
          <a:p>
            <a:pPr marL="457200" lvl="0" indent="0" algn="l" rtl="0">
              <a:lnSpc>
                <a:spcPct val="100000"/>
              </a:lnSpc>
              <a:spcBef>
                <a:spcPts val="1600"/>
              </a:spcBef>
              <a:spcAft>
                <a:spcPts val="0"/>
              </a:spcAft>
              <a:buClr>
                <a:srgbClr val="000000"/>
              </a:buClr>
              <a:buSzPts val="1100"/>
              <a:buFont typeface="Arial"/>
              <a:buNone/>
            </a:pPr>
            <a:r>
              <a:rPr lang="en" sz="1200">
                <a:solidFill>
                  <a:srgbClr val="000000"/>
                </a:solidFill>
                <a:latin typeface="Proxima Nova"/>
                <a:ea typeface="Proxima Nova"/>
                <a:cs typeface="Proxima Nova"/>
                <a:sym typeface="Proxima Nova"/>
              </a:rPr>
              <a:t> (94, 509, 815 TH/s) = </a:t>
            </a:r>
            <a:r>
              <a:rPr lang="en" sz="1200" b="1">
                <a:solidFill>
                  <a:srgbClr val="000000"/>
                </a:solidFill>
                <a:latin typeface="Proxima Nova"/>
                <a:ea typeface="Proxima Nova"/>
                <a:cs typeface="Proxima Nova"/>
                <a:sym typeface="Proxima Nova"/>
              </a:rPr>
              <a:t>0.000000560788316</a:t>
            </a:r>
            <a:endParaRPr sz="1200" b="1">
              <a:solidFill>
                <a:srgbClr val="000000"/>
              </a:solidFill>
              <a:latin typeface="Proxima Nova"/>
              <a:ea typeface="Proxima Nova"/>
              <a:cs typeface="Proxima Nova"/>
              <a:sym typeface="Proxima Nova"/>
            </a:endParaRPr>
          </a:p>
          <a:p>
            <a:pPr marL="0" lvl="0" indent="0" algn="l" rtl="0">
              <a:lnSpc>
                <a:spcPct val="100000"/>
              </a:lnSpc>
              <a:spcBef>
                <a:spcPts val="1600"/>
              </a:spcBef>
              <a:spcAft>
                <a:spcPts val="0"/>
              </a:spcAft>
              <a:buClr>
                <a:srgbClr val="000000"/>
              </a:buClr>
              <a:buSzPts val="1100"/>
              <a:buFont typeface="Arial"/>
              <a:buNone/>
            </a:pPr>
            <a:r>
              <a:rPr lang="en" sz="1200" b="1">
                <a:solidFill>
                  <a:srgbClr val="000000"/>
                </a:solidFill>
                <a:latin typeface="Proxima Nova"/>
                <a:ea typeface="Proxima Nova"/>
                <a:cs typeface="Proxima Nova"/>
                <a:sym typeface="Proxima Nova"/>
              </a:rPr>
              <a:t>Expected Annual Reward</a:t>
            </a:r>
            <a:endParaRPr sz="1200" b="1">
              <a:solidFill>
                <a:srgbClr val="000000"/>
              </a:solidFill>
              <a:latin typeface="Proxima Nova"/>
              <a:ea typeface="Proxima Nova"/>
              <a:cs typeface="Proxima Nova"/>
              <a:sym typeface="Proxima Nova"/>
            </a:endParaRPr>
          </a:p>
          <a:p>
            <a:pPr marL="457200" lvl="0" indent="-304800" algn="l" rtl="0">
              <a:lnSpc>
                <a:spcPct val="100000"/>
              </a:lnSpc>
              <a:spcBef>
                <a:spcPts val="1600"/>
              </a:spcBef>
              <a:spcAft>
                <a:spcPts val="0"/>
              </a:spcAft>
              <a:buClr>
                <a:srgbClr val="000000"/>
              </a:buClr>
              <a:buSzPts val="1200"/>
              <a:buFont typeface="Proxima Nova"/>
              <a:buChar char="●"/>
            </a:pPr>
            <a:r>
              <a:rPr lang="en" sz="1200">
                <a:solidFill>
                  <a:srgbClr val="000000"/>
                </a:solidFill>
                <a:latin typeface="Proxima Nova"/>
                <a:ea typeface="Proxima Nova"/>
                <a:cs typeface="Proxima Nova"/>
                <a:sym typeface="Proxima Nova"/>
              </a:rPr>
              <a:t>0.000000560788316 * 657k /yr</a:t>
            </a:r>
            <a:br>
              <a:rPr lang="en" sz="1200">
                <a:solidFill>
                  <a:srgbClr val="000000"/>
                </a:solidFill>
                <a:latin typeface="Proxima Nova"/>
                <a:ea typeface="Proxima Nova"/>
                <a:cs typeface="Proxima Nova"/>
                <a:sym typeface="Proxima Nova"/>
              </a:rPr>
            </a:br>
            <a:r>
              <a:rPr lang="en" sz="1200">
                <a:solidFill>
                  <a:srgbClr val="000000"/>
                </a:solidFill>
                <a:latin typeface="Proxima Nova"/>
                <a:ea typeface="Proxima Nova"/>
                <a:cs typeface="Proxima Nova"/>
                <a:sym typeface="Proxima Nova"/>
              </a:rPr>
              <a:t>≈ 0.36843 BTC / yr ≈ </a:t>
            </a:r>
            <a:r>
              <a:rPr lang="en" sz="1200" b="1">
                <a:solidFill>
                  <a:srgbClr val="000000"/>
                </a:solidFill>
                <a:latin typeface="Proxima Nova"/>
                <a:ea typeface="Proxima Nova"/>
                <a:cs typeface="Proxima Nova"/>
                <a:sym typeface="Proxima Nova"/>
              </a:rPr>
              <a:t>$3,053/ yr</a:t>
            </a:r>
            <a:endParaRPr sz="1200" b="1">
              <a:solidFill>
                <a:srgbClr val="000000"/>
              </a:solidFill>
              <a:latin typeface="Proxima Nova"/>
              <a:ea typeface="Proxima Nova"/>
              <a:cs typeface="Proxima Nova"/>
              <a:sym typeface="Proxima Nova"/>
            </a:endParaRPr>
          </a:p>
          <a:p>
            <a:pPr marL="0" lvl="0" indent="0" algn="l" rtl="0">
              <a:lnSpc>
                <a:spcPct val="100000"/>
              </a:lnSpc>
              <a:spcBef>
                <a:spcPts val="1600"/>
              </a:spcBef>
              <a:spcAft>
                <a:spcPts val="1600"/>
              </a:spcAft>
              <a:buNone/>
            </a:pPr>
            <a:endParaRPr sz="1200">
              <a:solidFill>
                <a:srgbClr val="000000"/>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Shape 1522"/>
        <p:cNvGrpSpPr/>
        <p:nvPr/>
      </p:nvGrpSpPr>
      <p:grpSpPr>
        <a:xfrm>
          <a:off x="0" y="0"/>
          <a:ext cx="0" cy="0"/>
          <a:chOff x="0" y="0"/>
          <a:chExt cx="0" cy="0"/>
        </a:xfrm>
      </p:grpSpPr>
      <p:sp>
        <p:nvSpPr>
          <p:cNvPr id="1523" name="Google Shape;1523;p127"/>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POOLS</a:t>
            </a:r>
            <a:endParaRPr/>
          </a:p>
        </p:txBody>
      </p:sp>
      <p:sp>
        <p:nvSpPr>
          <p:cNvPr id="1524" name="Google Shape;1524;p127"/>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REAL WORLD MINING</a:t>
            </a:r>
            <a:endParaRPr b="1"/>
          </a:p>
        </p:txBody>
      </p:sp>
      <p:sp>
        <p:nvSpPr>
          <p:cNvPr id="1525" name="Google Shape;1525;p127"/>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MAX FANG</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UPDATED: BRIAN HO</a:t>
            </a:r>
            <a:endParaRPr sz="900">
              <a:solidFill>
                <a:srgbClr val="B7B7B7"/>
              </a:solidFill>
              <a:latin typeface="Proxima Nova"/>
              <a:ea typeface="Proxima Nova"/>
              <a:cs typeface="Proxima Nova"/>
              <a:sym typeface="Proxima Nova"/>
            </a:endParaRPr>
          </a:p>
        </p:txBody>
      </p:sp>
      <p:sp>
        <p:nvSpPr>
          <p:cNvPr id="1526" name="Google Shape;1526;p127"/>
          <p:cNvSpPr txBox="1">
            <a:spLocks noGrp="1"/>
          </p:cNvSpPr>
          <p:nvPr>
            <p:ph type="body" idx="1"/>
          </p:nvPr>
        </p:nvSpPr>
        <p:spPr>
          <a:xfrm>
            <a:off x="1152535" y="1152638"/>
            <a:ext cx="7190100" cy="365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400"/>
              <a:buFont typeface="Arial"/>
              <a:buNone/>
            </a:pPr>
            <a:r>
              <a:rPr lang="en" sz="900" b="1">
                <a:solidFill>
                  <a:srgbClr val="000000"/>
                </a:solidFill>
                <a:latin typeface="Proxima Nova"/>
                <a:ea typeface="Proxima Nova"/>
                <a:cs typeface="Proxima Nova"/>
                <a:sym typeface="Proxima Nova"/>
              </a:rPr>
              <a:t>Solo mining</a:t>
            </a:r>
            <a:endParaRPr sz="900" b="1">
              <a:solidFill>
                <a:srgbClr val="000000"/>
              </a:solidFill>
              <a:latin typeface="Proxima Nova"/>
              <a:ea typeface="Proxima Nova"/>
              <a:cs typeface="Proxima Nova"/>
              <a:sym typeface="Proxima Nova"/>
            </a:endParaRPr>
          </a:p>
          <a:p>
            <a:pPr marL="457200" lvl="0" indent="-285750" algn="l" rtl="0">
              <a:spcBef>
                <a:spcPts val="1600"/>
              </a:spcBef>
              <a:spcAft>
                <a:spcPts val="0"/>
              </a:spcAft>
              <a:buClr>
                <a:srgbClr val="000000"/>
              </a:buClr>
              <a:buSzPts val="900"/>
              <a:buChar char="●"/>
            </a:pPr>
            <a:r>
              <a:rPr lang="en" sz="900">
                <a:solidFill>
                  <a:srgbClr val="000000"/>
                </a:solidFill>
                <a:latin typeface="Proxima Nova"/>
                <a:ea typeface="Proxima Nova"/>
                <a:cs typeface="Proxima Nova"/>
                <a:sym typeface="Proxima Nova"/>
              </a:rPr>
              <a:t>1 block mined per </a:t>
            </a:r>
            <a:r>
              <a:rPr lang="en" sz="900">
                <a:solidFill>
                  <a:srgbClr val="000000"/>
                </a:solidFill>
                <a:highlight>
                  <a:schemeClr val="lt1"/>
                </a:highlight>
                <a:latin typeface="Proxima Nova"/>
                <a:ea typeface="Proxima Nova"/>
                <a:cs typeface="Proxima Nova"/>
                <a:sym typeface="Proxima Nova"/>
              </a:rPr>
              <a:t>2,426,566</a:t>
            </a:r>
            <a:r>
              <a:rPr lang="en" sz="900">
                <a:solidFill>
                  <a:srgbClr val="000000"/>
                </a:solidFill>
                <a:latin typeface="Proxima Nova"/>
                <a:ea typeface="Proxima Nova"/>
                <a:cs typeface="Proxima Nova"/>
                <a:sym typeface="Proxima Nova"/>
              </a:rPr>
              <a:t> blocks</a:t>
            </a:r>
            <a:br>
              <a:rPr lang="en" sz="900">
                <a:solidFill>
                  <a:srgbClr val="000000"/>
                </a:solidFill>
                <a:latin typeface="Proxima Nova"/>
                <a:ea typeface="Proxima Nova"/>
                <a:cs typeface="Proxima Nova"/>
                <a:sym typeface="Proxima Nova"/>
              </a:rPr>
            </a:br>
            <a:r>
              <a:rPr lang="en" sz="900">
                <a:solidFill>
                  <a:srgbClr val="000000"/>
                </a:solidFill>
                <a:latin typeface="Proxima Nova"/>
                <a:ea typeface="Proxima Nova"/>
                <a:cs typeface="Proxima Nova"/>
                <a:sym typeface="Proxima Nova"/>
              </a:rPr>
              <a:t>⇒ 12.5 BTC every 16,851 days</a:t>
            </a:r>
            <a:r>
              <a:rPr lang="en" sz="900" b="1">
                <a:solidFill>
                  <a:srgbClr val="000000"/>
                </a:solidFill>
                <a:latin typeface="Proxima Nova"/>
                <a:ea typeface="Proxima Nova"/>
                <a:cs typeface="Proxima Nova"/>
                <a:sym typeface="Proxima Nova"/>
              </a:rPr>
              <a:t/>
            </a:r>
            <a:br>
              <a:rPr lang="en" sz="900" b="1">
                <a:solidFill>
                  <a:srgbClr val="000000"/>
                </a:solidFill>
                <a:latin typeface="Proxima Nova"/>
                <a:ea typeface="Proxima Nova"/>
                <a:cs typeface="Proxima Nova"/>
                <a:sym typeface="Proxima Nova"/>
              </a:rPr>
            </a:br>
            <a:r>
              <a:rPr lang="en" sz="900">
                <a:solidFill>
                  <a:srgbClr val="000000"/>
                </a:solidFill>
                <a:latin typeface="Proxima Nova"/>
                <a:ea typeface="Proxima Nova"/>
                <a:cs typeface="Proxima Nova"/>
                <a:sym typeface="Proxima Nova"/>
              </a:rPr>
              <a:t>⇒ </a:t>
            </a:r>
            <a:r>
              <a:rPr lang="en" sz="900" b="1">
                <a:solidFill>
                  <a:srgbClr val="000000"/>
                </a:solidFill>
                <a:latin typeface="Proxima Nova"/>
                <a:ea typeface="Proxima Nova"/>
                <a:cs typeface="Proxima Nova"/>
                <a:sym typeface="Proxima Nova"/>
              </a:rPr>
              <a:t>$125,000 once every 46.2 years</a:t>
            </a:r>
            <a:endParaRPr sz="900" b="1">
              <a:solidFill>
                <a:srgbClr val="000000"/>
              </a:solidFill>
              <a:latin typeface="Proxima Nova"/>
              <a:ea typeface="Proxima Nova"/>
              <a:cs typeface="Proxima Nova"/>
              <a:sym typeface="Proxima Nova"/>
            </a:endParaRPr>
          </a:p>
          <a:p>
            <a:pPr marL="0" lvl="0" indent="0" algn="l" rtl="0">
              <a:spcBef>
                <a:spcPts val="1600"/>
              </a:spcBef>
              <a:spcAft>
                <a:spcPts val="0"/>
              </a:spcAft>
              <a:buClr>
                <a:schemeClr val="dk2"/>
              </a:buClr>
              <a:buSzPts val="400"/>
              <a:buFont typeface="Arial"/>
              <a:buNone/>
            </a:pPr>
            <a:r>
              <a:rPr lang="en" sz="900" b="1">
                <a:solidFill>
                  <a:srgbClr val="000000"/>
                </a:solidFill>
                <a:latin typeface="Proxima Nova"/>
                <a:ea typeface="Proxima Nova"/>
                <a:cs typeface="Proxima Nova"/>
                <a:sym typeface="Proxima Nova"/>
              </a:rPr>
              <a:t>Mining with mining pool</a:t>
            </a:r>
            <a:endParaRPr sz="900">
              <a:solidFill>
                <a:srgbClr val="000000"/>
              </a:solidFill>
              <a:latin typeface="Proxima Nova"/>
              <a:ea typeface="Proxima Nova"/>
              <a:cs typeface="Proxima Nova"/>
              <a:sym typeface="Proxima Nova"/>
            </a:endParaRPr>
          </a:p>
          <a:p>
            <a:pPr marL="457200" lvl="0" indent="-285750" algn="l" rtl="0">
              <a:spcBef>
                <a:spcPts val="1600"/>
              </a:spcBef>
              <a:spcAft>
                <a:spcPts val="0"/>
              </a:spcAft>
              <a:buClr>
                <a:srgbClr val="000000"/>
              </a:buClr>
              <a:buSzPts val="900"/>
              <a:buChar char="●"/>
            </a:pPr>
            <a:r>
              <a:rPr lang="en" sz="900">
                <a:solidFill>
                  <a:srgbClr val="000000"/>
                </a:solidFill>
                <a:latin typeface="Proxima Nova"/>
                <a:ea typeface="Proxima Nova"/>
                <a:cs typeface="Proxima Nova"/>
                <a:sym typeface="Proxima Nova"/>
              </a:rPr>
              <a:t>Assume pool has ⅙ network hashrate</a:t>
            </a:r>
            <a:endParaRPr sz="900">
              <a:solidFill>
                <a:srgbClr val="000000"/>
              </a:solidFill>
              <a:latin typeface="Proxima Nova"/>
              <a:ea typeface="Proxima Nova"/>
              <a:cs typeface="Proxima Nova"/>
              <a:sym typeface="Proxima Nova"/>
            </a:endParaRPr>
          </a:p>
          <a:p>
            <a:pPr marL="914400" lvl="1" indent="-285750" algn="l" rtl="0">
              <a:spcBef>
                <a:spcPts val="1600"/>
              </a:spcBef>
              <a:spcAft>
                <a:spcPts val="0"/>
              </a:spcAft>
              <a:buClr>
                <a:srgbClr val="000000"/>
              </a:buClr>
              <a:buSzPts val="900"/>
              <a:buChar char="○"/>
            </a:pPr>
            <a:r>
              <a:rPr lang="en" sz="900">
                <a:solidFill>
                  <a:srgbClr val="000000"/>
                </a:solidFill>
                <a:latin typeface="Proxima Nova"/>
                <a:ea typeface="Proxima Nova"/>
                <a:cs typeface="Proxima Nova"/>
                <a:sym typeface="Proxima Nova"/>
              </a:rPr>
              <a:t>Pool finds every 6th block ≈ 1 per hr</a:t>
            </a:r>
            <a:endParaRPr sz="900">
              <a:solidFill>
                <a:srgbClr val="000000"/>
              </a:solidFill>
              <a:latin typeface="Proxima Nova"/>
              <a:ea typeface="Proxima Nova"/>
              <a:cs typeface="Proxima Nova"/>
              <a:sym typeface="Proxima Nova"/>
            </a:endParaRPr>
          </a:p>
          <a:p>
            <a:pPr marL="457200" lvl="0" indent="-285750" algn="l" rtl="0">
              <a:spcBef>
                <a:spcPts val="1600"/>
              </a:spcBef>
              <a:spcAft>
                <a:spcPts val="0"/>
              </a:spcAft>
              <a:buClr>
                <a:srgbClr val="000000"/>
              </a:buClr>
              <a:buSzPts val="900"/>
              <a:buChar char="●"/>
            </a:pPr>
            <a:r>
              <a:rPr lang="en" sz="900">
                <a:solidFill>
                  <a:srgbClr val="000000"/>
                </a:solidFill>
                <a:latin typeface="Proxima Nova"/>
                <a:ea typeface="Proxima Nova"/>
                <a:cs typeface="Proxima Nova"/>
                <a:sym typeface="Proxima Nova"/>
              </a:rPr>
              <a:t>$1530.72 /yr  / 8760 hrs/yr </a:t>
            </a:r>
            <a:br>
              <a:rPr lang="en" sz="900">
                <a:solidFill>
                  <a:srgbClr val="000000"/>
                </a:solidFill>
                <a:latin typeface="Proxima Nova"/>
                <a:ea typeface="Proxima Nova"/>
                <a:cs typeface="Proxima Nova"/>
                <a:sym typeface="Proxima Nova"/>
              </a:rPr>
            </a:br>
            <a:r>
              <a:rPr lang="en" sz="900">
                <a:solidFill>
                  <a:srgbClr val="000000"/>
                </a:solidFill>
                <a:latin typeface="Proxima Nova"/>
                <a:ea typeface="Proxima Nova"/>
                <a:cs typeface="Proxima Nova"/>
                <a:sym typeface="Proxima Nova"/>
              </a:rPr>
              <a:t>≈ </a:t>
            </a:r>
            <a:r>
              <a:rPr lang="en" sz="900" b="1">
                <a:solidFill>
                  <a:srgbClr val="000000"/>
                </a:solidFill>
                <a:latin typeface="Proxima Nova"/>
                <a:ea typeface="Proxima Nova"/>
                <a:cs typeface="Proxima Nova"/>
                <a:sym typeface="Proxima Nova"/>
              </a:rPr>
              <a:t>$0.17 every hour</a:t>
            </a:r>
            <a:endParaRPr sz="900" b="1">
              <a:solidFill>
                <a:srgbClr val="000000"/>
              </a:solidFill>
              <a:latin typeface="Proxima Nova"/>
              <a:ea typeface="Proxima Nova"/>
              <a:cs typeface="Proxima Nova"/>
              <a:sym typeface="Proxima Nova"/>
            </a:endParaRPr>
          </a:p>
          <a:p>
            <a:pPr marL="0" lvl="0" indent="0" algn="l" rtl="0">
              <a:spcBef>
                <a:spcPts val="1600"/>
              </a:spcBef>
              <a:spcAft>
                <a:spcPts val="0"/>
              </a:spcAft>
              <a:buClr>
                <a:schemeClr val="dk1"/>
              </a:buClr>
              <a:buSzPts val="1100"/>
              <a:buFont typeface="Arial"/>
              <a:buNone/>
            </a:pPr>
            <a:r>
              <a:rPr lang="en" sz="900">
                <a:solidFill>
                  <a:srgbClr val="000000"/>
                </a:solidFill>
                <a:latin typeface="Proxima Nova"/>
                <a:ea typeface="Proxima Nova"/>
                <a:cs typeface="Proxima Nova"/>
                <a:sym typeface="Proxima Nova"/>
              </a:rPr>
              <a:t>Paradox: </a:t>
            </a:r>
            <a:endParaRPr sz="900">
              <a:solidFill>
                <a:srgbClr val="000000"/>
              </a:solidFill>
              <a:latin typeface="Proxima Nova"/>
              <a:ea typeface="Proxima Nova"/>
              <a:cs typeface="Proxima Nova"/>
              <a:sym typeface="Proxima Nova"/>
            </a:endParaRPr>
          </a:p>
          <a:p>
            <a:pPr marL="177800" lvl="0" indent="-146050" algn="l" rtl="0">
              <a:spcBef>
                <a:spcPts val="1600"/>
              </a:spcBef>
              <a:spcAft>
                <a:spcPts val="0"/>
              </a:spcAft>
              <a:buClr>
                <a:srgbClr val="000000"/>
              </a:buClr>
              <a:buSzPts val="900"/>
              <a:buFont typeface="Proxima Nova"/>
              <a:buChar char="●"/>
            </a:pPr>
            <a:r>
              <a:rPr lang="en" sz="900">
                <a:solidFill>
                  <a:srgbClr val="000000"/>
                </a:solidFill>
                <a:latin typeface="Proxima Nova"/>
                <a:ea typeface="Proxima Nova"/>
                <a:cs typeface="Proxima Nova"/>
                <a:sym typeface="Proxima Nova"/>
              </a:rPr>
              <a:t>The more secure Bitcoin gets, the greater the appeal for mining pools and centralization of computation power</a:t>
            </a:r>
            <a:endParaRPr sz="900">
              <a:solidFill>
                <a:srgbClr val="000000"/>
              </a:solidFill>
              <a:latin typeface="Proxima Nova"/>
              <a:ea typeface="Proxima Nova"/>
              <a:cs typeface="Proxima Nova"/>
              <a:sym typeface="Proxima Nova"/>
            </a:endParaRPr>
          </a:p>
          <a:p>
            <a:pPr marL="0" lvl="0" indent="0" algn="l" rtl="0">
              <a:spcBef>
                <a:spcPts val="1600"/>
              </a:spcBef>
              <a:spcAft>
                <a:spcPts val="0"/>
              </a:spcAft>
              <a:buClr>
                <a:schemeClr val="dk2"/>
              </a:buClr>
              <a:buSzPts val="400"/>
              <a:buFont typeface="Arial"/>
              <a:buNone/>
            </a:pPr>
            <a:endParaRPr sz="900">
              <a:solidFill>
                <a:srgbClr val="000000"/>
              </a:solidFill>
              <a:latin typeface="Proxima Nova"/>
              <a:ea typeface="Proxima Nova"/>
              <a:cs typeface="Proxima Nova"/>
              <a:sym typeface="Proxima Nova"/>
            </a:endParaRPr>
          </a:p>
          <a:p>
            <a:pPr marL="0" lvl="0" indent="0" algn="l" rtl="0">
              <a:spcBef>
                <a:spcPts val="1600"/>
              </a:spcBef>
              <a:spcAft>
                <a:spcPts val="1600"/>
              </a:spcAft>
              <a:buNone/>
            </a:pPr>
            <a:endParaRPr sz="900">
              <a:solidFill>
                <a:srgbClr val="000000"/>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Shape 1530"/>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Shape 1534"/>
        <p:cNvGrpSpPr/>
        <p:nvPr/>
      </p:nvGrpSpPr>
      <p:grpSpPr>
        <a:xfrm>
          <a:off x="0" y="0"/>
          <a:ext cx="0" cy="0"/>
          <a:chOff x="0" y="0"/>
          <a:chExt cx="0" cy="0"/>
        </a:xfrm>
      </p:grpSpPr>
      <p:sp>
        <p:nvSpPr>
          <p:cNvPr id="1535" name="Google Shape;1535;p12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536" name="Google Shape;1536;p12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537" name="Google Shape;1537;p129"/>
          <p:cNvPicPr preferRelativeResize="0"/>
          <p:nvPr/>
        </p:nvPicPr>
        <p:blipFill>
          <a:blip r:embed="rId3">
            <a:alphaModFix/>
          </a:blip>
          <a:stretch>
            <a:fillRect/>
          </a:stretch>
        </p:blipFill>
        <p:spPr>
          <a:xfrm>
            <a:off x="0" y="1078"/>
            <a:ext cx="9144000" cy="5141343"/>
          </a:xfrm>
          <a:prstGeom prst="rect">
            <a:avLst/>
          </a:prstGeom>
          <a:noFill/>
          <a:ln>
            <a:noFill/>
          </a:ln>
        </p:spPr>
      </p:pic>
      <p:pic>
        <p:nvPicPr>
          <p:cNvPr id="1538" name="Google Shape;1538;p129"/>
          <p:cNvPicPr preferRelativeResize="0"/>
          <p:nvPr/>
        </p:nvPicPr>
        <p:blipFill>
          <a:blip r:embed="rId4">
            <a:alphaModFix/>
          </a:blip>
          <a:stretch>
            <a:fillRect/>
          </a:stretch>
        </p:blipFill>
        <p:spPr>
          <a:xfrm>
            <a:off x="0" y="1078"/>
            <a:ext cx="9144000" cy="5141343"/>
          </a:xfrm>
          <a:prstGeom prst="rect">
            <a:avLst/>
          </a:prstGeom>
          <a:noFill/>
          <a:ln>
            <a:noFill/>
          </a:ln>
        </p:spPr>
      </p:pic>
      <p:sp>
        <p:nvSpPr>
          <p:cNvPr id="1539" name="Google Shape;1539;p129"/>
          <p:cNvSpPr txBox="1"/>
          <p:nvPr/>
        </p:nvSpPr>
        <p:spPr>
          <a:xfrm>
            <a:off x="3738300" y="2034550"/>
            <a:ext cx="5284800" cy="122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4000" b="1" i="1">
                <a:solidFill>
                  <a:srgbClr val="FFFFFF"/>
                </a:solidFill>
                <a:latin typeface="Poppins"/>
                <a:ea typeface="Poppins"/>
                <a:cs typeface="Poppins"/>
                <a:sym typeface="Poppins"/>
              </a:rPr>
              <a:t>Changing Bitcoin</a:t>
            </a:r>
            <a:endParaRPr sz="4000" b="1" i="1">
              <a:solidFill>
                <a:srgbClr val="FFFFFF"/>
              </a:solidFill>
              <a:latin typeface="Poppins"/>
              <a:ea typeface="Poppins"/>
              <a:cs typeface="Poppins"/>
              <a:sym typeface="Poppins"/>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1543"/>
        <p:cNvGrpSpPr/>
        <p:nvPr/>
      </p:nvGrpSpPr>
      <p:grpSpPr>
        <a:xfrm>
          <a:off x="0" y="0"/>
          <a:ext cx="0" cy="0"/>
          <a:chOff x="0" y="0"/>
          <a:chExt cx="0" cy="0"/>
        </a:xfrm>
      </p:grpSpPr>
      <p:sp>
        <p:nvSpPr>
          <p:cNvPr id="1544" name="Google Shape;1544;p130"/>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PROBLEM</a:t>
            </a:r>
            <a:endParaRPr/>
          </a:p>
        </p:txBody>
      </p:sp>
      <p:sp>
        <p:nvSpPr>
          <p:cNvPr id="1545" name="Google Shape;1545;p130"/>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DECENTRALIZING MINING</a:t>
            </a:r>
            <a:endParaRPr b="1"/>
          </a:p>
        </p:txBody>
      </p:sp>
      <p:sp>
        <p:nvSpPr>
          <p:cNvPr id="1546" name="Google Shape;1546;p130"/>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RUSTIE LIN</a:t>
            </a:r>
            <a:endParaRPr sz="900">
              <a:solidFill>
                <a:srgbClr val="B7B7B7"/>
              </a:solidFill>
              <a:latin typeface="Proxima Nova"/>
              <a:ea typeface="Proxima Nova"/>
              <a:cs typeface="Proxima Nova"/>
              <a:sym typeface="Proxima Nova"/>
            </a:endParaRPr>
          </a:p>
        </p:txBody>
      </p:sp>
      <p:sp>
        <p:nvSpPr>
          <p:cNvPr id="1547" name="Google Shape;1547;p130"/>
          <p:cNvSpPr txBox="1">
            <a:spLocks noGrp="1"/>
          </p:cNvSpPr>
          <p:nvPr>
            <p:ph type="body" idx="1"/>
          </p:nvPr>
        </p:nvSpPr>
        <p:spPr>
          <a:xfrm>
            <a:off x="642927" y="1142709"/>
            <a:ext cx="7858200" cy="1763100"/>
          </a:xfrm>
          <a:prstGeom prst="rect">
            <a:avLst/>
          </a:prstGeom>
        </p:spPr>
        <p:txBody>
          <a:bodyPr spcFirstLastPara="1" wrap="square" lIns="91425" tIns="91425" rIns="91425" bIns="91425" anchor="t" anchorCtr="0">
            <a:noAutofit/>
          </a:bodyPr>
          <a:lstStyle/>
          <a:p>
            <a:pPr marL="177800" marR="0" lvl="0" indent="-209550" algn="l" rtl="0">
              <a:lnSpc>
                <a:spcPct val="125000"/>
              </a:lnSpc>
              <a:spcBef>
                <a:spcPts val="0"/>
              </a:spcBef>
              <a:spcAft>
                <a:spcPts val="0"/>
              </a:spcAft>
              <a:buClr>
                <a:srgbClr val="000000"/>
              </a:buClr>
              <a:buSzPts val="1900"/>
              <a:buFont typeface="Proxima Nova"/>
              <a:buChar char="●"/>
            </a:pPr>
            <a:r>
              <a:rPr lang="en" sz="1900">
                <a:solidFill>
                  <a:srgbClr val="000000"/>
                </a:solidFill>
                <a:latin typeface="Proxima Nova"/>
                <a:ea typeface="Proxima Nova"/>
                <a:cs typeface="Proxima Nova"/>
                <a:sym typeface="Proxima Nova"/>
              </a:rPr>
              <a:t>In practice, “One CPU One Vote” isn’t real</a:t>
            </a:r>
            <a:endParaRPr sz="1900">
              <a:solidFill>
                <a:srgbClr val="000000"/>
              </a:solidFill>
              <a:latin typeface="Proxima Nova"/>
              <a:ea typeface="Proxima Nova"/>
              <a:cs typeface="Proxima Nova"/>
              <a:sym typeface="Proxima Nova"/>
            </a:endParaRPr>
          </a:p>
          <a:p>
            <a:pPr marL="342900" marR="0" lvl="1" indent="-209550" algn="l" rtl="0">
              <a:lnSpc>
                <a:spcPct val="125000"/>
              </a:lnSpc>
              <a:spcBef>
                <a:spcPts val="0"/>
              </a:spcBef>
              <a:spcAft>
                <a:spcPts val="0"/>
              </a:spcAft>
              <a:buClr>
                <a:srgbClr val="000000"/>
              </a:buClr>
              <a:buSzPts val="1900"/>
              <a:buFont typeface="Proxima Nova"/>
              <a:buChar char="○"/>
            </a:pPr>
            <a:r>
              <a:rPr lang="en" sz="1900">
                <a:solidFill>
                  <a:srgbClr val="000000"/>
                </a:solidFill>
                <a:latin typeface="Proxima Nova"/>
                <a:ea typeface="Proxima Nova"/>
                <a:cs typeface="Proxima Nova"/>
                <a:sym typeface="Proxima Nova"/>
              </a:rPr>
              <a:t>ASICs</a:t>
            </a:r>
            <a:endParaRPr sz="1900">
              <a:solidFill>
                <a:srgbClr val="000000"/>
              </a:solidFill>
              <a:latin typeface="Proxima Nova"/>
              <a:ea typeface="Proxima Nova"/>
              <a:cs typeface="Proxima Nova"/>
              <a:sym typeface="Proxima Nova"/>
            </a:endParaRPr>
          </a:p>
          <a:p>
            <a:pPr marL="342900" marR="0" lvl="1" indent="-209550" algn="l" rtl="0">
              <a:lnSpc>
                <a:spcPct val="125000"/>
              </a:lnSpc>
              <a:spcBef>
                <a:spcPts val="0"/>
              </a:spcBef>
              <a:spcAft>
                <a:spcPts val="0"/>
              </a:spcAft>
              <a:buClr>
                <a:srgbClr val="000000"/>
              </a:buClr>
              <a:buSzPts val="1900"/>
              <a:buFont typeface="Proxima Nova"/>
              <a:buChar char="○"/>
            </a:pPr>
            <a:r>
              <a:rPr lang="en" sz="1900">
                <a:solidFill>
                  <a:srgbClr val="000000"/>
                </a:solidFill>
                <a:latin typeface="Proxima Nova"/>
                <a:ea typeface="Proxima Nova"/>
                <a:cs typeface="Proxima Nova"/>
                <a:sym typeface="Proxima Nova"/>
              </a:rPr>
              <a:t>Mining pools</a:t>
            </a:r>
            <a:endParaRPr sz="1900">
              <a:solidFill>
                <a:srgbClr val="000000"/>
              </a:solidFill>
              <a:latin typeface="Proxima Nova"/>
              <a:ea typeface="Proxima Nova"/>
              <a:cs typeface="Proxima Nova"/>
              <a:sym typeface="Proxima Nova"/>
            </a:endParaRPr>
          </a:p>
          <a:p>
            <a:pPr marL="342900" marR="0" lvl="1" indent="-209550" algn="l" rtl="0">
              <a:lnSpc>
                <a:spcPct val="125000"/>
              </a:lnSpc>
              <a:spcBef>
                <a:spcPts val="0"/>
              </a:spcBef>
              <a:spcAft>
                <a:spcPts val="0"/>
              </a:spcAft>
              <a:buClr>
                <a:srgbClr val="000000"/>
              </a:buClr>
              <a:buSzPts val="1900"/>
              <a:buFont typeface="Proxima Nova"/>
              <a:buChar char="○"/>
            </a:pPr>
            <a:r>
              <a:rPr lang="en" sz="1900">
                <a:solidFill>
                  <a:srgbClr val="000000"/>
                </a:solidFill>
                <a:latin typeface="Proxima Nova"/>
                <a:ea typeface="Proxima Nova"/>
                <a:cs typeface="Proxima Nova"/>
                <a:sym typeface="Proxima Nova"/>
              </a:rPr>
              <a:t>Mining farms</a:t>
            </a:r>
            <a:endParaRPr sz="1900">
              <a:solidFill>
                <a:srgbClr val="000000"/>
              </a:solidFill>
              <a:latin typeface="Proxima Nova"/>
              <a:ea typeface="Proxima Nova"/>
              <a:cs typeface="Proxima Nova"/>
              <a:sym typeface="Proxima Nova"/>
            </a:endParaRPr>
          </a:p>
          <a:p>
            <a:pPr marL="0" marR="0" lvl="0" indent="0" algn="l" rtl="0">
              <a:lnSpc>
                <a:spcPct val="125000"/>
              </a:lnSpc>
              <a:spcBef>
                <a:spcPts val="0"/>
              </a:spcBef>
              <a:spcAft>
                <a:spcPts val="0"/>
              </a:spcAft>
              <a:buNone/>
            </a:pPr>
            <a:endParaRPr sz="1900">
              <a:solidFill>
                <a:srgbClr val="000000"/>
              </a:solidFill>
              <a:latin typeface="Proxima Nova"/>
              <a:ea typeface="Proxima Nova"/>
              <a:cs typeface="Proxima Nova"/>
              <a:sym typeface="Proxima Nova"/>
            </a:endParaRPr>
          </a:p>
        </p:txBody>
      </p:sp>
      <p:pic>
        <p:nvPicPr>
          <p:cNvPr id="1548" name="Google Shape;1548;p130"/>
          <p:cNvPicPr preferRelativeResize="0"/>
          <p:nvPr/>
        </p:nvPicPr>
        <p:blipFill>
          <a:blip r:embed="rId3">
            <a:alphaModFix/>
          </a:blip>
          <a:stretch>
            <a:fillRect/>
          </a:stretch>
        </p:blipFill>
        <p:spPr>
          <a:xfrm>
            <a:off x="6116952" y="1333471"/>
            <a:ext cx="2781366" cy="2163291"/>
          </a:xfrm>
          <a:prstGeom prst="rect">
            <a:avLst/>
          </a:prstGeom>
          <a:noFill/>
          <a:ln>
            <a:noFill/>
          </a:ln>
        </p:spPr>
      </p:pic>
      <p:sp>
        <p:nvSpPr>
          <p:cNvPr id="1549" name="Google Shape;1549;p130"/>
          <p:cNvSpPr txBox="1"/>
          <p:nvPr/>
        </p:nvSpPr>
        <p:spPr>
          <a:xfrm>
            <a:off x="7395435" y="3532950"/>
            <a:ext cx="1401600" cy="11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500"/>
              <a:t>Source: </a:t>
            </a:r>
            <a:r>
              <a:rPr lang="en" sz="500" u="sng">
                <a:solidFill>
                  <a:schemeClr val="hlink"/>
                </a:solidFill>
                <a:hlinkClick r:id="rId4"/>
              </a:rPr>
              <a:t>https://www.buybitcoinworldwide.com/wp-content/themes/kepler/img/miners/21.jpg</a:t>
            </a:r>
            <a:endParaRPr sz="500"/>
          </a:p>
          <a:p>
            <a:pPr marL="0" lvl="0" indent="0" algn="l" rtl="0">
              <a:spcBef>
                <a:spcPts val="0"/>
              </a:spcBef>
              <a:spcAft>
                <a:spcPts val="0"/>
              </a:spcAft>
              <a:buNone/>
            </a:pPr>
            <a:endParaRPr sz="500"/>
          </a:p>
        </p:txBody>
      </p:sp>
      <p:pic>
        <p:nvPicPr>
          <p:cNvPr id="1550" name="Google Shape;1550;p130"/>
          <p:cNvPicPr preferRelativeResize="0"/>
          <p:nvPr/>
        </p:nvPicPr>
        <p:blipFill>
          <a:blip r:embed="rId5">
            <a:alphaModFix/>
          </a:blip>
          <a:stretch>
            <a:fillRect/>
          </a:stretch>
        </p:blipFill>
        <p:spPr>
          <a:xfrm>
            <a:off x="840041" y="2828822"/>
            <a:ext cx="2457563" cy="1382381"/>
          </a:xfrm>
          <a:prstGeom prst="rect">
            <a:avLst/>
          </a:prstGeom>
          <a:noFill/>
          <a:ln>
            <a:noFill/>
          </a:ln>
        </p:spPr>
      </p:pic>
      <p:sp>
        <p:nvSpPr>
          <p:cNvPr id="1551" name="Google Shape;1551;p130"/>
          <p:cNvSpPr txBox="1"/>
          <p:nvPr/>
        </p:nvSpPr>
        <p:spPr>
          <a:xfrm>
            <a:off x="1311173" y="3954366"/>
            <a:ext cx="1626300" cy="11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500"/>
              <a:t>Source: </a:t>
            </a:r>
            <a:r>
              <a:rPr lang="en" sz="500" u="sng">
                <a:solidFill>
                  <a:schemeClr val="hlink"/>
                </a:solidFill>
                <a:hlinkClick r:id="rId6"/>
              </a:rPr>
              <a:t>https://www.theregister.co.uk/2014/08/12/chinese_bitcoin_farms_from_scifi_to_scuzzy/</a:t>
            </a:r>
            <a:r>
              <a:rPr lang="en" sz="500"/>
              <a:t> </a:t>
            </a:r>
            <a:endParaRPr sz="500"/>
          </a:p>
        </p:txBody>
      </p:sp>
      <p:pic>
        <p:nvPicPr>
          <p:cNvPr id="1552" name="Google Shape;1552;p130"/>
          <p:cNvPicPr preferRelativeResize="0"/>
          <p:nvPr/>
        </p:nvPicPr>
        <p:blipFill>
          <a:blip r:embed="rId7">
            <a:alphaModFix/>
          </a:blip>
          <a:stretch>
            <a:fillRect/>
          </a:stretch>
        </p:blipFill>
        <p:spPr>
          <a:xfrm>
            <a:off x="3443369" y="1949697"/>
            <a:ext cx="2672888" cy="2004669"/>
          </a:xfrm>
          <a:prstGeom prst="rect">
            <a:avLst/>
          </a:prstGeom>
          <a:noFill/>
          <a:ln>
            <a:noFill/>
          </a:ln>
        </p:spPr>
      </p:pic>
      <p:sp>
        <p:nvSpPr>
          <p:cNvPr id="1553" name="Google Shape;1553;p130"/>
          <p:cNvSpPr txBox="1"/>
          <p:nvPr/>
        </p:nvSpPr>
        <p:spPr>
          <a:xfrm>
            <a:off x="4748258" y="3954366"/>
            <a:ext cx="1689600" cy="11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500"/>
              <a:t>Source: </a:t>
            </a:r>
            <a:r>
              <a:rPr lang="en" sz="500" u="sng">
                <a:solidFill>
                  <a:schemeClr val="hlink"/>
                </a:solidFill>
                <a:hlinkClick r:id="rId8"/>
              </a:rPr>
              <a:t>https://sc01.alicdn.com/kf/HTB18YN_JFXXXXcgXFXXq6xXFXXXw/221223714/HTB18YN_JFXXXXcgXFXXq6xXFXXXw.jpg</a:t>
            </a:r>
            <a:r>
              <a:rPr lang="en" sz="500"/>
              <a:t> </a:t>
            </a:r>
            <a:endParaRPr sz="5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Shape 1557"/>
        <p:cNvGrpSpPr/>
        <p:nvPr/>
      </p:nvGrpSpPr>
      <p:grpSpPr>
        <a:xfrm>
          <a:off x="0" y="0"/>
          <a:ext cx="0" cy="0"/>
          <a:chOff x="0" y="0"/>
          <a:chExt cx="0" cy="0"/>
        </a:xfrm>
      </p:grpSpPr>
      <p:sp>
        <p:nvSpPr>
          <p:cNvPr id="1558" name="Google Shape;1558;p131"/>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PUZZLE REQUIREMENTS REVIEW</a:t>
            </a:r>
            <a:endParaRPr/>
          </a:p>
        </p:txBody>
      </p:sp>
      <p:sp>
        <p:nvSpPr>
          <p:cNvPr id="1559" name="Google Shape;1559;p131"/>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DECENTRALIZING MINING</a:t>
            </a:r>
            <a:endParaRPr b="1"/>
          </a:p>
        </p:txBody>
      </p:sp>
      <p:sp>
        <p:nvSpPr>
          <p:cNvPr id="1560" name="Google Shape;1560;p131"/>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MAX FANG</a:t>
            </a:r>
            <a:endParaRPr sz="900">
              <a:solidFill>
                <a:srgbClr val="B7B7B7"/>
              </a:solidFill>
              <a:latin typeface="Proxima Nova"/>
              <a:ea typeface="Proxima Nova"/>
              <a:cs typeface="Proxima Nova"/>
              <a:sym typeface="Proxima Nova"/>
            </a:endParaRPr>
          </a:p>
        </p:txBody>
      </p:sp>
      <p:sp>
        <p:nvSpPr>
          <p:cNvPr id="1561" name="Google Shape;1561;p131"/>
          <p:cNvSpPr txBox="1">
            <a:spLocks noGrp="1"/>
          </p:cNvSpPr>
          <p:nvPr>
            <p:ph type="body" idx="1"/>
          </p:nvPr>
        </p:nvSpPr>
        <p:spPr>
          <a:xfrm>
            <a:off x="642925" y="1142697"/>
            <a:ext cx="7858200" cy="4243800"/>
          </a:xfrm>
          <a:prstGeom prst="rect">
            <a:avLst/>
          </a:prstGeom>
        </p:spPr>
        <p:txBody>
          <a:bodyPr spcFirstLastPara="1" wrap="square" lIns="91425" tIns="91425" rIns="91425" bIns="91425" anchor="t" anchorCtr="0">
            <a:noAutofit/>
          </a:bodyPr>
          <a:lstStyle/>
          <a:p>
            <a:pPr marL="177800" lvl="0" indent="-146050" algn="l" rtl="0">
              <a:lnSpc>
                <a:spcPct val="125000"/>
              </a:lnSpc>
              <a:spcBef>
                <a:spcPts val="0"/>
              </a:spcBef>
              <a:spcAft>
                <a:spcPts val="0"/>
              </a:spcAft>
              <a:buClr>
                <a:srgbClr val="000000"/>
              </a:buClr>
              <a:buSzPts val="900"/>
              <a:buFont typeface="Proxima Nova"/>
              <a:buChar char="●"/>
            </a:pPr>
            <a:r>
              <a:rPr lang="en" sz="900">
                <a:solidFill>
                  <a:srgbClr val="000000"/>
                </a:solidFill>
                <a:latin typeface="Proxima Nova"/>
                <a:ea typeface="Proxima Nova"/>
                <a:cs typeface="Proxima Nova"/>
                <a:sym typeface="Proxima Nova"/>
              </a:rPr>
              <a:t>A refresher on puzzle requirements:</a:t>
            </a:r>
            <a:endParaRPr sz="900">
              <a:solidFill>
                <a:srgbClr val="000000"/>
              </a:solidFill>
              <a:latin typeface="Proxima Nova"/>
              <a:ea typeface="Proxima Nova"/>
              <a:cs typeface="Proxima Nova"/>
              <a:sym typeface="Proxima Nova"/>
            </a:endParaRPr>
          </a:p>
          <a:p>
            <a:pPr marL="342900" lvl="1" indent="-146050" algn="l" rtl="0">
              <a:lnSpc>
                <a:spcPct val="125000"/>
              </a:lnSpc>
              <a:spcBef>
                <a:spcPts val="1600"/>
              </a:spcBef>
              <a:spcAft>
                <a:spcPts val="0"/>
              </a:spcAft>
              <a:buClr>
                <a:srgbClr val="000000"/>
              </a:buClr>
              <a:buSzPts val="900"/>
              <a:buFont typeface="Proxima Nova"/>
              <a:buChar char="○"/>
            </a:pPr>
            <a:r>
              <a:rPr lang="en" sz="900">
                <a:solidFill>
                  <a:srgbClr val="000000"/>
                </a:solidFill>
                <a:latin typeface="Proxima Nova"/>
                <a:ea typeface="Proxima Nova"/>
                <a:cs typeface="Proxima Nova"/>
                <a:sym typeface="Proxima Nova"/>
              </a:rPr>
              <a:t>Quick to verify</a:t>
            </a:r>
            <a:endParaRPr sz="900">
              <a:solidFill>
                <a:srgbClr val="000000"/>
              </a:solidFill>
              <a:latin typeface="Proxima Nova"/>
              <a:ea typeface="Proxima Nova"/>
              <a:cs typeface="Proxima Nova"/>
              <a:sym typeface="Proxima Nova"/>
            </a:endParaRPr>
          </a:p>
          <a:p>
            <a:pPr marL="342900" lvl="1" indent="-146050" algn="l" rtl="0">
              <a:lnSpc>
                <a:spcPct val="125000"/>
              </a:lnSpc>
              <a:spcBef>
                <a:spcPts val="1600"/>
              </a:spcBef>
              <a:spcAft>
                <a:spcPts val="0"/>
              </a:spcAft>
              <a:buClr>
                <a:srgbClr val="000000"/>
              </a:buClr>
              <a:buSzPts val="900"/>
              <a:buFont typeface="Proxima Nova"/>
              <a:buChar char="○"/>
            </a:pPr>
            <a:r>
              <a:rPr lang="en" sz="900">
                <a:solidFill>
                  <a:srgbClr val="000000"/>
                </a:solidFill>
                <a:latin typeface="Proxima Nova"/>
                <a:ea typeface="Proxima Nova"/>
                <a:cs typeface="Proxima Nova"/>
                <a:sym typeface="Proxima Nova"/>
              </a:rPr>
              <a:t>Adjustable difficulty</a:t>
            </a:r>
            <a:endParaRPr sz="900">
              <a:solidFill>
                <a:srgbClr val="000000"/>
              </a:solidFill>
              <a:latin typeface="Proxima Nova"/>
              <a:ea typeface="Proxima Nova"/>
              <a:cs typeface="Proxima Nova"/>
              <a:sym typeface="Proxima Nova"/>
            </a:endParaRPr>
          </a:p>
          <a:p>
            <a:pPr marL="342900" lvl="1" indent="-146050" algn="l" rtl="0">
              <a:lnSpc>
                <a:spcPct val="125000"/>
              </a:lnSpc>
              <a:spcBef>
                <a:spcPts val="1600"/>
              </a:spcBef>
              <a:spcAft>
                <a:spcPts val="0"/>
              </a:spcAft>
              <a:buClr>
                <a:srgbClr val="000000"/>
              </a:buClr>
              <a:buSzPts val="900"/>
              <a:buFont typeface="Proxima Nova"/>
              <a:buChar char="○"/>
            </a:pPr>
            <a:r>
              <a:rPr lang="en" sz="900">
                <a:solidFill>
                  <a:srgbClr val="000000"/>
                </a:solidFill>
                <a:latin typeface="Proxima Nova"/>
                <a:ea typeface="Proxima Nova"/>
                <a:cs typeface="Proxima Nova"/>
                <a:sym typeface="Proxima Nova"/>
              </a:rPr>
              <a:t>Computationally difficult</a:t>
            </a:r>
            <a:endParaRPr sz="900">
              <a:solidFill>
                <a:srgbClr val="000000"/>
              </a:solidFill>
              <a:latin typeface="Proxima Nova"/>
              <a:ea typeface="Proxima Nova"/>
              <a:cs typeface="Proxima Nova"/>
              <a:sym typeface="Proxima Nova"/>
            </a:endParaRPr>
          </a:p>
          <a:p>
            <a:pPr marL="342900" lvl="1" indent="-146050" algn="l" rtl="0">
              <a:lnSpc>
                <a:spcPct val="125000"/>
              </a:lnSpc>
              <a:spcBef>
                <a:spcPts val="1600"/>
              </a:spcBef>
              <a:spcAft>
                <a:spcPts val="0"/>
              </a:spcAft>
              <a:buClr>
                <a:srgbClr val="000000"/>
              </a:buClr>
              <a:buSzPts val="900"/>
              <a:buFont typeface="Proxima Nova"/>
              <a:buChar char="○"/>
            </a:pPr>
            <a:r>
              <a:rPr lang="en" sz="900">
                <a:solidFill>
                  <a:srgbClr val="000000"/>
                </a:solidFill>
                <a:latin typeface="Proxima Nova"/>
                <a:ea typeface="Proxima Nova"/>
                <a:cs typeface="Proxima Nova"/>
                <a:sym typeface="Proxima Nova"/>
              </a:rPr>
              <a:t>Solving rate proportional to computational power</a:t>
            </a:r>
            <a:endParaRPr sz="900">
              <a:solidFill>
                <a:srgbClr val="000000"/>
              </a:solidFill>
              <a:latin typeface="Proxima Nova"/>
              <a:ea typeface="Proxima Nova"/>
              <a:cs typeface="Proxima Nova"/>
              <a:sym typeface="Proxima Nova"/>
            </a:endParaRPr>
          </a:p>
          <a:p>
            <a:pPr marL="342900" lvl="1" indent="-146050" algn="l" rtl="0">
              <a:lnSpc>
                <a:spcPct val="125000"/>
              </a:lnSpc>
              <a:spcBef>
                <a:spcPts val="1600"/>
              </a:spcBef>
              <a:spcAft>
                <a:spcPts val="0"/>
              </a:spcAft>
              <a:buClr>
                <a:srgbClr val="000000"/>
              </a:buClr>
              <a:buSzPts val="900"/>
              <a:buFont typeface="Proxima Nova"/>
              <a:buChar char="○"/>
            </a:pPr>
            <a:r>
              <a:rPr lang="en" sz="900">
                <a:solidFill>
                  <a:srgbClr val="000000"/>
                </a:solidFill>
                <a:latin typeface="Proxima Nova"/>
                <a:ea typeface="Proxima Nova"/>
                <a:cs typeface="Proxima Nova"/>
                <a:sym typeface="Proxima Nova"/>
              </a:rPr>
              <a:t>“Progress free”</a:t>
            </a:r>
            <a:endParaRPr sz="900">
              <a:solidFill>
                <a:srgbClr val="000000"/>
              </a:solidFill>
              <a:latin typeface="Proxima Nova"/>
              <a:ea typeface="Proxima Nova"/>
              <a:cs typeface="Proxima Nova"/>
              <a:sym typeface="Proxima Nova"/>
            </a:endParaRPr>
          </a:p>
          <a:p>
            <a:pPr marL="342900" lvl="1" indent="-146050" algn="l" rtl="0">
              <a:lnSpc>
                <a:spcPct val="125000"/>
              </a:lnSpc>
              <a:spcBef>
                <a:spcPts val="1600"/>
              </a:spcBef>
              <a:spcAft>
                <a:spcPts val="0"/>
              </a:spcAft>
              <a:buClr>
                <a:srgbClr val="000000"/>
              </a:buClr>
              <a:buSzPts val="900"/>
              <a:buFont typeface="Proxima Nova"/>
              <a:buChar char="○"/>
            </a:pPr>
            <a:r>
              <a:rPr lang="en" sz="900">
                <a:solidFill>
                  <a:srgbClr val="000000"/>
                </a:solidFill>
                <a:latin typeface="Proxima Nova"/>
                <a:ea typeface="Proxima Nova"/>
                <a:cs typeface="Proxima Nova"/>
                <a:sym typeface="Proxima Nova"/>
              </a:rPr>
              <a:t>Pseudorandomly generated</a:t>
            </a:r>
            <a:endParaRPr sz="900">
              <a:solidFill>
                <a:srgbClr val="000000"/>
              </a:solidFill>
              <a:latin typeface="Proxima Nova"/>
              <a:ea typeface="Proxima Nova"/>
              <a:cs typeface="Proxima Nova"/>
              <a:sym typeface="Proxima Nova"/>
            </a:endParaRPr>
          </a:p>
          <a:p>
            <a:pPr marL="177800" lvl="0" indent="-146050" algn="l" rtl="0">
              <a:lnSpc>
                <a:spcPct val="125000"/>
              </a:lnSpc>
              <a:spcBef>
                <a:spcPts val="1600"/>
              </a:spcBef>
              <a:spcAft>
                <a:spcPts val="0"/>
              </a:spcAft>
              <a:buClr>
                <a:srgbClr val="000000"/>
              </a:buClr>
              <a:buSzPts val="900"/>
              <a:buFont typeface="Proxima Nova"/>
              <a:buChar char="●"/>
            </a:pPr>
            <a:r>
              <a:rPr lang="en" sz="900">
                <a:solidFill>
                  <a:srgbClr val="000000"/>
                </a:solidFill>
                <a:latin typeface="Proxima Nova"/>
                <a:ea typeface="Proxima Nova"/>
                <a:cs typeface="Proxima Nova"/>
                <a:sym typeface="Proxima Nova"/>
              </a:rPr>
              <a:t>Bitcoin’s puzzle is a “partial hash-preimage puzzle”</a:t>
            </a:r>
            <a:endParaRPr sz="900">
              <a:solidFill>
                <a:srgbClr val="000000"/>
              </a:solidFill>
              <a:latin typeface="Proxima Nova"/>
              <a:ea typeface="Proxima Nova"/>
              <a:cs typeface="Proxima Nova"/>
              <a:sym typeface="Proxima Nova"/>
            </a:endParaRPr>
          </a:p>
          <a:p>
            <a:pPr marL="342900" lvl="1" indent="-146050" algn="l" rtl="0">
              <a:lnSpc>
                <a:spcPct val="125000"/>
              </a:lnSpc>
              <a:spcBef>
                <a:spcPts val="1600"/>
              </a:spcBef>
              <a:spcAft>
                <a:spcPts val="1600"/>
              </a:spcAft>
              <a:buClr>
                <a:srgbClr val="000000"/>
              </a:buClr>
              <a:buSzPts val="900"/>
              <a:buFont typeface="Proxima Nova"/>
              <a:buChar char="○"/>
            </a:pPr>
            <a:r>
              <a:rPr lang="en" sz="900">
                <a:solidFill>
                  <a:srgbClr val="000000"/>
                </a:solidFill>
                <a:latin typeface="Proxima Nova"/>
                <a:ea typeface="Proxima Nova"/>
                <a:cs typeface="Proxima Nova"/>
                <a:sym typeface="Proxima Nova"/>
              </a:rPr>
              <a:t>Doesn’t matter what follows the prerequisite number of zeros</a:t>
            </a:r>
            <a:endParaRPr sz="100">
              <a:solidFill>
                <a:srgbClr val="000000"/>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Shape 1565"/>
        <p:cNvGrpSpPr/>
        <p:nvPr/>
      </p:nvGrpSpPr>
      <p:grpSpPr>
        <a:xfrm>
          <a:off x="0" y="0"/>
          <a:ext cx="0" cy="0"/>
          <a:chOff x="0" y="0"/>
          <a:chExt cx="0" cy="0"/>
        </a:xfrm>
      </p:grpSpPr>
      <p:sp>
        <p:nvSpPr>
          <p:cNvPr id="1566" name="Google Shape;1566;p132"/>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ASIC-RESISTANCE</a:t>
            </a:r>
            <a:endParaRPr/>
          </a:p>
        </p:txBody>
      </p:sp>
      <p:sp>
        <p:nvSpPr>
          <p:cNvPr id="1567" name="Google Shape;1567;p132"/>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DECENTRALIZING MINING</a:t>
            </a:r>
            <a:endParaRPr b="1"/>
          </a:p>
        </p:txBody>
      </p:sp>
      <p:sp>
        <p:nvSpPr>
          <p:cNvPr id="1568" name="Google Shape;1568;p132"/>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MAX FANG</a:t>
            </a:r>
            <a:endParaRPr sz="900">
              <a:solidFill>
                <a:srgbClr val="B7B7B7"/>
              </a:solidFill>
              <a:latin typeface="Proxima Nova"/>
              <a:ea typeface="Proxima Nova"/>
              <a:cs typeface="Proxima Nova"/>
              <a:sym typeface="Proxima Nova"/>
            </a:endParaRPr>
          </a:p>
        </p:txBody>
      </p:sp>
      <p:sp>
        <p:nvSpPr>
          <p:cNvPr id="1569" name="Google Shape;1569;p132"/>
          <p:cNvSpPr txBox="1">
            <a:spLocks noGrp="1"/>
          </p:cNvSpPr>
          <p:nvPr>
            <p:ph type="body" idx="1"/>
          </p:nvPr>
        </p:nvSpPr>
        <p:spPr>
          <a:xfrm>
            <a:off x="362054" y="1285538"/>
            <a:ext cx="8419800" cy="3020400"/>
          </a:xfrm>
          <a:prstGeom prst="rect">
            <a:avLst/>
          </a:prstGeom>
        </p:spPr>
        <p:txBody>
          <a:bodyPr spcFirstLastPara="1" wrap="square" lIns="91425" tIns="91425" rIns="91425" bIns="91425" anchor="t" anchorCtr="0">
            <a:noAutofit/>
          </a:bodyPr>
          <a:lstStyle/>
          <a:p>
            <a:pPr marL="0" lvl="0" indent="0" algn="l" rtl="0">
              <a:lnSpc>
                <a:spcPct val="125000"/>
              </a:lnSpc>
              <a:spcBef>
                <a:spcPts val="0"/>
              </a:spcBef>
              <a:spcAft>
                <a:spcPts val="0"/>
              </a:spcAft>
              <a:buClr>
                <a:srgbClr val="000000"/>
              </a:buClr>
              <a:buSzPts val="400"/>
              <a:buFont typeface="Arial"/>
              <a:buNone/>
            </a:pPr>
            <a:r>
              <a:rPr lang="en" sz="2200" b="1" i="1">
                <a:solidFill>
                  <a:srgbClr val="000000"/>
                </a:solidFill>
                <a:latin typeface="Proxima Nova"/>
                <a:ea typeface="Proxima Nova"/>
                <a:cs typeface="Proxima Nova"/>
                <a:sym typeface="Proxima Nova"/>
              </a:rPr>
              <a:t>Memory-hard:</a:t>
            </a:r>
            <a:r>
              <a:rPr lang="en" sz="2200" i="1">
                <a:solidFill>
                  <a:srgbClr val="000000"/>
                </a:solidFill>
                <a:latin typeface="Proxima Nova"/>
                <a:ea typeface="Proxima Nova"/>
                <a:cs typeface="Proxima Nova"/>
                <a:sym typeface="Proxima Nova"/>
              </a:rPr>
              <a:t> </a:t>
            </a:r>
            <a:r>
              <a:rPr lang="en" sz="2200">
                <a:solidFill>
                  <a:srgbClr val="000000"/>
                </a:solidFill>
                <a:latin typeface="Proxima Nova"/>
                <a:ea typeface="Proxima Nova"/>
                <a:cs typeface="Proxima Nova"/>
                <a:sym typeface="Proxima Nova"/>
              </a:rPr>
              <a:t>requires large amount of </a:t>
            </a:r>
            <a:r>
              <a:rPr lang="en" sz="2200" u="sng">
                <a:solidFill>
                  <a:srgbClr val="000000"/>
                </a:solidFill>
                <a:latin typeface="Proxima Nova"/>
                <a:ea typeface="Proxima Nova"/>
                <a:cs typeface="Proxima Nova"/>
                <a:sym typeface="Proxima Nova"/>
              </a:rPr>
              <a:t>memory</a:t>
            </a:r>
            <a:r>
              <a:rPr lang="en" sz="2200">
                <a:solidFill>
                  <a:srgbClr val="000000"/>
                </a:solidFill>
                <a:latin typeface="Proxima Nova"/>
                <a:ea typeface="Proxima Nova"/>
                <a:cs typeface="Proxima Nova"/>
                <a:sym typeface="Proxima Nova"/>
              </a:rPr>
              <a:t> instead of </a:t>
            </a:r>
            <a:r>
              <a:rPr lang="en" sz="2200" u="sng">
                <a:solidFill>
                  <a:srgbClr val="000000"/>
                </a:solidFill>
                <a:latin typeface="Proxima Nova"/>
                <a:ea typeface="Proxima Nova"/>
                <a:cs typeface="Proxima Nova"/>
                <a:sym typeface="Proxima Nova"/>
              </a:rPr>
              <a:t>computational power</a:t>
            </a:r>
            <a:endParaRPr sz="2200">
              <a:solidFill>
                <a:srgbClr val="000000"/>
              </a:solidFill>
              <a:latin typeface="Proxima Nova"/>
              <a:ea typeface="Proxima Nova"/>
              <a:cs typeface="Proxima Nova"/>
              <a:sym typeface="Proxima Nova"/>
            </a:endParaRPr>
          </a:p>
          <a:p>
            <a:pPr marL="0" lvl="0" indent="0" algn="l" rtl="0">
              <a:lnSpc>
                <a:spcPct val="125000"/>
              </a:lnSpc>
              <a:spcBef>
                <a:spcPts val="1600"/>
              </a:spcBef>
              <a:spcAft>
                <a:spcPts val="0"/>
              </a:spcAft>
              <a:buClr>
                <a:srgbClr val="000000"/>
              </a:buClr>
              <a:buSzPts val="400"/>
              <a:buFont typeface="Arial"/>
              <a:buNone/>
            </a:pPr>
            <a:r>
              <a:rPr lang="en" sz="2200" b="1" i="1">
                <a:solidFill>
                  <a:srgbClr val="000000"/>
                </a:solidFill>
                <a:latin typeface="Proxima Nova"/>
                <a:ea typeface="Proxima Nova"/>
                <a:cs typeface="Proxima Nova"/>
                <a:sym typeface="Proxima Nova"/>
              </a:rPr>
              <a:t>Memory-bound: </a:t>
            </a:r>
            <a:r>
              <a:rPr lang="en" sz="2200">
                <a:solidFill>
                  <a:srgbClr val="000000"/>
                </a:solidFill>
                <a:latin typeface="Proxima Nova"/>
                <a:ea typeface="Proxima Nova"/>
                <a:cs typeface="Proxima Nova"/>
                <a:sym typeface="Proxima Nova"/>
              </a:rPr>
              <a:t>memory bottlenecks computation time</a:t>
            </a:r>
            <a:endParaRPr sz="2200">
              <a:solidFill>
                <a:srgbClr val="000000"/>
              </a:solidFill>
              <a:latin typeface="Proxima Nova"/>
              <a:ea typeface="Proxima Nova"/>
              <a:cs typeface="Proxima Nova"/>
              <a:sym typeface="Proxima Nova"/>
            </a:endParaRPr>
          </a:p>
          <a:p>
            <a:pPr marL="457200" lvl="0" indent="-368300" algn="l" rtl="0">
              <a:lnSpc>
                <a:spcPct val="125000"/>
              </a:lnSpc>
              <a:spcBef>
                <a:spcPts val="1600"/>
              </a:spcBef>
              <a:spcAft>
                <a:spcPts val="0"/>
              </a:spcAft>
              <a:buClr>
                <a:srgbClr val="000000"/>
              </a:buClr>
              <a:buSzPts val="2200"/>
              <a:buFont typeface="Proxima Nova"/>
              <a:buChar char="●"/>
            </a:pPr>
            <a:r>
              <a:rPr lang="en" sz="2200">
                <a:solidFill>
                  <a:srgbClr val="000000"/>
                </a:solidFill>
                <a:latin typeface="Proxima Nova"/>
                <a:ea typeface="Proxima Nova"/>
                <a:cs typeface="Proxima Nova"/>
                <a:sym typeface="Proxima Nova"/>
              </a:rPr>
              <a:t>Memory-hard puzzles viably deter ASICs:</a:t>
            </a:r>
            <a:endParaRPr sz="2200">
              <a:solidFill>
                <a:srgbClr val="000000"/>
              </a:solidFill>
              <a:latin typeface="Proxima Nova"/>
              <a:ea typeface="Proxima Nova"/>
              <a:cs typeface="Proxima Nova"/>
              <a:sym typeface="Proxima Nova"/>
            </a:endParaRPr>
          </a:p>
          <a:p>
            <a:pPr marL="914400" lvl="1" indent="-368300" algn="l" rtl="0">
              <a:lnSpc>
                <a:spcPct val="125000"/>
              </a:lnSpc>
              <a:spcBef>
                <a:spcPts val="1600"/>
              </a:spcBef>
              <a:spcAft>
                <a:spcPts val="0"/>
              </a:spcAft>
              <a:buClr>
                <a:srgbClr val="000000"/>
              </a:buClr>
              <a:buSzPts val="2200"/>
              <a:buFont typeface="Proxima Nova"/>
              <a:buChar char="○"/>
            </a:pPr>
            <a:r>
              <a:rPr lang="en" sz="2200">
                <a:solidFill>
                  <a:srgbClr val="000000"/>
                </a:solidFill>
                <a:latin typeface="Proxima Nova"/>
                <a:ea typeface="Proxima Nova"/>
                <a:cs typeface="Proxima Nova"/>
                <a:sym typeface="Proxima Nova"/>
              </a:rPr>
              <a:t>ASICs are optimized to execute a specific algorithm</a:t>
            </a:r>
            <a:endParaRPr sz="2200">
              <a:solidFill>
                <a:srgbClr val="000000"/>
              </a:solidFill>
              <a:latin typeface="Proxima Nova"/>
              <a:ea typeface="Proxima Nova"/>
              <a:cs typeface="Proxima Nova"/>
              <a:sym typeface="Proxima Nova"/>
            </a:endParaRPr>
          </a:p>
          <a:p>
            <a:pPr marL="1371600" lvl="2" indent="-368300" algn="l" rtl="0">
              <a:lnSpc>
                <a:spcPct val="125000"/>
              </a:lnSpc>
              <a:spcBef>
                <a:spcPts val="1600"/>
              </a:spcBef>
              <a:spcAft>
                <a:spcPts val="1600"/>
              </a:spcAft>
              <a:buClr>
                <a:srgbClr val="000000"/>
              </a:buClr>
              <a:buSzPts val="2200"/>
              <a:buFont typeface="Proxima Nova"/>
              <a:buChar char="■"/>
            </a:pPr>
            <a:r>
              <a:rPr lang="en" sz="2200">
                <a:solidFill>
                  <a:srgbClr val="000000"/>
                </a:solidFill>
                <a:latin typeface="Proxima Nova"/>
                <a:ea typeface="Proxima Nova"/>
                <a:cs typeface="Proxima Nova"/>
                <a:sym typeface="Proxima Nova"/>
              </a:rPr>
              <a:t>Useless optimization if memory is the limiting agent</a:t>
            </a:r>
            <a:endParaRPr sz="2200">
              <a:solidFill>
                <a:srgbClr val="000000"/>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Shape 1573"/>
        <p:cNvGrpSpPr/>
        <p:nvPr/>
      </p:nvGrpSpPr>
      <p:grpSpPr>
        <a:xfrm>
          <a:off x="0" y="0"/>
          <a:ext cx="0" cy="0"/>
          <a:chOff x="0" y="0"/>
          <a:chExt cx="0" cy="0"/>
        </a:xfrm>
      </p:grpSpPr>
      <p:sp>
        <p:nvSpPr>
          <p:cNvPr id="1574" name="Google Shape;1574;p133"/>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MAX FANG</a:t>
            </a:r>
            <a:endParaRPr sz="900">
              <a:solidFill>
                <a:srgbClr val="B7B7B7"/>
              </a:solidFill>
              <a:latin typeface="Proxima Nova"/>
              <a:ea typeface="Proxima Nova"/>
              <a:cs typeface="Proxima Nova"/>
              <a:sym typeface="Proxima Nova"/>
            </a:endParaRPr>
          </a:p>
        </p:txBody>
      </p:sp>
      <p:sp>
        <p:nvSpPr>
          <p:cNvPr id="1575" name="Google Shape;1575;p133"/>
          <p:cNvSpPr txBox="1">
            <a:spLocks noGrp="1"/>
          </p:cNvSpPr>
          <p:nvPr>
            <p:ph type="title" idx="4294967295"/>
          </p:nvPr>
        </p:nvSpPr>
        <p:spPr>
          <a:xfrm>
            <a:off x="226870" y="380675"/>
            <a:ext cx="84930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rgbClr val="FFFFFF"/>
                </a:solidFill>
                <a:latin typeface="Poppins"/>
                <a:ea typeface="Poppins"/>
                <a:cs typeface="Poppins"/>
                <a:sym typeface="Poppins"/>
              </a:rPr>
              <a:t>DECENTRALIZING MINING</a:t>
            </a:r>
            <a:endParaRPr b="1">
              <a:solidFill>
                <a:srgbClr val="FFFFFF"/>
              </a:solidFill>
              <a:latin typeface="Poppins"/>
              <a:ea typeface="Poppins"/>
              <a:cs typeface="Poppins"/>
              <a:sym typeface="Poppins"/>
            </a:endParaRPr>
          </a:p>
        </p:txBody>
      </p:sp>
      <p:sp>
        <p:nvSpPr>
          <p:cNvPr id="1576" name="Google Shape;1576;p133"/>
          <p:cNvSpPr txBox="1">
            <a:spLocks noGrp="1"/>
          </p:cNvSpPr>
          <p:nvPr>
            <p:ph type="title" idx="4294967295"/>
          </p:nvPr>
        </p:nvSpPr>
        <p:spPr>
          <a:xfrm>
            <a:off x="2355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F9900"/>
                </a:solidFill>
                <a:latin typeface="Poppins"/>
                <a:ea typeface="Poppins"/>
                <a:cs typeface="Poppins"/>
                <a:sym typeface="Poppins"/>
              </a:rPr>
              <a:t>SCRYPT</a:t>
            </a:r>
            <a:endParaRPr sz="1400">
              <a:solidFill>
                <a:srgbClr val="FF9900"/>
              </a:solidFill>
              <a:latin typeface="Poppins"/>
              <a:ea typeface="Poppins"/>
              <a:cs typeface="Poppins"/>
              <a:sym typeface="Poppins"/>
            </a:endParaRPr>
          </a:p>
        </p:txBody>
      </p:sp>
      <p:pic>
        <p:nvPicPr>
          <p:cNvPr id="1577" name="Google Shape;1577;p133"/>
          <p:cNvPicPr preferRelativeResize="0"/>
          <p:nvPr/>
        </p:nvPicPr>
        <p:blipFill>
          <a:blip r:embed="rId3">
            <a:alphaModFix/>
          </a:blip>
          <a:stretch>
            <a:fillRect/>
          </a:stretch>
        </p:blipFill>
        <p:spPr>
          <a:xfrm>
            <a:off x="5375458" y="1"/>
            <a:ext cx="3767561" cy="2115224"/>
          </a:xfrm>
          <a:prstGeom prst="rect">
            <a:avLst/>
          </a:prstGeom>
          <a:noFill/>
          <a:ln>
            <a:noFill/>
          </a:ln>
        </p:spPr>
      </p:pic>
      <p:pic>
        <p:nvPicPr>
          <p:cNvPr id="1578" name="Google Shape;1578;p133"/>
          <p:cNvPicPr preferRelativeResize="0"/>
          <p:nvPr/>
        </p:nvPicPr>
        <p:blipFill>
          <a:blip r:embed="rId4">
            <a:alphaModFix/>
          </a:blip>
          <a:stretch>
            <a:fillRect/>
          </a:stretch>
        </p:blipFill>
        <p:spPr>
          <a:xfrm>
            <a:off x="5125089" y="1910375"/>
            <a:ext cx="4017866" cy="3199817"/>
          </a:xfrm>
          <a:prstGeom prst="rect">
            <a:avLst/>
          </a:prstGeom>
          <a:noFill/>
          <a:ln>
            <a:noFill/>
          </a:ln>
        </p:spPr>
      </p:pic>
      <p:pic>
        <p:nvPicPr>
          <p:cNvPr id="1579" name="Google Shape;1579;p133"/>
          <p:cNvPicPr preferRelativeResize="0"/>
          <p:nvPr/>
        </p:nvPicPr>
        <p:blipFill>
          <a:blip r:embed="rId5">
            <a:alphaModFix/>
          </a:blip>
          <a:stretch>
            <a:fillRect/>
          </a:stretch>
        </p:blipFill>
        <p:spPr>
          <a:xfrm>
            <a:off x="3589525" y="2213425"/>
            <a:ext cx="1429302" cy="1429279"/>
          </a:xfrm>
          <a:prstGeom prst="rect">
            <a:avLst/>
          </a:prstGeom>
          <a:noFill/>
          <a:ln>
            <a:noFill/>
          </a:ln>
        </p:spPr>
      </p:pic>
      <p:pic>
        <p:nvPicPr>
          <p:cNvPr id="1580" name="Google Shape;1580;p133"/>
          <p:cNvPicPr preferRelativeResize="0"/>
          <p:nvPr/>
        </p:nvPicPr>
        <p:blipFill>
          <a:blip r:embed="rId6">
            <a:alphaModFix/>
          </a:blip>
          <a:stretch>
            <a:fillRect/>
          </a:stretch>
        </p:blipFill>
        <p:spPr>
          <a:xfrm>
            <a:off x="4101162" y="876400"/>
            <a:ext cx="1429303" cy="1425054"/>
          </a:xfrm>
          <a:prstGeom prst="rect">
            <a:avLst/>
          </a:prstGeom>
          <a:noFill/>
          <a:ln>
            <a:noFill/>
          </a:ln>
        </p:spPr>
      </p:pic>
      <p:pic>
        <p:nvPicPr>
          <p:cNvPr id="1581" name="Google Shape;1581;p133"/>
          <p:cNvPicPr preferRelativeResize="0"/>
          <p:nvPr/>
        </p:nvPicPr>
        <p:blipFill>
          <a:blip r:embed="rId7">
            <a:alphaModFix/>
          </a:blip>
          <a:stretch>
            <a:fillRect/>
          </a:stretch>
        </p:blipFill>
        <p:spPr>
          <a:xfrm>
            <a:off x="3372050" y="3643075"/>
            <a:ext cx="1429304" cy="1429304"/>
          </a:xfrm>
          <a:prstGeom prst="rect">
            <a:avLst/>
          </a:prstGeom>
          <a:noFill/>
          <a:ln>
            <a:noFill/>
          </a:ln>
        </p:spPr>
      </p:pic>
      <p:sp>
        <p:nvSpPr>
          <p:cNvPr id="1582" name="Google Shape;1582;p133"/>
          <p:cNvSpPr txBox="1"/>
          <p:nvPr/>
        </p:nvSpPr>
        <p:spPr>
          <a:xfrm>
            <a:off x="404814" y="1081275"/>
            <a:ext cx="3696300" cy="40671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r>
              <a:rPr lang="en" sz="1800" b="1">
                <a:solidFill>
                  <a:schemeClr val="lt1"/>
                </a:solidFill>
                <a:latin typeface="Proxima Nova"/>
                <a:ea typeface="Proxima Nova"/>
                <a:cs typeface="Proxima Nova"/>
                <a:sym typeface="Proxima Nova"/>
              </a:rPr>
              <a:t>Scrypt</a:t>
            </a:r>
            <a:r>
              <a:rPr lang="en" sz="1800">
                <a:solidFill>
                  <a:schemeClr val="lt1"/>
                </a:solidFill>
                <a:latin typeface="Proxima Nova"/>
                <a:ea typeface="Proxima Nova"/>
                <a:cs typeface="Proxima Nova"/>
                <a:sym typeface="Proxima Nova"/>
              </a:rPr>
              <a:t> (“ess crypt”): a hash function. The mining puzzle is the same partial hash-preimage puzzle.</a:t>
            </a:r>
            <a:endParaRPr sz="1800">
              <a:solidFill>
                <a:schemeClr val="lt1"/>
              </a:solidFill>
              <a:latin typeface="Proxima Nova"/>
              <a:ea typeface="Proxima Nova"/>
              <a:cs typeface="Proxima Nova"/>
              <a:sym typeface="Proxima Nova"/>
            </a:endParaRPr>
          </a:p>
          <a:p>
            <a:pPr marL="0" marR="0" lvl="0" indent="0" algn="l" rtl="0">
              <a:lnSpc>
                <a:spcPct val="125000"/>
              </a:lnSpc>
              <a:spcBef>
                <a:spcPts val="0"/>
              </a:spcBef>
              <a:spcAft>
                <a:spcPts val="0"/>
              </a:spcAft>
              <a:buNone/>
            </a:pPr>
            <a:endParaRPr sz="1800">
              <a:solidFill>
                <a:schemeClr val="lt1"/>
              </a:solidFill>
              <a:latin typeface="Proxima Nova"/>
              <a:ea typeface="Proxima Nova"/>
              <a:cs typeface="Proxima Nova"/>
              <a:sym typeface="Proxima Nova"/>
            </a:endParaRPr>
          </a:p>
          <a:p>
            <a:pPr marL="0" marR="0" lvl="0" indent="0" algn="l" rtl="0">
              <a:lnSpc>
                <a:spcPct val="125000"/>
              </a:lnSpc>
              <a:spcBef>
                <a:spcPts val="0"/>
              </a:spcBef>
              <a:spcAft>
                <a:spcPts val="0"/>
              </a:spcAft>
              <a:buNone/>
            </a:pPr>
            <a:r>
              <a:rPr lang="en" sz="1800">
                <a:solidFill>
                  <a:schemeClr val="lt1"/>
                </a:solidFill>
                <a:latin typeface="Proxima Nova"/>
                <a:ea typeface="Proxima Nova"/>
                <a:cs typeface="Proxima Nova"/>
                <a:sym typeface="Proxima Nova"/>
              </a:rPr>
              <a:t>Design considerations:</a:t>
            </a:r>
            <a:endParaRPr sz="1800">
              <a:solidFill>
                <a:schemeClr val="lt1"/>
              </a:solidFill>
              <a:latin typeface="Proxima Nova"/>
              <a:ea typeface="Proxima Nova"/>
              <a:cs typeface="Proxima Nova"/>
              <a:sym typeface="Proxima Nova"/>
            </a:endParaRPr>
          </a:p>
          <a:p>
            <a:pPr marL="457200" marR="0" lvl="0" indent="-342900" algn="l" rtl="0">
              <a:lnSpc>
                <a:spcPct val="125000"/>
              </a:lnSpc>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Used for hashing passwords</a:t>
            </a:r>
            <a:endParaRPr sz="1800">
              <a:solidFill>
                <a:schemeClr val="lt1"/>
              </a:solidFill>
              <a:latin typeface="Proxima Nova"/>
              <a:ea typeface="Proxima Nova"/>
              <a:cs typeface="Proxima Nova"/>
              <a:sym typeface="Proxima Nova"/>
            </a:endParaRPr>
          </a:p>
          <a:p>
            <a:pPr marL="457200" marR="0" lvl="0" indent="-342900" algn="l" rtl="0">
              <a:lnSpc>
                <a:spcPct val="125000"/>
              </a:lnSpc>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Hard to brute-force</a:t>
            </a:r>
            <a:endParaRPr sz="1800">
              <a:solidFill>
                <a:schemeClr val="lt1"/>
              </a:solidFill>
              <a:latin typeface="Proxima Nova"/>
              <a:ea typeface="Proxima Nova"/>
              <a:cs typeface="Proxima Nova"/>
              <a:sym typeface="Proxima Nova"/>
            </a:endParaRPr>
          </a:p>
          <a:p>
            <a:pPr marL="0" marR="0" lvl="0" indent="0" algn="l" rtl="0">
              <a:lnSpc>
                <a:spcPct val="125000"/>
              </a:lnSpc>
              <a:spcBef>
                <a:spcPts val="0"/>
              </a:spcBef>
              <a:spcAft>
                <a:spcPts val="0"/>
              </a:spcAft>
              <a:buNone/>
            </a:pPr>
            <a:endParaRPr sz="1800">
              <a:solidFill>
                <a:schemeClr val="lt1"/>
              </a:solidFill>
              <a:latin typeface="Proxima Nova"/>
              <a:ea typeface="Proxima Nova"/>
              <a:cs typeface="Proxima Nova"/>
              <a:sym typeface="Proxima Nova"/>
            </a:endParaRPr>
          </a:p>
          <a:p>
            <a:pPr marL="0" marR="0" lvl="0" indent="0" algn="l" rtl="0">
              <a:lnSpc>
                <a:spcPct val="125000"/>
              </a:lnSpc>
              <a:spcBef>
                <a:spcPts val="0"/>
              </a:spcBef>
              <a:spcAft>
                <a:spcPts val="0"/>
              </a:spcAft>
              <a:buNone/>
            </a:pPr>
            <a:r>
              <a:rPr lang="en" sz="1800">
                <a:solidFill>
                  <a:schemeClr val="lt1"/>
                </a:solidFill>
                <a:latin typeface="Proxima Nova"/>
                <a:ea typeface="Proxima Nova"/>
                <a:cs typeface="Proxima Nova"/>
                <a:sym typeface="Proxima Nova"/>
              </a:rPr>
              <a:t>Used by Litecoin and </a:t>
            </a:r>
            <a:br>
              <a:rPr lang="en" sz="1800">
                <a:solidFill>
                  <a:schemeClr val="lt1"/>
                </a:solidFill>
                <a:latin typeface="Proxima Nova"/>
                <a:ea typeface="Proxima Nova"/>
                <a:cs typeface="Proxima Nova"/>
                <a:sym typeface="Proxima Nova"/>
              </a:rPr>
            </a:br>
            <a:r>
              <a:rPr lang="en" sz="1800">
                <a:solidFill>
                  <a:schemeClr val="lt1"/>
                </a:solidFill>
                <a:latin typeface="Proxima Nova"/>
                <a:ea typeface="Proxima Nova"/>
                <a:cs typeface="Proxima Nova"/>
                <a:sym typeface="Proxima Nova"/>
              </a:rPr>
              <a:t>Dogecoin</a:t>
            </a:r>
            <a:endParaRPr sz="1800">
              <a:solidFill>
                <a:schemeClr val="lt1"/>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0"/>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WALLETS?</a:t>
            </a:r>
            <a:endParaRPr/>
          </a:p>
        </p:txBody>
      </p:sp>
      <p:sp>
        <p:nvSpPr>
          <p:cNvPr id="201" name="Google Shape;201;p30"/>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smtClean="0"/>
              <a:t>Cüzdan Tipleri</a:t>
            </a:r>
            <a:endParaRPr b="1" dirty="0"/>
          </a:p>
        </p:txBody>
      </p:sp>
      <p:sp>
        <p:nvSpPr>
          <p:cNvPr id="203" name="Google Shape;203;p30"/>
          <p:cNvSpPr txBox="1"/>
          <p:nvPr/>
        </p:nvSpPr>
        <p:spPr>
          <a:xfrm>
            <a:off x="639900" y="1012275"/>
            <a:ext cx="8164800" cy="572700"/>
          </a:xfrm>
          <a:prstGeom prst="rect">
            <a:avLst/>
          </a:prstGeom>
          <a:noFill/>
          <a:ln>
            <a:noFill/>
          </a:ln>
        </p:spPr>
        <p:txBody>
          <a:bodyPr spcFirstLastPara="1" wrap="square" lIns="34300" tIns="34300" rIns="34300" bIns="34300" anchor="t" anchorCtr="0">
            <a:noAutofit/>
          </a:bodyPr>
          <a:lstStyle/>
          <a:p>
            <a:pPr marL="0" lvl="0" indent="0" algn="ctr" rtl="0">
              <a:lnSpc>
                <a:spcPct val="115000"/>
              </a:lnSpc>
              <a:spcBef>
                <a:spcPts val="0"/>
              </a:spcBef>
              <a:spcAft>
                <a:spcPts val="0"/>
              </a:spcAft>
              <a:buNone/>
            </a:pPr>
            <a:r>
              <a:rPr lang="en" sz="3000" dirty="0">
                <a:solidFill>
                  <a:srgbClr val="FECB33"/>
                </a:solidFill>
                <a:latin typeface="Proxima Nova"/>
                <a:ea typeface="Proxima Nova"/>
                <a:cs typeface="Proxima Nova"/>
                <a:sym typeface="Proxima Nova"/>
              </a:rPr>
              <a:t>https://bitcoin.org/en/choose-your-wallet</a:t>
            </a:r>
            <a:endParaRPr sz="2600" dirty="0">
              <a:solidFill>
                <a:srgbClr val="FECB33"/>
              </a:solidFill>
              <a:latin typeface="Proxima Nova"/>
              <a:ea typeface="Proxima Nova"/>
              <a:cs typeface="Proxima Nova"/>
              <a:sym typeface="Proxima Nova"/>
            </a:endParaRPr>
          </a:p>
        </p:txBody>
      </p:sp>
      <p:pic>
        <p:nvPicPr>
          <p:cNvPr id="2" name="Resim 1"/>
          <p:cNvPicPr>
            <a:picLocks noChangeAspect="1"/>
          </p:cNvPicPr>
          <p:nvPr/>
        </p:nvPicPr>
        <p:blipFill>
          <a:blip r:embed="rId3"/>
          <a:stretch>
            <a:fillRect/>
          </a:stretch>
        </p:blipFill>
        <p:spPr>
          <a:xfrm>
            <a:off x="1655179" y="1584974"/>
            <a:ext cx="4582886" cy="3195369"/>
          </a:xfrm>
          <a:prstGeom prst="rect">
            <a:avLst/>
          </a:prstGeom>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Shape 1586"/>
        <p:cNvGrpSpPr/>
        <p:nvPr/>
      </p:nvGrpSpPr>
      <p:grpSpPr>
        <a:xfrm>
          <a:off x="0" y="0"/>
          <a:ext cx="0" cy="0"/>
          <a:chOff x="0" y="0"/>
          <a:chExt cx="0" cy="0"/>
        </a:xfrm>
      </p:grpSpPr>
      <p:sp>
        <p:nvSpPr>
          <p:cNvPr id="1587" name="Google Shape;1587;p134"/>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MAX FANG</a:t>
            </a:r>
            <a:endParaRPr sz="900">
              <a:solidFill>
                <a:srgbClr val="B7B7B7"/>
              </a:solidFill>
              <a:latin typeface="Proxima Nova"/>
              <a:ea typeface="Proxima Nova"/>
              <a:cs typeface="Proxima Nova"/>
              <a:sym typeface="Proxima Nova"/>
            </a:endParaRPr>
          </a:p>
        </p:txBody>
      </p:sp>
      <p:sp>
        <p:nvSpPr>
          <p:cNvPr id="1588" name="Google Shape;1588;p134"/>
          <p:cNvSpPr txBox="1">
            <a:spLocks noGrp="1"/>
          </p:cNvSpPr>
          <p:nvPr>
            <p:ph type="title" idx="4294967295"/>
          </p:nvPr>
        </p:nvSpPr>
        <p:spPr>
          <a:xfrm>
            <a:off x="226870" y="380675"/>
            <a:ext cx="84930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rgbClr val="FFFFFF"/>
                </a:solidFill>
                <a:latin typeface="Poppins"/>
                <a:ea typeface="Poppins"/>
                <a:cs typeface="Poppins"/>
                <a:sym typeface="Poppins"/>
              </a:rPr>
              <a:t>DECENTRALIZING MINING</a:t>
            </a:r>
            <a:endParaRPr b="1">
              <a:solidFill>
                <a:srgbClr val="FFFFFF"/>
              </a:solidFill>
              <a:latin typeface="Poppins"/>
              <a:ea typeface="Poppins"/>
              <a:cs typeface="Poppins"/>
              <a:sym typeface="Poppins"/>
            </a:endParaRPr>
          </a:p>
        </p:txBody>
      </p:sp>
      <p:sp>
        <p:nvSpPr>
          <p:cNvPr id="1589" name="Google Shape;1589;p134"/>
          <p:cNvSpPr txBox="1">
            <a:spLocks noGrp="1"/>
          </p:cNvSpPr>
          <p:nvPr>
            <p:ph type="title" idx="4294967295"/>
          </p:nvPr>
        </p:nvSpPr>
        <p:spPr>
          <a:xfrm>
            <a:off x="2355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F9900"/>
                </a:solidFill>
                <a:latin typeface="Poppins"/>
                <a:ea typeface="Poppins"/>
                <a:cs typeface="Poppins"/>
                <a:sym typeface="Poppins"/>
              </a:rPr>
              <a:t>SCRYPT</a:t>
            </a:r>
            <a:endParaRPr sz="1400">
              <a:solidFill>
                <a:srgbClr val="FF9900"/>
              </a:solidFill>
              <a:latin typeface="Poppins"/>
              <a:ea typeface="Poppins"/>
              <a:cs typeface="Poppins"/>
              <a:sym typeface="Poppins"/>
            </a:endParaRPr>
          </a:p>
        </p:txBody>
      </p:sp>
      <p:sp>
        <p:nvSpPr>
          <p:cNvPr id="1590" name="Google Shape;1590;p134"/>
          <p:cNvSpPr txBox="1"/>
          <p:nvPr/>
        </p:nvSpPr>
        <p:spPr>
          <a:xfrm>
            <a:off x="468384" y="1079406"/>
            <a:ext cx="3841800" cy="3348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r>
              <a:rPr lang="en" sz="1500">
                <a:solidFill>
                  <a:schemeClr val="lt1"/>
                </a:solidFill>
                <a:latin typeface="Proxima Nova"/>
                <a:ea typeface="Proxima Nova"/>
                <a:cs typeface="Proxima Nova"/>
                <a:sym typeface="Proxima Nova"/>
              </a:rPr>
              <a:t>Two main steps:</a:t>
            </a:r>
            <a:endParaRPr sz="1500">
              <a:solidFill>
                <a:schemeClr val="lt1"/>
              </a:solidFill>
              <a:latin typeface="Proxima Nova"/>
              <a:ea typeface="Proxima Nova"/>
              <a:cs typeface="Proxima Nova"/>
              <a:sym typeface="Proxima Nova"/>
            </a:endParaRPr>
          </a:p>
          <a:p>
            <a:pPr marL="457200" marR="0" lvl="0" indent="-323850" algn="l" rtl="0">
              <a:lnSpc>
                <a:spcPct val="125000"/>
              </a:lnSpc>
              <a:spcBef>
                <a:spcPts val="0"/>
              </a:spcBef>
              <a:spcAft>
                <a:spcPts val="0"/>
              </a:spcAft>
              <a:buClr>
                <a:schemeClr val="lt1"/>
              </a:buClr>
              <a:buSzPts val="1500"/>
              <a:buFont typeface="Proxima Nova"/>
              <a:buAutoNum type="arabicPeriod"/>
            </a:pPr>
            <a:r>
              <a:rPr lang="en" sz="1500">
                <a:solidFill>
                  <a:schemeClr val="lt1"/>
                </a:solidFill>
                <a:latin typeface="Proxima Nova"/>
                <a:ea typeface="Proxima Nova"/>
                <a:cs typeface="Proxima Nova"/>
                <a:sym typeface="Proxima Nova"/>
              </a:rPr>
              <a:t>Fill buffer w/ interdependent </a:t>
            </a:r>
            <a:br>
              <a:rPr lang="en" sz="1500">
                <a:solidFill>
                  <a:schemeClr val="lt1"/>
                </a:solidFill>
                <a:latin typeface="Proxima Nova"/>
                <a:ea typeface="Proxima Nova"/>
                <a:cs typeface="Proxima Nova"/>
                <a:sym typeface="Proxima Nova"/>
              </a:rPr>
            </a:br>
            <a:r>
              <a:rPr lang="en" sz="1500">
                <a:solidFill>
                  <a:schemeClr val="lt1"/>
                </a:solidFill>
                <a:latin typeface="Proxima Nova"/>
                <a:ea typeface="Proxima Nova"/>
                <a:cs typeface="Proxima Nova"/>
                <a:sym typeface="Proxima Nova"/>
              </a:rPr>
              <a:t>data</a:t>
            </a:r>
            <a:endParaRPr sz="1500">
              <a:solidFill>
                <a:schemeClr val="lt1"/>
              </a:solidFill>
              <a:latin typeface="Proxima Nova"/>
              <a:ea typeface="Proxima Nova"/>
              <a:cs typeface="Proxima Nova"/>
              <a:sym typeface="Proxima Nova"/>
            </a:endParaRPr>
          </a:p>
          <a:p>
            <a:pPr marL="457200" marR="0" lvl="0" indent="-323850" algn="l" rtl="0">
              <a:lnSpc>
                <a:spcPct val="125000"/>
              </a:lnSpc>
              <a:spcBef>
                <a:spcPts val="0"/>
              </a:spcBef>
              <a:spcAft>
                <a:spcPts val="0"/>
              </a:spcAft>
              <a:buClr>
                <a:schemeClr val="lt1"/>
              </a:buClr>
              <a:buSzPts val="1500"/>
              <a:buFont typeface="Proxima Nova"/>
              <a:buAutoNum type="arabicPeriod"/>
            </a:pPr>
            <a:r>
              <a:rPr lang="en" sz="1500">
                <a:solidFill>
                  <a:schemeClr val="lt1"/>
                </a:solidFill>
                <a:latin typeface="Proxima Nova"/>
                <a:ea typeface="Proxima Nova"/>
                <a:cs typeface="Proxima Nova"/>
                <a:sym typeface="Proxima Nova"/>
              </a:rPr>
              <a:t>Access data in pseudorandom way</a:t>
            </a:r>
            <a:endParaRPr sz="1500">
              <a:solidFill>
                <a:schemeClr val="lt1"/>
              </a:solidFill>
              <a:latin typeface="Proxima Nova"/>
              <a:ea typeface="Proxima Nova"/>
              <a:cs typeface="Proxima Nova"/>
              <a:sym typeface="Proxima Nova"/>
            </a:endParaRPr>
          </a:p>
          <a:p>
            <a:pPr marL="0" marR="0" lvl="0" indent="0" algn="l" rtl="0">
              <a:lnSpc>
                <a:spcPct val="125000"/>
              </a:lnSpc>
              <a:spcBef>
                <a:spcPts val="0"/>
              </a:spcBef>
              <a:spcAft>
                <a:spcPts val="0"/>
              </a:spcAft>
              <a:buNone/>
            </a:pPr>
            <a:endParaRPr sz="1500">
              <a:solidFill>
                <a:schemeClr val="lt1"/>
              </a:solidFill>
              <a:latin typeface="Proxima Nova"/>
              <a:ea typeface="Proxima Nova"/>
              <a:cs typeface="Proxima Nova"/>
              <a:sym typeface="Proxima Nova"/>
            </a:endParaRPr>
          </a:p>
          <a:p>
            <a:pPr marL="0" lvl="0" indent="0" algn="l" rtl="0">
              <a:lnSpc>
                <a:spcPct val="125000"/>
              </a:lnSpc>
              <a:spcBef>
                <a:spcPts val="0"/>
              </a:spcBef>
              <a:spcAft>
                <a:spcPts val="0"/>
              </a:spcAft>
              <a:buClr>
                <a:schemeClr val="dk2"/>
              </a:buClr>
              <a:buSzPts val="400"/>
              <a:buFont typeface="Arial"/>
              <a:buNone/>
            </a:pPr>
            <a:r>
              <a:rPr lang="en" sz="1500">
                <a:solidFill>
                  <a:schemeClr val="lt1"/>
                </a:solidFill>
                <a:latin typeface="Proxima Nova"/>
                <a:ea typeface="Proxima Nova"/>
                <a:cs typeface="Proxima Nova"/>
                <a:sym typeface="Proxima Nova"/>
              </a:rPr>
              <a:t>Without using memory, </a:t>
            </a:r>
            <a:r>
              <a:rPr lang="en" sz="1500">
                <a:solidFill>
                  <a:schemeClr val="lt1"/>
                </a:solidFill>
                <a:latin typeface="Roboto Mono"/>
                <a:ea typeface="Roboto Mono"/>
                <a:cs typeface="Roboto Mono"/>
                <a:sym typeface="Roboto Mono"/>
              </a:rPr>
              <a:t>V[j]</a:t>
            </a:r>
            <a:r>
              <a:rPr lang="en" sz="1500">
                <a:solidFill>
                  <a:schemeClr val="lt1"/>
                </a:solidFill>
                <a:latin typeface="Proxima Nova"/>
                <a:ea typeface="Proxima Nova"/>
                <a:cs typeface="Proxima Nova"/>
                <a:sym typeface="Proxima Nova"/>
              </a:rPr>
              <a:t>, a previously computed value, must be computed on the fly.</a:t>
            </a:r>
            <a:endParaRPr sz="1500">
              <a:solidFill>
                <a:schemeClr val="lt1"/>
              </a:solidFill>
              <a:latin typeface="Proxima Nova"/>
              <a:ea typeface="Proxima Nova"/>
              <a:cs typeface="Proxima Nova"/>
              <a:sym typeface="Proxima Nova"/>
            </a:endParaRPr>
          </a:p>
          <a:p>
            <a:pPr marL="0" marR="0" lvl="0" indent="0" algn="l" rtl="0">
              <a:lnSpc>
                <a:spcPct val="125000"/>
              </a:lnSpc>
              <a:spcBef>
                <a:spcPts val="0"/>
              </a:spcBef>
              <a:spcAft>
                <a:spcPts val="0"/>
              </a:spcAft>
              <a:buNone/>
            </a:pPr>
            <a:endParaRPr sz="1500">
              <a:solidFill>
                <a:schemeClr val="lt1"/>
              </a:solidFill>
              <a:latin typeface="Proxima Nova"/>
              <a:ea typeface="Proxima Nova"/>
              <a:cs typeface="Proxima Nova"/>
              <a:sym typeface="Proxima Nova"/>
            </a:endParaRPr>
          </a:p>
          <a:p>
            <a:pPr marL="0" marR="0" lvl="0" indent="0" algn="l" rtl="0">
              <a:lnSpc>
                <a:spcPct val="125000"/>
              </a:lnSpc>
              <a:spcBef>
                <a:spcPts val="0"/>
              </a:spcBef>
              <a:spcAft>
                <a:spcPts val="0"/>
              </a:spcAft>
              <a:buNone/>
            </a:pPr>
            <a:r>
              <a:rPr lang="en" sz="1500">
                <a:solidFill>
                  <a:schemeClr val="lt1"/>
                </a:solidFill>
                <a:latin typeface="Proxima Nova"/>
                <a:ea typeface="Proxima Nova"/>
                <a:cs typeface="Proxima Nova"/>
                <a:sym typeface="Proxima Nova"/>
              </a:rPr>
              <a:t>Drawbacks:</a:t>
            </a:r>
            <a:endParaRPr sz="1500">
              <a:solidFill>
                <a:schemeClr val="lt1"/>
              </a:solidFill>
              <a:latin typeface="Proxima Nova"/>
              <a:ea typeface="Proxima Nova"/>
              <a:cs typeface="Proxima Nova"/>
              <a:sym typeface="Proxima Nova"/>
            </a:endParaRPr>
          </a:p>
          <a:p>
            <a:pPr marL="457200" marR="0" lvl="0" indent="-323850" algn="l" rtl="0">
              <a:lnSpc>
                <a:spcPct val="125000"/>
              </a:lnSpc>
              <a:spcBef>
                <a:spcPts val="0"/>
              </a:spcBef>
              <a:spcAft>
                <a:spcPts val="0"/>
              </a:spcAft>
              <a:buClr>
                <a:schemeClr val="lt1"/>
              </a:buClr>
              <a:buSzPts val="1500"/>
              <a:buFont typeface="Proxima Nova"/>
              <a:buAutoNum type="arabicPeriod"/>
            </a:pPr>
            <a:r>
              <a:rPr lang="en" sz="1500">
                <a:solidFill>
                  <a:schemeClr val="lt1"/>
                </a:solidFill>
                <a:latin typeface="Proxima Nova"/>
                <a:ea typeface="Proxima Nova"/>
                <a:cs typeface="Proxima Nova"/>
                <a:sym typeface="Proxima Nova"/>
              </a:rPr>
              <a:t>Requires equal amount of memory </a:t>
            </a:r>
            <a:br>
              <a:rPr lang="en" sz="1500">
                <a:solidFill>
                  <a:schemeClr val="lt1"/>
                </a:solidFill>
                <a:latin typeface="Proxima Nova"/>
                <a:ea typeface="Proxima Nova"/>
                <a:cs typeface="Proxima Nova"/>
                <a:sym typeface="Proxima Nova"/>
              </a:rPr>
            </a:br>
            <a:r>
              <a:rPr lang="en" sz="1500">
                <a:solidFill>
                  <a:schemeClr val="lt1"/>
                </a:solidFill>
                <a:latin typeface="Proxima Nova"/>
                <a:ea typeface="Proxima Nova"/>
                <a:cs typeface="Proxima Nova"/>
                <a:sym typeface="Proxima Nova"/>
              </a:rPr>
              <a:t>to verify</a:t>
            </a:r>
            <a:endParaRPr sz="1500">
              <a:solidFill>
                <a:schemeClr val="lt1"/>
              </a:solidFill>
              <a:latin typeface="Proxima Nova"/>
              <a:ea typeface="Proxima Nova"/>
              <a:cs typeface="Proxima Nova"/>
              <a:sym typeface="Proxima Nova"/>
            </a:endParaRPr>
          </a:p>
          <a:p>
            <a:pPr marL="457200" marR="0" lvl="0" indent="-323850" algn="l" rtl="0">
              <a:lnSpc>
                <a:spcPct val="125000"/>
              </a:lnSpc>
              <a:spcBef>
                <a:spcPts val="0"/>
              </a:spcBef>
              <a:spcAft>
                <a:spcPts val="0"/>
              </a:spcAft>
              <a:buClr>
                <a:schemeClr val="lt1"/>
              </a:buClr>
              <a:buSzPts val="1500"/>
              <a:buFont typeface="Proxima Nova"/>
              <a:buAutoNum type="arabicPeriod"/>
            </a:pPr>
            <a:r>
              <a:rPr lang="en" sz="1500">
                <a:solidFill>
                  <a:schemeClr val="lt1"/>
                </a:solidFill>
                <a:latin typeface="Proxima Nova"/>
                <a:ea typeface="Proxima Nova"/>
                <a:cs typeface="Proxima Nova"/>
                <a:sym typeface="Proxima Nova"/>
              </a:rPr>
              <a:t>ASIC developed; not resistant!</a:t>
            </a:r>
            <a:endParaRPr sz="1500">
              <a:solidFill>
                <a:schemeClr val="lt1"/>
              </a:solidFill>
              <a:latin typeface="Proxima Nova"/>
              <a:ea typeface="Proxima Nova"/>
              <a:cs typeface="Proxima Nova"/>
              <a:sym typeface="Proxima Nova"/>
            </a:endParaRPr>
          </a:p>
        </p:txBody>
      </p:sp>
      <p:pic>
        <p:nvPicPr>
          <p:cNvPr id="1591" name="Google Shape;1591;p134"/>
          <p:cNvPicPr preferRelativeResize="0"/>
          <p:nvPr/>
        </p:nvPicPr>
        <p:blipFill>
          <a:blip r:embed="rId3">
            <a:alphaModFix/>
          </a:blip>
          <a:stretch>
            <a:fillRect/>
          </a:stretch>
        </p:blipFill>
        <p:spPr>
          <a:xfrm>
            <a:off x="4310175" y="1700827"/>
            <a:ext cx="4832565" cy="23086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Shape 1595"/>
        <p:cNvGrpSpPr/>
        <p:nvPr/>
      </p:nvGrpSpPr>
      <p:grpSpPr>
        <a:xfrm>
          <a:off x="0" y="0"/>
          <a:ext cx="0" cy="0"/>
          <a:chOff x="0" y="0"/>
          <a:chExt cx="0" cy="0"/>
        </a:xfrm>
      </p:grpSpPr>
      <p:sp>
        <p:nvSpPr>
          <p:cNvPr id="1596" name="Google Shape;1596;p135"/>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ASIC-RESISTANCE</a:t>
            </a:r>
            <a:endParaRPr/>
          </a:p>
        </p:txBody>
      </p:sp>
      <p:sp>
        <p:nvSpPr>
          <p:cNvPr id="1597" name="Google Shape;1597;p135"/>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DECENTRALIZING MINING</a:t>
            </a:r>
            <a:endParaRPr b="1"/>
          </a:p>
        </p:txBody>
      </p:sp>
      <p:sp>
        <p:nvSpPr>
          <p:cNvPr id="1598" name="Google Shape;1598;p135"/>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MAX FANG</a:t>
            </a:r>
            <a:endParaRPr sz="900">
              <a:solidFill>
                <a:srgbClr val="B7B7B7"/>
              </a:solidFill>
              <a:latin typeface="Proxima Nova"/>
              <a:ea typeface="Proxima Nova"/>
              <a:cs typeface="Proxima Nova"/>
              <a:sym typeface="Proxima Nova"/>
            </a:endParaRPr>
          </a:p>
        </p:txBody>
      </p:sp>
      <p:sp>
        <p:nvSpPr>
          <p:cNvPr id="1599" name="Google Shape;1599;p135"/>
          <p:cNvSpPr txBox="1"/>
          <p:nvPr/>
        </p:nvSpPr>
        <p:spPr>
          <a:xfrm>
            <a:off x="666999" y="1058217"/>
            <a:ext cx="8223900" cy="3496200"/>
          </a:xfrm>
          <a:prstGeom prst="rect">
            <a:avLst/>
          </a:prstGeom>
          <a:noFill/>
          <a:ln>
            <a:noFill/>
          </a:ln>
        </p:spPr>
        <p:txBody>
          <a:bodyPr spcFirstLastPara="1" wrap="square" lIns="0" tIns="0" rIns="0" bIns="0" anchor="t" anchorCtr="0">
            <a:noAutofit/>
          </a:bodyPr>
          <a:lstStyle/>
          <a:p>
            <a:pPr marL="457200" marR="0" lvl="0" indent="-336550" algn="l" rtl="0">
              <a:lnSpc>
                <a:spcPct val="125000"/>
              </a:lnSpc>
              <a:spcBef>
                <a:spcPts val="0"/>
              </a:spcBef>
              <a:spcAft>
                <a:spcPts val="0"/>
              </a:spcAft>
              <a:buSzPts val="1700"/>
              <a:buFont typeface="Proxima Nova"/>
              <a:buChar char="●"/>
            </a:pPr>
            <a:r>
              <a:rPr lang="en" sz="1700" b="1">
                <a:latin typeface="Proxima Nova"/>
                <a:ea typeface="Proxima Nova"/>
                <a:cs typeface="Proxima Nova"/>
                <a:sym typeface="Proxima Nova"/>
              </a:rPr>
              <a:t>x11 </a:t>
            </a:r>
            <a:r>
              <a:rPr lang="en" sz="1700">
                <a:latin typeface="Proxima Nova"/>
                <a:ea typeface="Proxima Nova"/>
                <a:cs typeface="Proxima Nova"/>
                <a:sym typeface="Proxima Nova"/>
              </a:rPr>
              <a:t>or </a:t>
            </a:r>
            <a:r>
              <a:rPr lang="en" sz="1700" b="1">
                <a:latin typeface="Proxima Nova"/>
                <a:ea typeface="Proxima Nova"/>
                <a:cs typeface="Proxima Nova"/>
                <a:sym typeface="Proxima Nova"/>
              </a:rPr>
              <a:t>x13</a:t>
            </a:r>
            <a:r>
              <a:rPr lang="en" sz="1700">
                <a:latin typeface="Proxima Nova"/>
                <a:ea typeface="Proxima Nova"/>
                <a:cs typeface="Proxima Nova"/>
                <a:sym typeface="Proxima Nova"/>
              </a:rPr>
              <a:t>: Chain 11 or 13 different hash functions together respectively</a:t>
            </a:r>
            <a:endParaRPr sz="1700">
              <a:latin typeface="Proxima Nova"/>
              <a:ea typeface="Proxima Nova"/>
              <a:cs typeface="Proxima Nova"/>
              <a:sym typeface="Proxima Nova"/>
            </a:endParaRPr>
          </a:p>
          <a:p>
            <a:pPr marL="914400" marR="0" lvl="1" indent="-336550" algn="l" rtl="0">
              <a:lnSpc>
                <a:spcPct val="125000"/>
              </a:lnSpc>
              <a:spcBef>
                <a:spcPts val="0"/>
              </a:spcBef>
              <a:spcAft>
                <a:spcPts val="0"/>
              </a:spcAft>
              <a:buSzPts val="1700"/>
              <a:buFont typeface="Proxima Nova"/>
              <a:buChar char="○"/>
            </a:pPr>
            <a:r>
              <a:rPr lang="en" sz="1700">
                <a:latin typeface="Proxima Nova"/>
                <a:ea typeface="Proxima Nova"/>
                <a:cs typeface="Proxima Nova"/>
                <a:sym typeface="Proxima Nova"/>
              </a:rPr>
              <a:t>Used by DASH</a:t>
            </a:r>
            <a:endParaRPr sz="1700">
              <a:latin typeface="Proxima Nova"/>
              <a:ea typeface="Proxima Nova"/>
              <a:cs typeface="Proxima Nova"/>
              <a:sym typeface="Proxima Nova"/>
            </a:endParaRPr>
          </a:p>
          <a:p>
            <a:pPr marL="914400" marR="0" lvl="1" indent="-336550" algn="l" rtl="0">
              <a:lnSpc>
                <a:spcPct val="125000"/>
              </a:lnSpc>
              <a:spcBef>
                <a:spcPts val="0"/>
              </a:spcBef>
              <a:spcAft>
                <a:spcPts val="0"/>
              </a:spcAft>
              <a:buSzPts val="1700"/>
              <a:buFont typeface="Proxima Nova"/>
              <a:buChar char="○"/>
            </a:pPr>
            <a:r>
              <a:rPr lang="en" sz="1700">
                <a:latin typeface="Proxima Nova"/>
                <a:ea typeface="Proxima Nova"/>
                <a:cs typeface="Proxima Nova"/>
                <a:sym typeface="Proxima Nova"/>
              </a:rPr>
              <a:t>Significantly harder to design ASIC</a:t>
            </a:r>
            <a:endParaRPr sz="1700">
              <a:latin typeface="Proxima Nova"/>
              <a:ea typeface="Proxima Nova"/>
              <a:cs typeface="Proxima Nova"/>
              <a:sym typeface="Proxima Nova"/>
            </a:endParaRPr>
          </a:p>
          <a:p>
            <a:pPr marL="1371600" marR="0" lvl="2" indent="-336550" algn="l" rtl="0">
              <a:lnSpc>
                <a:spcPct val="125000"/>
              </a:lnSpc>
              <a:spcBef>
                <a:spcPts val="0"/>
              </a:spcBef>
              <a:spcAft>
                <a:spcPts val="0"/>
              </a:spcAft>
              <a:buSzPts val="1700"/>
              <a:buFont typeface="Proxima Nova"/>
              <a:buChar char="■"/>
            </a:pPr>
            <a:r>
              <a:rPr lang="en" sz="1700">
                <a:latin typeface="Proxima Nova"/>
                <a:ea typeface="Proxima Nova"/>
                <a:cs typeface="Proxima Nova"/>
                <a:sym typeface="Proxima Nova"/>
              </a:rPr>
              <a:t>...but not impossible, mind you</a:t>
            </a:r>
            <a:endParaRPr sz="1700">
              <a:latin typeface="Proxima Nova"/>
              <a:ea typeface="Proxima Nova"/>
              <a:cs typeface="Proxima Nova"/>
              <a:sym typeface="Proxima Nova"/>
            </a:endParaRPr>
          </a:p>
          <a:p>
            <a:pPr marL="457200" marR="0" lvl="0" indent="-336550" algn="l" rtl="0">
              <a:lnSpc>
                <a:spcPct val="125000"/>
              </a:lnSpc>
              <a:spcBef>
                <a:spcPts val="0"/>
              </a:spcBef>
              <a:spcAft>
                <a:spcPts val="0"/>
              </a:spcAft>
              <a:buSzPts val="1700"/>
              <a:buFont typeface="Proxima Nova"/>
              <a:buChar char="●"/>
            </a:pPr>
            <a:r>
              <a:rPr lang="en" sz="1700">
                <a:latin typeface="Proxima Nova"/>
                <a:ea typeface="Proxima Nova"/>
                <a:cs typeface="Proxima Nova"/>
                <a:sym typeface="Proxima Nova"/>
              </a:rPr>
              <a:t>Periodically switching mining puzzle</a:t>
            </a:r>
            <a:endParaRPr sz="1700">
              <a:latin typeface="Proxima Nova"/>
              <a:ea typeface="Proxima Nova"/>
              <a:cs typeface="Proxima Nova"/>
              <a:sym typeface="Proxima Nova"/>
            </a:endParaRPr>
          </a:p>
          <a:p>
            <a:pPr marL="914400" marR="0" lvl="1" indent="-336550" algn="l" rtl="0">
              <a:lnSpc>
                <a:spcPct val="125000"/>
              </a:lnSpc>
              <a:spcBef>
                <a:spcPts val="0"/>
              </a:spcBef>
              <a:spcAft>
                <a:spcPts val="0"/>
              </a:spcAft>
              <a:buSzPts val="1700"/>
              <a:buFont typeface="Proxima Nova"/>
              <a:buChar char="○"/>
            </a:pPr>
            <a:r>
              <a:rPr lang="en" sz="1700">
                <a:latin typeface="Proxima Nova"/>
                <a:ea typeface="Proxima Nova"/>
                <a:cs typeface="Proxima Nova"/>
                <a:sym typeface="Proxima Nova"/>
              </a:rPr>
              <a:t>Going from SHA-1 to SHA-3 to </a:t>
            </a:r>
            <a:br>
              <a:rPr lang="en" sz="1700">
                <a:latin typeface="Proxima Nova"/>
                <a:ea typeface="Proxima Nova"/>
                <a:cs typeface="Proxima Nova"/>
                <a:sym typeface="Proxima Nova"/>
              </a:rPr>
            </a:br>
            <a:r>
              <a:rPr lang="en" sz="1700">
                <a:latin typeface="Proxima Nova"/>
                <a:ea typeface="Proxima Nova"/>
                <a:cs typeface="Proxima Nova"/>
                <a:sym typeface="Proxima Nova"/>
              </a:rPr>
              <a:t>Scrypt for 6 months each</a:t>
            </a:r>
            <a:endParaRPr sz="1700">
              <a:latin typeface="Proxima Nova"/>
              <a:ea typeface="Proxima Nova"/>
              <a:cs typeface="Proxima Nova"/>
              <a:sym typeface="Proxima Nova"/>
            </a:endParaRPr>
          </a:p>
          <a:p>
            <a:pPr marL="914400" marR="0" lvl="1" indent="-336550" algn="l" rtl="0">
              <a:lnSpc>
                <a:spcPct val="125000"/>
              </a:lnSpc>
              <a:spcBef>
                <a:spcPts val="0"/>
              </a:spcBef>
              <a:spcAft>
                <a:spcPts val="0"/>
              </a:spcAft>
              <a:buSzPts val="1700"/>
              <a:buFont typeface="Proxima Nova"/>
              <a:buChar char="○"/>
            </a:pPr>
            <a:r>
              <a:rPr lang="en" sz="1700">
                <a:latin typeface="Proxima Nova"/>
                <a:ea typeface="Proxima Nova"/>
                <a:cs typeface="Proxima Nova"/>
                <a:sym typeface="Proxima Nova"/>
              </a:rPr>
              <a:t>Not implemented</a:t>
            </a:r>
            <a:endParaRPr sz="1700">
              <a:latin typeface="Proxima Nova"/>
              <a:ea typeface="Proxima Nova"/>
              <a:cs typeface="Proxima Nova"/>
              <a:sym typeface="Proxima Nova"/>
            </a:endParaRPr>
          </a:p>
          <a:p>
            <a:pPr marL="177800" marR="0" lvl="0" indent="0" algn="l" rtl="0">
              <a:lnSpc>
                <a:spcPct val="125000"/>
              </a:lnSpc>
              <a:spcBef>
                <a:spcPts val="0"/>
              </a:spcBef>
              <a:spcAft>
                <a:spcPts val="0"/>
              </a:spcAft>
              <a:buNone/>
            </a:pPr>
            <a:endParaRPr sz="900">
              <a:latin typeface="Proxima Nova"/>
              <a:ea typeface="Proxima Nova"/>
              <a:cs typeface="Proxima Nova"/>
              <a:sym typeface="Proxima Nova"/>
            </a:endParaRPr>
          </a:p>
          <a:p>
            <a:pPr marL="0" lvl="0" indent="0" algn="l" rtl="0">
              <a:lnSpc>
                <a:spcPct val="115000"/>
              </a:lnSpc>
              <a:spcBef>
                <a:spcPts val="0"/>
              </a:spcBef>
              <a:spcAft>
                <a:spcPts val="1000"/>
              </a:spcAft>
              <a:buNone/>
            </a:pPr>
            <a:endParaRPr sz="1300">
              <a:latin typeface="Proxima Nova"/>
              <a:ea typeface="Proxima Nova"/>
              <a:cs typeface="Proxima Nova"/>
              <a:sym typeface="Proxima Nova"/>
            </a:endParaRPr>
          </a:p>
        </p:txBody>
      </p:sp>
      <p:sp>
        <p:nvSpPr>
          <p:cNvPr id="1600" name="Google Shape;1600;p135"/>
          <p:cNvSpPr txBox="1"/>
          <p:nvPr/>
        </p:nvSpPr>
        <p:spPr>
          <a:xfrm>
            <a:off x="666999" y="4168528"/>
            <a:ext cx="4746900" cy="427800"/>
          </a:xfrm>
          <a:prstGeom prst="rect">
            <a:avLst/>
          </a:prstGeom>
          <a:noFill/>
          <a:ln>
            <a:noFill/>
          </a:ln>
        </p:spPr>
        <p:txBody>
          <a:bodyPr spcFirstLastPara="1" wrap="square" lIns="34300" tIns="34300" rIns="34300" bIns="34300" anchor="t" anchorCtr="0">
            <a:noAutofit/>
          </a:bodyPr>
          <a:lstStyle/>
          <a:p>
            <a:pPr marL="0" lvl="0" indent="0" algn="l" rtl="0">
              <a:lnSpc>
                <a:spcPct val="115000"/>
              </a:lnSpc>
              <a:spcBef>
                <a:spcPts val="0"/>
              </a:spcBef>
              <a:spcAft>
                <a:spcPts val="1000"/>
              </a:spcAft>
              <a:buClr>
                <a:schemeClr val="dk2"/>
              </a:buClr>
              <a:buSzPts val="400"/>
              <a:buFont typeface="Arial"/>
              <a:buNone/>
            </a:pPr>
            <a:r>
              <a:rPr lang="en" sz="1300">
                <a:latin typeface="Proxima Nova"/>
                <a:ea typeface="Proxima Nova"/>
                <a:cs typeface="Proxima Nova"/>
                <a:sym typeface="Proxima Nova"/>
              </a:rPr>
              <a:t>Mike Hearn, Bitcoin Core developer: “There’s really no such </a:t>
            </a:r>
            <a:br>
              <a:rPr lang="en" sz="1300">
                <a:latin typeface="Proxima Nova"/>
                <a:ea typeface="Proxima Nova"/>
                <a:cs typeface="Proxima Nova"/>
                <a:sym typeface="Proxima Nova"/>
              </a:rPr>
            </a:br>
            <a:r>
              <a:rPr lang="en" sz="1300">
                <a:latin typeface="Proxima Nova"/>
                <a:ea typeface="Proxima Nova"/>
                <a:cs typeface="Proxima Nova"/>
                <a:sym typeface="Proxima Nova"/>
              </a:rPr>
              <a:t>thing as an ASIC-resistant algorithm.”</a:t>
            </a:r>
            <a:endParaRPr sz="500"/>
          </a:p>
        </p:txBody>
      </p:sp>
      <p:pic>
        <p:nvPicPr>
          <p:cNvPr id="1601" name="Google Shape;1601;p135"/>
          <p:cNvPicPr preferRelativeResize="0"/>
          <p:nvPr/>
        </p:nvPicPr>
        <p:blipFill>
          <a:blip r:embed="rId3">
            <a:alphaModFix/>
          </a:blip>
          <a:stretch>
            <a:fillRect/>
          </a:stretch>
        </p:blipFill>
        <p:spPr>
          <a:xfrm>
            <a:off x="5215589" y="1422366"/>
            <a:ext cx="3586166" cy="425896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Shape 1605"/>
        <p:cNvGrpSpPr/>
        <p:nvPr/>
      </p:nvGrpSpPr>
      <p:grpSpPr>
        <a:xfrm>
          <a:off x="0" y="0"/>
          <a:ext cx="0" cy="0"/>
          <a:chOff x="0" y="0"/>
          <a:chExt cx="0" cy="0"/>
        </a:xfrm>
      </p:grpSpPr>
      <p:sp>
        <p:nvSpPr>
          <p:cNvPr id="1606" name="Google Shape;1606;p136"/>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ASIC-RESISTANCE</a:t>
            </a:r>
            <a:endParaRPr/>
          </a:p>
        </p:txBody>
      </p:sp>
      <p:sp>
        <p:nvSpPr>
          <p:cNvPr id="1607" name="Google Shape;1607;p136"/>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DECENTRALIZING MINING</a:t>
            </a:r>
            <a:endParaRPr b="1"/>
          </a:p>
        </p:txBody>
      </p:sp>
      <p:sp>
        <p:nvSpPr>
          <p:cNvPr id="1608" name="Google Shape;1608;p136"/>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MAX FANG</a:t>
            </a:r>
            <a:endParaRPr sz="900">
              <a:solidFill>
                <a:srgbClr val="B7B7B7"/>
              </a:solidFill>
              <a:latin typeface="Proxima Nova"/>
              <a:ea typeface="Proxima Nova"/>
              <a:cs typeface="Proxima Nova"/>
              <a:sym typeface="Proxima Nova"/>
            </a:endParaRPr>
          </a:p>
        </p:txBody>
      </p:sp>
      <p:sp>
        <p:nvSpPr>
          <p:cNvPr id="1609" name="Google Shape;1609;p136"/>
          <p:cNvSpPr txBox="1"/>
          <p:nvPr/>
        </p:nvSpPr>
        <p:spPr>
          <a:xfrm>
            <a:off x="386960" y="1290680"/>
            <a:ext cx="8517000" cy="3010200"/>
          </a:xfrm>
          <a:prstGeom prst="rect">
            <a:avLst/>
          </a:prstGeom>
          <a:noFill/>
          <a:ln>
            <a:noFill/>
          </a:ln>
        </p:spPr>
        <p:txBody>
          <a:bodyPr spcFirstLastPara="1" wrap="square" lIns="0" tIns="0" rIns="0" bIns="0" anchor="t" anchorCtr="0">
            <a:noAutofit/>
          </a:bodyPr>
          <a:lstStyle/>
          <a:p>
            <a:pPr marL="457200" marR="0" lvl="0" indent="-374650" algn="l" rtl="0">
              <a:lnSpc>
                <a:spcPct val="125000"/>
              </a:lnSpc>
              <a:spcBef>
                <a:spcPts val="0"/>
              </a:spcBef>
              <a:spcAft>
                <a:spcPts val="0"/>
              </a:spcAft>
              <a:buSzPts val="2300"/>
              <a:buFont typeface="Proxima Nova"/>
              <a:buChar char="●"/>
            </a:pPr>
            <a:r>
              <a:rPr lang="en" sz="2300">
                <a:latin typeface="Proxima Nova"/>
                <a:ea typeface="Proxima Nova"/>
                <a:cs typeface="Proxima Nova"/>
                <a:sym typeface="Proxima Nova"/>
              </a:rPr>
              <a:t>Pros of ASIC-resistance:</a:t>
            </a:r>
            <a:endParaRPr sz="2300">
              <a:latin typeface="Proxima Nova"/>
              <a:ea typeface="Proxima Nova"/>
              <a:cs typeface="Proxima Nova"/>
              <a:sym typeface="Proxima Nova"/>
            </a:endParaRPr>
          </a:p>
          <a:p>
            <a:pPr marL="914400" marR="0" lvl="1" indent="-374650" algn="l" rtl="0">
              <a:lnSpc>
                <a:spcPct val="125000"/>
              </a:lnSpc>
              <a:spcBef>
                <a:spcPts val="0"/>
              </a:spcBef>
              <a:spcAft>
                <a:spcPts val="0"/>
              </a:spcAft>
              <a:buSzPts val="2300"/>
              <a:buFont typeface="Proxima Nova"/>
              <a:buChar char="○"/>
            </a:pPr>
            <a:r>
              <a:rPr lang="en" sz="2300">
                <a:latin typeface="Proxima Nova"/>
                <a:ea typeface="Proxima Nova"/>
                <a:cs typeface="Proxima Nova"/>
                <a:sym typeface="Proxima Nova"/>
              </a:rPr>
              <a:t>ASICs dominate the network, suppressing regular people</a:t>
            </a:r>
            <a:endParaRPr sz="2300">
              <a:latin typeface="Proxima Nova"/>
              <a:ea typeface="Proxima Nova"/>
              <a:cs typeface="Proxima Nova"/>
              <a:sym typeface="Proxima Nova"/>
            </a:endParaRPr>
          </a:p>
          <a:p>
            <a:pPr marL="914400" marR="0" lvl="1" indent="-374650" algn="l" rtl="0">
              <a:lnSpc>
                <a:spcPct val="125000"/>
              </a:lnSpc>
              <a:spcBef>
                <a:spcPts val="0"/>
              </a:spcBef>
              <a:spcAft>
                <a:spcPts val="0"/>
              </a:spcAft>
              <a:buSzPts val="2300"/>
              <a:buFont typeface="Proxima Nova"/>
              <a:buChar char="○"/>
            </a:pPr>
            <a:r>
              <a:rPr lang="en" sz="2300">
                <a:latin typeface="Proxima Nova"/>
                <a:ea typeface="Proxima Nova"/>
                <a:cs typeface="Proxima Nova"/>
                <a:sym typeface="Proxima Nova"/>
              </a:rPr>
              <a:t>Increase in democracy and decrease in centralization</a:t>
            </a:r>
            <a:endParaRPr sz="2300">
              <a:latin typeface="Proxima Nova"/>
              <a:ea typeface="Proxima Nova"/>
              <a:cs typeface="Proxima Nova"/>
              <a:sym typeface="Proxima Nova"/>
            </a:endParaRPr>
          </a:p>
          <a:p>
            <a:pPr marL="457200" marR="0" lvl="0" indent="-374650" algn="l" rtl="0">
              <a:lnSpc>
                <a:spcPct val="125000"/>
              </a:lnSpc>
              <a:spcBef>
                <a:spcPts val="0"/>
              </a:spcBef>
              <a:spcAft>
                <a:spcPts val="0"/>
              </a:spcAft>
              <a:buSzPts val="2300"/>
              <a:buFont typeface="Proxima Nova"/>
              <a:buChar char="●"/>
            </a:pPr>
            <a:r>
              <a:rPr lang="en" sz="2300">
                <a:latin typeface="Proxima Nova"/>
                <a:ea typeface="Proxima Nova"/>
                <a:cs typeface="Proxima Nova"/>
                <a:sym typeface="Proxima Nova"/>
              </a:rPr>
              <a:t>Cons:</a:t>
            </a:r>
            <a:endParaRPr sz="2300">
              <a:latin typeface="Proxima Nova"/>
              <a:ea typeface="Proxima Nova"/>
              <a:cs typeface="Proxima Nova"/>
              <a:sym typeface="Proxima Nova"/>
            </a:endParaRPr>
          </a:p>
          <a:p>
            <a:pPr marL="914400" marR="0" lvl="1" indent="-374650" algn="l" rtl="0">
              <a:lnSpc>
                <a:spcPct val="125000"/>
              </a:lnSpc>
              <a:spcBef>
                <a:spcPts val="0"/>
              </a:spcBef>
              <a:spcAft>
                <a:spcPts val="0"/>
              </a:spcAft>
              <a:buSzPts val="2300"/>
              <a:buFont typeface="Proxima Nova"/>
              <a:buChar char="○"/>
            </a:pPr>
            <a:r>
              <a:rPr lang="en" sz="2300">
                <a:latin typeface="Proxima Nova"/>
                <a:ea typeface="Proxima Nova"/>
                <a:cs typeface="Proxima Nova"/>
                <a:sym typeface="Proxima Nova"/>
              </a:rPr>
              <a:t>ASICs can only solve the puzzle, nothing more</a:t>
            </a:r>
            <a:endParaRPr sz="2300">
              <a:latin typeface="Proxima Nova"/>
              <a:ea typeface="Proxima Nova"/>
              <a:cs typeface="Proxima Nova"/>
              <a:sym typeface="Proxima Nova"/>
            </a:endParaRPr>
          </a:p>
          <a:p>
            <a:pPr marL="914400" marR="0" lvl="1" indent="-374650" algn="l" rtl="0">
              <a:lnSpc>
                <a:spcPct val="125000"/>
              </a:lnSpc>
              <a:spcBef>
                <a:spcPts val="0"/>
              </a:spcBef>
              <a:spcAft>
                <a:spcPts val="0"/>
              </a:spcAft>
              <a:buSzPts val="2300"/>
              <a:buFont typeface="Proxima Nova"/>
              <a:buChar char="○"/>
            </a:pPr>
            <a:r>
              <a:rPr lang="en" sz="2300">
                <a:latin typeface="Proxima Nova"/>
                <a:ea typeface="Proxima Nova"/>
                <a:cs typeface="Proxima Nova"/>
                <a:sym typeface="Proxima Nova"/>
              </a:rPr>
              <a:t>Crash in exchange rate ⇒ useless electricity-gobbling hardware</a:t>
            </a:r>
            <a:endParaRPr sz="2300">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Shape 1613"/>
        <p:cNvGrpSpPr/>
        <p:nvPr/>
      </p:nvGrpSpPr>
      <p:grpSpPr>
        <a:xfrm>
          <a:off x="0" y="0"/>
          <a:ext cx="0" cy="0"/>
          <a:chOff x="0" y="0"/>
          <a:chExt cx="0" cy="0"/>
        </a:xfrm>
      </p:grpSpPr>
      <p:sp>
        <p:nvSpPr>
          <p:cNvPr id="1614" name="Google Shape;1614;p137"/>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A PUZZLING CONCEPT</a:t>
            </a:r>
            <a:endParaRPr/>
          </a:p>
        </p:txBody>
      </p:sp>
      <p:sp>
        <p:nvSpPr>
          <p:cNvPr id="1615" name="Google Shape;1615;p137"/>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PROOF-OF-USEFUL-WORK</a:t>
            </a:r>
            <a:endParaRPr b="1"/>
          </a:p>
        </p:txBody>
      </p:sp>
      <p:sp>
        <p:nvSpPr>
          <p:cNvPr id="1616" name="Google Shape;1616;p137"/>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MAX FANG</a:t>
            </a:r>
            <a:endParaRPr sz="900">
              <a:solidFill>
                <a:srgbClr val="B7B7B7"/>
              </a:solidFill>
              <a:latin typeface="Proxima Nova"/>
              <a:ea typeface="Proxima Nova"/>
              <a:cs typeface="Proxima Nova"/>
              <a:sym typeface="Proxima Nova"/>
            </a:endParaRPr>
          </a:p>
        </p:txBody>
      </p:sp>
      <p:sp>
        <p:nvSpPr>
          <p:cNvPr id="1617" name="Google Shape;1617;p137"/>
          <p:cNvSpPr txBox="1"/>
          <p:nvPr/>
        </p:nvSpPr>
        <p:spPr>
          <a:xfrm>
            <a:off x="406747" y="1357406"/>
            <a:ext cx="7731300" cy="2887500"/>
          </a:xfrm>
          <a:prstGeom prst="rect">
            <a:avLst/>
          </a:prstGeom>
          <a:noFill/>
          <a:ln>
            <a:noFill/>
          </a:ln>
        </p:spPr>
        <p:txBody>
          <a:bodyPr spcFirstLastPara="1" wrap="square" lIns="0" tIns="0" rIns="0" bIns="0" anchor="t" anchorCtr="0">
            <a:noAutofit/>
          </a:bodyPr>
          <a:lstStyle/>
          <a:p>
            <a:pPr marL="457200" marR="0" lvl="0" indent="-361950" algn="l" rtl="0">
              <a:lnSpc>
                <a:spcPct val="125000"/>
              </a:lnSpc>
              <a:spcBef>
                <a:spcPts val="0"/>
              </a:spcBef>
              <a:spcAft>
                <a:spcPts val="0"/>
              </a:spcAft>
              <a:buSzPts val="2100"/>
              <a:buFont typeface="Proxima Nova"/>
              <a:buChar char="●"/>
            </a:pPr>
            <a:r>
              <a:rPr lang="en" sz="2100">
                <a:latin typeface="Proxima Nova"/>
                <a:ea typeface="Proxima Nova"/>
                <a:cs typeface="Proxima Nova"/>
                <a:sym typeface="Proxima Nova"/>
              </a:rPr>
              <a:t>“Repurpose” computing power</a:t>
            </a:r>
            <a:endParaRPr sz="2100">
              <a:latin typeface="Proxima Nova"/>
              <a:ea typeface="Proxima Nova"/>
              <a:cs typeface="Proxima Nova"/>
              <a:sym typeface="Proxima Nova"/>
            </a:endParaRPr>
          </a:p>
          <a:p>
            <a:pPr marL="457200" marR="0" lvl="0" indent="-361950" algn="l" rtl="0">
              <a:lnSpc>
                <a:spcPct val="125000"/>
              </a:lnSpc>
              <a:spcBef>
                <a:spcPts val="0"/>
              </a:spcBef>
              <a:spcAft>
                <a:spcPts val="0"/>
              </a:spcAft>
              <a:buSzPts val="2100"/>
              <a:buFont typeface="Proxima Nova"/>
              <a:buChar char="●"/>
            </a:pPr>
            <a:r>
              <a:rPr lang="en" sz="2100">
                <a:latin typeface="Proxima Nova"/>
                <a:ea typeface="Proxima Nova"/>
                <a:cs typeface="Proxima Nova"/>
                <a:sym typeface="Proxima Nova"/>
              </a:rPr>
              <a:t>Examples:</a:t>
            </a:r>
            <a:endParaRPr sz="2100">
              <a:latin typeface="Proxima Nova"/>
              <a:ea typeface="Proxima Nova"/>
              <a:cs typeface="Proxima Nova"/>
              <a:sym typeface="Proxima Nova"/>
            </a:endParaRPr>
          </a:p>
          <a:p>
            <a:pPr marL="914400" marR="0" lvl="1" indent="-361950" algn="l" rtl="0">
              <a:lnSpc>
                <a:spcPct val="125000"/>
              </a:lnSpc>
              <a:spcBef>
                <a:spcPts val="0"/>
              </a:spcBef>
              <a:spcAft>
                <a:spcPts val="0"/>
              </a:spcAft>
              <a:buSzPts val="2100"/>
              <a:buFont typeface="Proxima Nova"/>
              <a:buChar char="○"/>
            </a:pPr>
            <a:r>
              <a:rPr lang="en" sz="2100">
                <a:latin typeface="Proxima Nova"/>
                <a:ea typeface="Proxima Nova"/>
                <a:cs typeface="Proxima Nova"/>
                <a:sym typeface="Proxima Nova"/>
              </a:rPr>
              <a:t>Searching for large primes</a:t>
            </a:r>
            <a:endParaRPr sz="2100">
              <a:latin typeface="Proxima Nova"/>
              <a:ea typeface="Proxima Nova"/>
              <a:cs typeface="Proxima Nova"/>
              <a:sym typeface="Proxima Nova"/>
            </a:endParaRPr>
          </a:p>
          <a:p>
            <a:pPr marL="914400" marR="0" lvl="1" indent="-361950" algn="l" rtl="0">
              <a:lnSpc>
                <a:spcPct val="125000"/>
              </a:lnSpc>
              <a:spcBef>
                <a:spcPts val="0"/>
              </a:spcBef>
              <a:spcAft>
                <a:spcPts val="0"/>
              </a:spcAft>
              <a:buSzPts val="2100"/>
              <a:buFont typeface="Proxima Nova"/>
              <a:buChar char="○"/>
            </a:pPr>
            <a:r>
              <a:rPr lang="en" sz="2100">
                <a:latin typeface="Proxima Nova"/>
                <a:ea typeface="Proxima Nova"/>
                <a:cs typeface="Proxima Nova"/>
                <a:sym typeface="Proxima Nova"/>
              </a:rPr>
              <a:t>Finding aliens</a:t>
            </a:r>
            <a:endParaRPr sz="2100">
              <a:latin typeface="Proxima Nova"/>
              <a:ea typeface="Proxima Nova"/>
              <a:cs typeface="Proxima Nova"/>
              <a:sym typeface="Proxima Nova"/>
            </a:endParaRPr>
          </a:p>
          <a:p>
            <a:pPr marL="914400" marR="0" lvl="1" indent="-361950" algn="l" rtl="0">
              <a:lnSpc>
                <a:spcPct val="125000"/>
              </a:lnSpc>
              <a:spcBef>
                <a:spcPts val="0"/>
              </a:spcBef>
              <a:spcAft>
                <a:spcPts val="0"/>
              </a:spcAft>
              <a:buSzPts val="2100"/>
              <a:buFont typeface="Proxima Nova"/>
              <a:buChar char="○"/>
            </a:pPr>
            <a:r>
              <a:rPr lang="en" sz="2100">
                <a:latin typeface="Proxima Nova"/>
                <a:ea typeface="Proxima Nova"/>
                <a:cs typeface="Proxima Nova"/>
                <a:sym typeface="Proxima Nova"/>
              </a:rPr>
              <a:t>Simulating proteins at the </a:t>
            </a:r>
            <a:br>
              <a:rPr lang="en" sz="2100">
                <a:latin typeface="Proxima Nova"/>
                <a:ea typeface="Proxima Nova"/>
                <a:cs typeface="Proxima Nova"/>
                <a:sym typeface="Proxima Nova"/>
              </a:rPr>
            </a:br>
            <a:r>
              <a:rPr lang="en" sz="2100">
                <a:latin typeface="Proxima Nova"/>
                <a:ea typeface="Proxima Nova"/>
                <a:cs typeface="Proxima Nova"/>
                <a:sym typeface="Proxima Nova"/>
              </a:rPr>
              <a:t>atomic level</a:t>
            </a:r>
            <a:endParaRPr sz="2100">
              <a:latin typeface="Proxima Nova"/>
              <a:ea typeface="Proxima Nova"/>
              <a:cs typeface="Proxima Nova"/>
              <a:sym typeface="Proxima Nova"/>
            </a:endParaRPr>
          </a:p>
          <a:p>
            <a:pPr marL="914400" marR="0" lvl="1" indent="-361950" algn="l" rtl="0">
              <a:lnSpc>
                <a:spcPct val="125000"/>
              </a:lnSpc>
              <a:spcBef>
                <a:spcPts val="0"/>
              </a:spcBef>
              <a:spcAft>
                <a:spcPts val="0"/>
              </a:spcAft>
              <a:buSzPts val="2100"/>
              <a:buFont typeface="Proxima Nova"/>
              <a:buChar char="○"/>
            </a:pPr>
            <a:r>
              <a:rPr lang="en" sz="2100">
                <a:latin typeface="Proxima Nova"/>
                <a:ea typeface="Proxima Nova"/>
                <a:cs typeface="Proxima Nova"/>
                <a:sym typeface="Proxima Nova"/>
              </a:rPr>
              <a:t>Generating predictive climate models</a:t>
            </a:r>
            <a:endParaRPr sz="2100">
              <a:latin typeface="Proxima Nova"/>
              <a:ea typeface="Proxima Nova"/>
              <a:cs typeface="Proxima Nova"/>
              <a:sym typeface="Proxima Nova"/>
            </a:endParaRPr>
          </a:p>
        </p:txBody>
      </p:sp>
      <p:pic>
        <p:nvPicPr>
          <p:cNvPr id="1618" name="Google Shape;1618;p137"/>
          <p:cNvPicPr preferRelativeResize="0"/>
          <p:nvPr/>
        </p:nvPicPr>
        <p:blipFill>
          <a:blip r:embed="rId3">
            <a:alphaModFix/>
          </a:blip>
          <a:stretch>
            <a:fillRect/>
          </a:stretch>
        </p:blipFill>
        <p:spPr>
          <a:xfrm>
            <a:off x="5361963" y="858637"/>
            <a:ext cx="3321054" cy="995266"/>
          </a:xfrm>
          <a:prstGeom prst="rect">
            <a:avLst/>
          </a:prstGeom>
          <a:noFill/>
          <a:ln>
            <a:noFill/>
          </a:ln>
        </p:spPr>
      </p:pic>
      <p:pic>
        <p:nvPicPr>
          <p:cNvPr id="1619" name="Google Shape;1619;p137"/>
          <p:cNvPicPr preferRelativeResize="0"/>
          <p:nvPr/>
        </p:nvPicPr>
        <p:blipFill rotWithShape="1">
          <a:blip r:embed="rId4">
            <a:alphaModFix/>
          </a:blip>
          <a:srcRect t="-23960" b="23959"/>
          <a:stretch/>
        </p:blipFill>
        <p:spPr>
          <a:xfrm>
            <a:off x="4544201" y="1591994"/>
            <a:ext cx="4511175" cy="20820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Shape 1623"/>
        <p:cNvGrpSpPr/>
        <p:nvPr/>
      </p:nvGrpSpPr>
      <p:grpSpPr>
        <a:xfrm>
          <a:off x="0" y="0"/>
          <a:ext cx="0" cy="0"/>
          <a:chOff x="0" y="0"/>
          <a:chExt cx="0" cy="0"/>
        </a:xfrm>
      </p:grpSpPr>
      <p:sp>
        <p:nvSpPr>
          <p:cNvPr id="1624" name="Google Shape;1624;p138"/>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DOES IT WORK</a:t>
            </a:r>
            <a:endParaRPr/>
          </a:p>
        </p:txBody>
      </p:sp>
      <p:sp>
        <p:nvSpPr>
          <p:cNvPr id="1625" name="Google Shape;1625;p138"/>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PROOF-OF-USEFUL-WORK</a:t>
            </a:r>
            <a:endParaRPr b="1"/>
          </a:p>
        </p:txBody>
      </p:sp>
      <p:sp>
        <p:nvSpPr>
          <p:cNvPr id="1626" name="Google Shape;1626;p138"/>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MAX FANG</a:t>
            </a:r>
            <a:endParaRPr sz="900">
              <a:solidFill>
                <a:srgbClr val="B7B7B7"/>
              </a:solidFill>
              <a:latin typeface="Proxima Nova"/>
              <a:ea typeface="Proxima Nova"/>
              <a:cs typeface="Proxima Nova"/>
              <a:sym typeface="Proxima Nova"/>
            </a:endParaRPr>
          </a:p>
        </p:txBody>
      </p:sp>
      <p:sp>
        <p:nvSpPr>
          <p:cNvPr id="1627" name="Google Shape;1627;p138"/>
          <p:cNvSpPr txBox="1"/>
          <p:nvPr/>
        </p:nvSpPr>
        <p:spPr>
          <a:xfrm>
            <a:off x="576309" y="1424161"/>
            <a:ext cx="7991400" cy="2743200"/>
          </a:xfrm>
          <a:prstGeom prst="rect">
            <a:avLst/>
          </a:prstGeom>
          <a:noFill/>
          <a:ln>
            <a:noFill/>
          </a:ln>
        </p:spPr>
        <p:txBody>
          <a:bodyPr spcFirstLastPara="1" wrap="square" lIns="0" tIns="0" rIns="0" bIns="0" anchor="t" anchorCtr="0">
            <a:noAutofit/>
          </a:bodyPr>
          <a:lstStyle/>
          <a:p>
            <a:pPr marL="457200" marR="0" lvl="0" indent="-342900" algn="l" rtl="0">
              <a:lnSpc>
                <a:spcPct val="125000"/>
              </a:lnSpc>
              <a:spcBef>
                <a:spcPts val="0"/>
              </a:spcBef>
              <a:spcAft>
                <a:spcPts val="0"/>
              </a:spcAft>
              <a:buSzPts val="1800"/>
              <a:buFont typeface="Proxima Nova"/>
              <a:buChar char="●"/>
            </a:pPr>
            <a:r>
              <a:rPr lang="en" sz="1800">
                <a:latin typeface="Proxima Nova"/>
                <a:ea typeface="Proxima Nova"/>
                <a:cs typeface="Proxima Nova"/>
                <a:sym typeface="Proxima Nova"/>
              </a:rPr>
              <a:t>Most distributed computing problems are unsuitable for proof-of-work</a:t>
            </a:r>
            <a:endParaRPr sz="1800">
              <a:latin typeface="Proxima Nova"/>
              <a:ea typeface="Proxima Nova"/>
              <a:cs typeface="Proxima Nova"/>
              <a:sym typeface="Proxima Nova"/>
            </a:endParaRPr>
          </a:p>
          <a:p>
            <a:pPr marL="914400" marR="0" lvl="1" indent="-342900" algn="l" rtl="0">
              <a:lnSpc>
                <a:spcPct val="125000"/>
              </a:lnSpc>
              <a:spcBef>
                <a:spcPts val="0"/>
              </a:spcBef>
              <a:spcAft>
                <a:spcPts val="0"/>
              </a:spcAft>
              <a:buSzPts val="1800"/>
              <a:buFont typeface="Proxima Nova"/>
              <a:buChar char="○"/>
            </a:pPr>
            <a:r>
              <a:rPr lang="en" sz="1800">
                <a:latin typeface="Proxima Nova"/>
                <a:ea typeface="Proxima Nova"/>
                <a:cs typeface="Proxima Nova"/>
                <a:sym typeface="Proxima Nova"/>
              </a:rPr>
              <a:t>Fixed amount of data</a:t>
            </a:r>
            <a:endParaRPr sz="1800">
              <a:latin typeface="Proxima Nova"/>
              <a:ea typeface="Proxima Nova"/>
              <a:cs typeface="Proxima Nova"/>
              <a:sym typeface="Proxima Nova"/>
            </a:endParaRPr>
          </a:p>
          <a:p>
            <a:pPr marL="1371600" marR="0" lvl="2" indent="-342900" algn="l" rtl="0">
              <a:lnSpc>
                <a:spcPct val="125000"/>
              </a:lnSpc>
              <a:spcBef>
                <a:spcPts val="0"/>
              </a:spcBef>
              <a:spcAft>
                <a:spcPts val="0"/>
              </a:spcAft>
              <a:buSzPts val="1800"/>
              <a:buFont typeface="Proxima Nova"/>
              <a:buChar char="■"/>
            </a:pPr>
            <a:r>
              <a:rPr lang="en" sz="1800">
                <a:latin typeface="Proxima Nova"/>
                <a:ea typeface="Proxima Nova"/>
                <a:cs typeface="Proxima Nova"/>
                <a:sym typeface="Proxima Nova"/>
              </a:rPr>
              <a:t>Missing an </a:t>
            </a:r>
            <a:r>
              <a:rPr lang="en" sz="1800" u="sng">
                <a:latin typeface="Proxima Nova"/>
                <a:ea typeface="Proxima Nova"/>
                <a:cs typeface="Proxima Nova"/>
                <a:sym typeface="Proxima Nova"/>
              </a:rPr>
              <a:t>inexhaustible puzzle space</a:t>
            </a:r>
            <a:endParaRPr sz="1800" u="sng">
              <a:latin typeface="Proxima Nova"/>
              <a:ea typeface="Proxima Nova"/>
              <a:cs typeface="Proxima Nova"/>
              <a:sym typeface="Proxima Nova"/>
            </a:endParaRPr>
          </a:p>
          <a:p>
            <a:pPr marL="914400" marR="0" lvl="1" indent="-342900" algn="l" rtl="0">
              <a:lnSpc>
                <a:spcPct val="125000"/>
              </a:lnSpc>
              <a:spcBef>
                <a:spcPts val="0"/>
              </a:spcBef>
              <a:spcAft>
                <a:spcPts val="0"/>
              </a:spcAft>
              <a:buSzPts val="1800"/>
              <a:buFont typeface="Proxima Nova"/>
              <a:buChar char="○"/>
            </a:pPr>
            <a:r>
              <a:rPr lang="en" sz="1800">
                <a:latin typeface="Proxima Nova"/>
                <a:ea typeface="Proxima Nova"/>
                <a:cs typeface="Proxima Nova"/>
                <a:sym typeface="Proxima Nova"/>
              </a:rPr>
              <a:t>Potential solutions not equally likely</a:t>
            </a:r>
            <a:endParaRPr sz="1800">
              <a:latin typeface="Proxima Nova"/>
              <a:ea typeface="Proxima Nova"/>
              <a:cs typeface="Proxima Nova"/>
              <a:sym typeface="Proxima Nova"/>
            </a:endParaRPr>
          </a:p>
          <a:p>
            <a:pPr marL="1371600" marR="0" lvl="2" indent="-342900" algn="l" rtl="0">
              <a:lnSpc>
                <a:spcPct val="125000"/>
              </a:lnSpc>
              <a:spcBef>
                <a:spcPts val="0"/>
              </a:spcBef>
              <a:spcAft>
                <a:spcPts val="0"/>
              </a:spcAft>
              <a:buSzPts val="1800"/>
              <a:buFont typeface="Proxima Nova"/>
              <a:buChar char="■"/>
            </a:pPr>
            <a:r>
              <a:rPr lang="en" sz="1800">
                <a:latin typeface="Proxima Nova"/>
                <a:ea typeface="Proxima Nova"/>
                <a:cs typeface="Proxima Nova"/>
                <a:sym typeface="Proxima Nova"/>
              </a:rPr>
              <a:t>Missing an </a:t>
            </a:r>
            <a:r>
              <a:rPr lang="en" sz="1800" u="sng">
                <a:latin typeface="Proxima Nova"/>
                <a:ea typeface="Proxima Nova"/>
                <a:cs typeface="Proxima Nova"/>
                <a:sym typeface="Proxima Nova"/>
              </a:rPr>
              <a:t>equiprobable solution space</a:t>
            </a:r>
            <a:endParaRPr sz="1800" u="sng">
              <a:latin typeface="Proxima Nova"/>
              <a:ea typeface="Proxima Nova"/>
              <a:cs typeface="Proxima Nova"/>
              <a:sym typeface="Proxima Nova"/>
            </a:endParaRPr>
          </a:p>
          <a:p>
            <a:pPr marL="914400" marR="0" lvl="1" indent="-342900" algn="l" rtl="0">
              <a:lnSpc>
                <a:spcPct val="125000"/>
              </a:lnSpc>
              <a:spcBef>
                <a:spcPts val="0"/>
              </a:spcBef>
              <a:spcAft>
                <a:spcPts val="0"/>
              </a:spcAft>
              <a:buSzPts val="1800"/>
              <a:buFont typeface="Proxima Nova"/>
              <a:buChar char="○"/>
            </a:pPr>
            <a:r>
              <a:rPr lang="en" sz="1800">
                <a:latin typeface="Proxima Nova"/>
                <a:ea typeface="Proxima Nova"/>
                <a:cs typeface="Proxima Nova"/>
                <a:sym typeface="Proxima Nova"/>
              </a:rPr>
              <a:t>Cannot rely on central entity to delegate tasks</a:t>
            </a:r>
            <a:endParaRPr sz="1800">
              <a:latin typeface="Proxima Nova"/>
              <a:ea typeface="Proxima Nova"/>
              <a:cs typeface="Proxima Nova"/>
              <a:sym typeface="Proxima Nova"/>
            </a:endParaRPr>
          </a:p>
          <a:p>
            <a:pPr marL="1371600" marR="0" lvl="2" indent="-342900" algn="l" rtl="0">
              <a:lnSpc>
                <a:spcPct val="125000"/>
              </a:lnSpc>
              <a:spcBef>
                <a:spcPts val="0"/>
              </a:spcBef>
              <a:spcAft>
                <a:spcPts val="0"/>
              </a:spcAft>
              <a:buSzPts val="1800"/>
              <a:buFont typeface="Proxima Nova"/>
              <a:buChar char="■"/>
            </a:pPr>
            <a:r>
              <a:rPr lang="en" sz="1800">
                <a:latin typeface="Proxima Nova"/>
                <a:ea typeface="Proxima Nova"/>
                <a:cs typeface="Proxima Nova"/>
                <a:sym typeface="Proxima Nova"/>
              </a:rPr>
              <a:t>Missing </a:t>
            </a:r>
            <a:r>
              <a:rPr lang="en" sz="1800" u="sng">
                <a:latin typeface="Proxima Nova"/>
                <a:ea typeface="Proxima Nova"/>
                <a:cs typeface="Proxima Nova"/>
                <a:sym typeface="Proxima Nova"/>
              </a:rPr>
              <a:t>decentralized algorithmically generated problem</a:t>
            </a:r>
            <a:endParaRPr sz="1800" u="sng">
              <a:latin typeface="Proxima Nova"/>
              <a:ea typeface="Proxima Nova"/>
              <a:cs typeface="Proxima Nova"/>
              <a:sym typeface="Proxima Nova"/>
            </a:endParaRPr>
          </a:p>
          <a:p>
            <a:pPr marL="457200" marR="0" lvl="0" indent="-342900" algn="l" rtl="0">
              <a:lnSpc>
                <a:spcPct val="125000"/>
              </a:lnSpc>
              <a:spcBef>
                <a:spcPts val="0"/>
              </a:spcBef>
              <a:spcAft>
                <a:spcPts val="0"/>
              </a:spcAft>
              <a:buSzPts val="1800"/>
              <a:buFont typeface="Proxima Nova"/>
              <a:buChar char="●"/>
            </a:pPr>
            <a:r>
              <a:rPr lang="en" sz="1800">
                <a:latin typeface="Proxima Nova"/>
                <a:ea typeface="Proxima Nova"/>
                <a:cs typeface="Proxima Nova"/>
                <a:sym typeface="Proxima Nova"/>
              </a:rPr>
              <a:t>In summary, </a:t>
            </a:r>
            <a:r>
              <a:rPr lang="en" sz="1800" b="1">
                <a:latin typeface="Proxima Nova"/>
                <a:ea typeface="Proxima Nova"/>
                <a:cs typeface="Proxima Nova"/>
                <a:sym typeface="Proxima Nova"/>
              </a:rPr>
              <a:t>Proof-of-Useful-Work does not work</a:t>
            </a:r>
            <a:endParaRPr sz="1800" b="1">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Shape 1631"/>
        <p:cNvGrpSpPr/>
        <p:nvPr/>
      </p:nvGrpSpPr>
      <p:grpSpPr>
        <a:xfrm>
          <a:off x="0" y="0"/>
          <a:ext cx="0" cy="0"/>
          <a:chOff x="0" y="0"/>
          <a:chExt cx="0" cy="0"/>
        </a:xfrm>
      </p:grpSpPr>
      <p:sp>
        <p:nvSpPr>
          <p:cNvPr id="1632" name="Google Shape;1632;p139"/>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BITCOIN CORE</a:t>
            </a:r>
            <a:endParaRPr/>
          </a:p>
        </p:txBody>
      </p:sp>
      <p:sp>
        <p:nvSpPr>
          <p:cNvPr id="1633" name="Google Shape;1633;p139"/>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CONSENSUS UPDATES</a:t>
            </a:r>
            <a:endParaRPr b="1"/>
          </a:p>
        </p:txBody>
      </p:sp>
      <p:sp>
        <p:nvSpPr>
          <p:cNvPr id="1634" name="Google Shape;1634;p139"/>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MAX FANG</a:t>
            </a:r>
            <a:endParaRPr sz="900">
              <a:solidFill>
                <a:srgbClr val="B7B7B7"/>
              </a:solidFill>
              <a:latin typeface="Proxima Nova"/>
              <a:ea typeface="Proxima Nova"/>
              <a:cs typeface="Proxima Nova"/>
              <a:sym typeface="Proxima Nova"/>
            </a:endParaRPr>
          </a:p>
        </p:txBody>
      </p:sp>
      <p:sp>
        <p:nvSpPr>
          <p:cNvPr id="1635" name="Google Shape;1635;p139"/>
          <p:cNvSpPr txBox="1"/>
          <p:nvPr/>
        </p:nvSpPr>
        <p:spPr>
          <a:xfrm>
            <a:off x="576309" y="1651856"/>
            <a:ext cx="4038600" cy="2428800"/>
          </a:xfrm>
          <a:prstGeom prst="rect">
            <a:avLst/>
          </a:prstGeom>
          <a:noFill/>
          <a:ln>
            <a:noFill/>
          </a:ln>
        </p:spPr>
        <p:txBody>
          <a:bodyPr spcFirstLastPara="1" wrap="square" lIns="0" tIns="0" rIns="0" bIns="0" anchor="t" anchorCtr="0">
            <a:noAutofit/>
          </a:bodyPr>
          <a:lstStyle/>
          <a:p>
            <a:pPr marL="457200" marR="0" lvl="0" indent="-342900" algn="l" rtl="0">
              <a:lnSpc>
                <a:spcPct val="125000"/>
              </a:lnSpc>
              <a:spcBef>
                <a:spcPts val="0"/>
              </a:spcBef>
              <a:spcAft>
                <a:spcPts val="0"/>
              </a:spcAft>
              <a:buSzPts val="1800"/>
              <a:buFont typeface="Proxima Nova"/>
              <a:buChar char="●"/>
            </a:pPr>
            <a:r>
              <a:rPr lang="en" sz="1800" b="1">
                <a:latin typeface="Proxima Nova"/>
                <a:ea typeface="Proxima Nova"/>
                <a:cs typeface="Proxima Nova"/>
                <a:sym typeface="Proxima Nova"/>
              </a:rPr>
              <a:t>Bitcoin Core:</a:t>
            </a:r>
            <a:endParaRPr sz="1800">
              <a:latin typeface="Proxima Nova"/>
              <a:ea typeface="Proxima Nova"/>
              <a:cs typeface="Proxima Nova"/>
              <a:sym typeface="Proxima Nova"/>
            </a:endParaRPr>
          </a:p>
          <a:p>
            <a:pPr marL="914400" marR="0" lvl="1" indent="-342900" algn="l" rtl="0">
              <a:lnSpc>
                <a:spcPct val="125000"/>
              </a:lnSpc>
              <a:spcBef>
                <a:spcPts val="0"/>
              </a:spcBef>
              <a:spcAft>
                <a:spcPts val="0"/>
              </a:spcAft>
              <a:buSzPts val="1800"/>
              <a:buFont typeface="Proxima Nova"/>
              <a:buChar char="○"/>
            </a:pPr>
            <a:r>
              <a:rPr lang="en" sz="1800">
                <a:latin typeface="Proxima Nova"/>
                <a:ea typeface="Proxima Nova"/>
                <a:cs typeface="Proxima Nova"/>
                <a:sym typeface="Proxima Nova"/>
              </a:rPr>
              <a:t>The team of developers in charge of the Bitcoin GitHub repo</a:t>
            </a:r>
            <a:endParaRPr sz="1800">
              <a:latin typeface="Proxima Nova"/>
              <a:ea typeface="Proxima Nova"/>
              <a:cs typeface="Proxima Nova"/>
              <a:sym typeface="Proxima Nova"/>
            </a:endParaRPr>
          </a:p>
          <a:p>
            <a:pPr marL="914400" marR="0" lvl="1" indent="-342900" algn="l" rtl="0">
              <a:lnSpc>
                <a:spcPct val="125000"/>
              </a:lnSpc>
              <a:spcBef>
                <a:spcPts val="0"/>
              </a:spcBef>
              <a:spcAft>
                <a:spcPts val="0"/>
              </a:spcAft>
              <a:buSzPts val="1800"/>
              <a:buFont typeface="Proxima Nova"/>
              <a:buChar char="○"/>
            </a:pPr>
            <a:r>
              <a:rPr lang="en" sz="1800">
                <a:latin typeface="Proxima Nova"/>
                <a:ea typeface="Proxima Nova"/>
                <a:cs typeface="Proxima Nova"/>
                <a:sym typeface="Proxima Nova"/>
              </a:rPr>
              <a:t>The software designed by these developers used by full Bitcoin nodes </a:t>
            </a:r>
            <a:endParaRPr sz="1800">
              <a:latin typeface="Proxima Nova"/>
              <a:ea typeface="Proxima Nova"/>
              <a:cs typeface="Proxima Nova"/>
              <a:sym typeface="Proxima Nova"/>
            </a:endParaRPr>
          </a:p>
        </p:txBody>
      </p:sp>
      <p:pic>
        <p:nvPicPr>
          <p:cNvPr id="1636" name="Google Shape;1636;p139"/>
          <p:cNvPicPr preferRelativeResize="0"/>
          <p:nvPr/>
        </p:nvPicPr>
        <p:blipFill>
          <a:blip r:embed="rId3">
            <a:alphaModFix/>
          </a:blip>
          <a:stretch>
            <a:fillRect/>
          </a:stretch>
        </p:blipFill>
        <p:spPr>
          <a:xfrm>
            <a:off x="4793523" y="1911651"/>
            <a:ext cx="4179486" cy="190911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Shape 1640"/>
        <p:cNvGrpSpPr/>
        <p:nvPr/>
      </p:nvGrpSpPr>
      <p:grpSpPr>
        <a:xfrm>
          <a:off x="0" y="0"/>
          <a:ext cx="0" cy="0"/>
          <a:chOff x="0" y="0"/>
          <a:chExt cx="0" cy="0"/>
        </a:xfrm>
      </p:grpSpPr>
      <p:sp>
        <p:nvSpPr>
          <p:cNvPr id="1641" name="Google Shape;1641;p140"/>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FORKS</a:t>
            </a:r>
            <a:endParaRPr/>
          </a:p>
        </p:txBody>
      </p:sp>
      <p:sp>
        <p:nvSpPr>
          <p:cNvPr id="1642" name="Google Shape;1642;p140"/>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CONSENSUS UPDATES</a:t>
            </a:r>
            <a:endParaRPr b="1"/>
          </a:p>
        </p:txBody>
      </p:sp>
      <p:sp>
        <p:nvSpPr>
          <p:cNvPr id="1643" name="Google Shape;1643;p140"/>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MAX FANG</a:t>
            </a:r>
            <a:endParaRPr sz="900">
              <a:solidFill>
                <a:srgbClr val="B7B7B7"/>
              </a:solidFill>
              <a:latin typeface="Proxima Nova"/>
              <a:ea typeface="Proxima Nova"/>
              <a:cs typeface="Proxima Nova"/>
              <a:sym typeface="Proxima Nova"/>
            </a:endParaRPr>
          </a:p>
        </p:txBody>
      </p:sp>
      <p:pic>
        <p:nvPicPr>
          <p:cNvPr id="1644" name="Google Shape;1644;p140"/>
          <p:cNvPicPr preferRelativeResize="0"/>
          <p:nvPr/>
        </p:nvPicPr>
        <p:blipFill>
          <a:blip r:embed="rId3">
            <a:alphaModFix/>
          </a:blip>
          <a:stretch>
            <a:fillRect/>
          </a:stretch>
        </p:blipFill>
        <p:spPr>
          <a:xfrm>
            <a:off x="2175477" y="1110469"/>
            <a:ext cx="4736493" cy="1547250"/>
          </a:xfrm>
          <a:prstGeom prst="rect">
            <a:avLst/>
          </a:prstGeom>
          <a:noFill/>
          <a:ln>
            <a:noFill/>
          </a:ln>
        </p:spPr>
      </p:pic>
      <p:pic>
        <p:nvPicPr>
          <p:cNvPr id="1645" name="Google Shape;1645;p140"/>
          <p:cNvPicPr preferRelativeResize="0"/>
          <p:nvPr/>
        </p:nvPicPr>
        <p:blipFill>
          <a:blip r:embed="rId4">
            <a:alphaModFix/>
          </a:blip>
          <a:stretch>
            <a:fillRect/>
          </a:stretch>
        </p:blipFill>
        <p:spPr>
          <a:xfrm>
            <a:off x="2175476" y="2973281"/>
            <a:ext cx="4736498" cy="1507781"/>
          </a:xfrm>
          <a:prstGeom prst="rect">
            <a:avLst/>
          </a:prstGeom>
          <a:noFill/>
          <a:ln>
            <a:noFill/>
          </a:ln>
        </p:spPr>
      </p:pic>
      <p:sp>
        <p:nvSpPr>
          <p:cNvPr id="1646" name="Google Shape;1646;p140"/>
          <p:cNvSpPr txBox="1"/>
          <p:nvPr/>
        </p:nvSpPr>
        <p:spPr>
          <a:xfrm>
            <a:off x="6913203" y="2331719"/>
            <a:ext cx="22449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Source: Bitcoin.org Developer Guide</a:t>
            </a:r>
            <a:endParaRPr sz="1000"/>
          </a:p>
        </p:txBody>
      </p:sp>
      <p:sp>
        <p:nvSpPr>
          <p:cNvPr id="1647" name="Google Shape;1647;p140"/>
          <p:cNvSpPr txBox="1"/>
          <p:nvPr/>
        </p:nvSpPr>
        <p:spPr>
          <a:xfrm>
            <a:off x="337191" y="1190413"/>
            <a:ext cx="1403100" cy="26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Proxima Nova"/>
                <a:ea typeface="Proxima Nova"/>
                <a:cs typeface="Proxima Nova"/>
                <a:sym typeface="Proxima Nova"/>
              </a:rPr>
              <a:t>Hard Fork</a:t>
            </a:r>
            <a:endParaRPr sz="1800">
              <a:latin typeface="Proxima Nova"/>
              <a:ea typeface="Proxima Nova"/>
              <a:cs typeface="Proxima Nova"/>
              <a:sym typeface="Proxima Nova"/>
            </a:endParaRPr>
          </a:p>
          <a:p>
            <a:pPr marL="0" lvl="0" indent="0" algn="l" rtl="0">
              <a:spcBef>
                <a:spcPts val="0"/>
              </a:spcBef>
              <a:spcAft>
                <a:spcPts val="0"/>
              </a:spcAft>
              <a:buNone/>
            </a:pPr>
            <a:endParaRPr sz="1800">
              <a:latin typeface="Proxima Nova"/>
              <a:ea typeface="Proxima Nova"/>
              <a:cs typeface="Proxima Nova"/>
              <a:sym typeface="Proxima Nova"/>
            </a:endParaRPr>
          </a:p>
          <a:p>
            <a:pPr marL="0" lvl="0" indent="0" algn="l" rtl="0">
              <a:spcBef>
                <a:spcPts val="0"/>
              </a:spcBef>
              <a:spcAft>
                <a:spcPts val="0"/>
              </a:spcAft>
              <a:buNone/>
            </a:pPr>
            <a:endParaRPr sz="1800">
              <a:latin typeface="Proxima Nova"/>
              <a:ea typeface="Proxima Nova"/>
              <a:cs typeface="Proxima Nova"/>
              <a:sym typeface="Proxima Nova"/>
            </a:endParaRPr>
          </a:p>
          <a:p>
            <a:pPr marL="0" lvl="0" indent="0" algn="l" rtl="0">
              <a:spcBef>
                <a:spcPts val="0"/>
              </a:spcBef>
              <a:spcAft>
                <a:spcPts val="0"/>
              </a:spcAft>
              <a:buNone/>
            </a:pPr>
            <a:endParaRPr sz="1800">
              <a:latin typeface="Proxima Nova"/>
              <a:ea typeface="Proxima Nova"/>
              <a:cs typeface="Proxima Nova"/>
              <a:sym typeface="Proxima Nova"/>
            </a:endParaRPr>
          </a:p>
          <a:p>
            <a:pPr marL="0" lvl="0" indent="0" algn="l" rtl="0">
              <a:spcBef>
                <a:spcPts val="0"/>
              </a:spcBef>
              <a:spcAft>
                <a:spcPts val="0"/>
              </a:spcAft>
              <a:buNone/>
            </a:pPr>
            <a:endParaRPr sz="1800">
              <a:latin typeface="Proxima Nova"/>
              <a:ea typeface="Proxima Nova"/>
              <a:cs typeface="Proxima Nova"/>
              <a:sym typeface="Proxima Nova"/>
            </a:endParaRPr>
          </a:p>
          <a:p>
            <a:pPr marL="0" lvl="0" indent="0" algn="l" rtl="0">
              <a:spcBef>
                <a:spcPts val="0"/>
              </a:spcBef>
              <a:spcAft>
                <a:spcPts val="0"/>
              </a:spcAft>
              <a:buNone/>
            </a:pPr>
            <a:endParaRPr sz="1800">
              <a:latin typeface="Proxima Nova"/>
              <a:ea typeface="Proxima Nova"/>
              <a:cs typeface="Proxima Nova"/>
              <a:sym typeface="Proxima Nova"/>
            </a:endParaRPr>
          </a:p>
          <a:p>
            <a:pPr marL="0" lvl="0" indent="0" algn="l" rtl="0">
              <a:spcBef>
                <a:spcPts val="0"/>
              </a:spcBef>
              <a:spcAft>
                <a:spcPts val="0"/>
              </a:spcAft>
              <a:buNone/>
            </a:pPr>
            <a:endParaRPr sz="1800">
              <a:latin typeface="Proxima Nova"/>
              <a:ea typeface="Proxima Nova"/>
              <a:cs typeface="Proxima Nova"/>
              <a:sym typeface="Proxima Nova"/>
            </a:endParaRPr>
          </a:p>
          <a:p>
            <a:pPr marL="0" lvl="0" indent="0" algn="l" rtl="0">
              <a:spcBef>
                <a:spcPts val="0"/>
              </a:spcBef>
              <a:spcAft>
                <a:spcPts val="0"/>
              </a:spcAft>
              <a:buNone/>
            </a:pPr>
            <a:r>
              <a:rPr lang="en" sz="1800">
                <a:latin typeface="Proxima Nova"/>
                <a:ea typeface="Proxima Nova"/>
                <a:cs typeface="Proxima Nova"/>
                <a:sym typeface="Proxima Nova"/>
              </a:rPr>
              <a:t>Soft Fork</a:t>
            </a:r>
            <a:endParaRPr sz="1800">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1651"/>
        <p:cNvGrpSpPr/>
        <p:nvPr/>
      </p:nvGrpSpPr>
      <p:grpSpPr>
        <a:xfrm>
          <a:off x="0" y="0"/>
          <a:ext cx="0" cy="0"/>
          <a:chOff x="0" y="0"/>
          <a:chExt cx="0" cy="0"/>
        </a:xfrm>
      </p:grpSpPr>
      <p:sp>
        <p:nvSpPr>
          <p:cNvPr id="1652" name="Google Shape;1652;p141"/>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BITCOIN IMPROVEMENT PROPOSALS</a:t>
            </a:r>
            <a:endParaRPr/>
          </a:p>
        </p:txBody>
      </p:sp>
      <p:sp>
        <p:nvSpPr>
          <p:cNvPr id="1653" name="Google Shape;1653;p141"/>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CONSENSUS UPDATES</a:t>
            </a:r>
            <a:endParaRPr b="1"/>
          </a:p>
        </p:txBody>
      </p:sp>
      <p:sp>
        <p:nvSpPr>
          <p:cNvPr id="1654" name="Google Shape;1654;p141"/>
          <p:cNvSpPr txBox="1"/>
          <p:nvPr/>
        </p:nvSpPr>
        <p:spPr>
          <a:xfrm>
            <a:off x="311699" y="455432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1655" name="Google Shape;1655;p141"/>
          <p:cNvSpPr txBox="1"/>
          <p:nvPr/>
        </p:nvSpPr>
        <p:spPr>
          <a:xfrm>
            <a:off x="576309" y="1365009"/>
            <a:ext cx="4038600" cy="3002400"/>
          </a:xfrm>
          <a:prstGeom prst="rect">
            <a:avLst/>
          </a:prstGeom>
          <a:noFill/>
          <a:ln>
            <a:noFill/>
          </a:ln>
        </p:spPr>
        <p:txBody>
          <a:bodyPr spcFirstLastPara="1" wrap="square" lIns="0" tIns="0" rIns="0" bIns="0" anchor="t" anchorCtr="0">
            <a:noAutofit/>
          </a:bodyPr>
          <a:lstStyle/>
          <a:p>
            <a:pPr marL="457200" marR="0" lvl="0" indent="-342900" algn="l" rtl="0">
              <a:lnSpc>
                <a:spcPct val="125000"/>
              </a:lnSpc>
              <a:spcBef>
                <a:spcPts val="0"/>
              </a:spcBef>
              <a:spcAft>
                <a:spcPts val="0"/>
              </a:spcAft>
              <a:buClr>
                <a:schemeClr val="dk2"/>
              </a:buClr>
              <a:buSzPts val="1800"/>
              <a:buFont typeface="Proxima Nova"/>
              <a:buChar char="●"/>
            </a:pPr>
            <a:r>
              <a:rPr lang="en" sz="1800" b="1">
                <a:solidFill>
                  <a:schemeClr val="dk2"/>
                </a:solidFill>
                <a:latin typeface="Proxima Nova"/>
                <a:ea typeface="Proxima Nova"/>
                <a:cs typeface="Proxima Nova"/>
                <a:sym typeface="Proxima Nova"/>
              </a:rPr>
              <a:t>BIP:</a:t>
            </a:r>
            <a:r>
              <a:rPr lang="en" sz="1800">
                <a:solidFill>
                  <a:schemeClr val="dk2"/>
                </a:solidFill>
                <a:latin typeface="Proxima Nova"/>
                <a:ea typeface="Proxima Nova"/>
                <a:cs typeface="Proxima Nova"/>
                <a:sym typeface="Proxima Nova"/>
              </a:rPr>
              <a:t> Bitcoin Improvement Proposal</a:t>
            </a:r>
            <a:endParaRPr sz="1800">
              <a:solidFill>
                <a:schemeClr val="dk2"/>
              </a:solidFill>
              <a:latin typeface="Proxima Nova"/>
              <a:ea typeface="Proxima Nova"/>
              <a:cs typeface="Proxima Nova"/>
              <a:sym typeface="Proxima Nova"/>
            </a:endParaRPr>
          </a:p>
          <a:p>
            <a:pPr marL="914400" marR="0" lvl="1" indent="-342900" algn="l" rtl="0">
              <a:lnSpc>
                <a:spcPct val="12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Three types:</a:t>
            </a:r>
            <a:endParaRPr sz="1800">
              <a:solidFill>
                <a:schemeClr val="dk2"/>
              </a:solidFill>
              <a:latin typeface="Proxima Nova"/>
              <a:ea typeface="Proxima Nova"/>
              <a:cs typeface="Proxima Nova"/>
              <a:sym typeface="Proxima Nova"/>
            </a:endParaRPr>
          </a:p>
          <a:p>
            <a:pPr marL="1371600" marR="0" lvl="2" indent="-342900" algn="l" rtl="0">
              <a:lnSpc>
                <a:spcPct val="12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Standards Track BIPs</a:t>
            </a:r>
            <a:endParaRPr sz="1800">
              <a:solidFill>
                <a:schemeClr val="dk2"/>
              </a:solidFill>
              <a:latin typeface="Proxima Nova"/>
              <a:ea typeface="Proxima Nova"/>
              <a:cs typeface="Proxima Nova"/>
              <a:sym typeface="Proxima Nova"/>
            </a:endParaRPr>
          </a:p>
          <a:p>
            <a:pPr marL="1371600" marR="0" lvl="2" indent="-342900" algn="l" rtl="0">
              <a:lnSpc>
                <a:spcPct val="12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Informational BIPs</a:t>
            </a:r>
            <a:endParaRPr sz="1800">
              <a:solidFill>
                <a:schemeClr val="dk2"/>
              </a:solidFill>
              <a:latin typeface="Proxima Nova"/>
              <a:ea typeface="Proxima Nova"/>
              <a:cs typeface="Proxima Nova"/>
              <a:sym typeface="Proxima Nova"/>
            </a:endParaRPr>
          </a:p>
          <a:p>
            <a:pPr marL="1371600" marR="0" lvl="2" indent="-342900" algn="l" rtl="0">
              <a:lnSpc>
                <a:spcPct val="12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Process BIPs</a:t>
            </a:r>
            <a:endParaRPr sz="1800">
              <a:solidFill>
                <a:schemeClr val="dk2"/>
              </a:solidFill>
              <a:latin typeface="Proxima Nova"/>
              <a:ea typeface="Proxima Nova"/>
              <a:cs typeface="Proxima Nova"/>
              <a:sym typeface="Proxima Nova"/>
            </a:endParaRPr>
          </a:p>
          <a:p>
            <a:pPr marL="457200" marR="0" lvl="0" indent="-342900" algn="l" rtl="0">
              <a:lnSpc>
                <a:spcPct val="12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First BIP proposed by Amir Taaki on 2011-08-19</a:t>
            </a:r>
            <a:endParaRPr sz="1800">
              <a:solidFill>
                <a:schemeClr val="dk2"/>
              </a:solidFill>
              <a:latin typeface="Proxima Nova"/>
              <a:ea typeface="Proxima Nova"/>
              <a:cs typeface="Proxima Nova"/>
              <a:sym typeface="Proxima Nova"/>
            </a:endParaRPr>
          </a:p>
          <a:p>
            <a:pPr marL="457200" marR="0" lvl="0" indent="-342900" algn="l" rtl="0">
              <a:lnSpc>
                <a:spcPct val="12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Signal support for a BIP by including reference in block when mining</a:t>
            </a:r>
            <a:endParaRPr sz="1800">
              <a:solidFill>
                <a:schemeClr val="dk2"/>
              </a:solidFill>
              <a:latin typeface="Proxima Nova"/>
              <a:ea typeface="Proxima Nova"/>
              <a:cs typeface="Proxima Nova"/>
              <a:sym typeface="Proxima Nova"/>
            </a:endParaRPr>
          </a:p>
        </p:txBody>
      </p:sp>
      <p:pic>
        <p:nvPicPr>
          <p:cNvPr id="1656" name="Google Shape;1656;p141"/>
          <p:cNvPicPr preferRelativeResize="0"/>
          <p:nvPr/>
        </p:nvPicPr>
        <p:blipFill>
          <a:blip r:embed="rId3">
            <a:alphaModFix/>
          </a:blip>
          <a:stretch>
            <a:fillRect/>
          </a:stretch>
        </p:blipFill>
        <p:spPr>
          <a:xfrm>
            <a:off x="4845943" y="1876969"/>
            <a:ext cx="4138575" cy="1837594"/>
          </a:xfrm>
          <a:prstGeom prst="rect">
            <a:avLst/>
          </a:prstGeom>
          <a:noFill/>
          <a:ln>
            <a:noFill/>
          </a:ln>
        </p:spPr>
      </p:pic>
      <p:sp>
        <p:nvSpPr>
          <p:cNvPr id="1657" name="Google Shape;1657;p141"/>
          <p:cNvSpPr txBox="1"/>
          <p:nvPr/>
        </p:nvSpPr>
        <p:spPr>
          <a:xfrm>
            <a:off x="5462960" y="3429328"/>
            <a:ext cx="2905500" cy="11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800"/>
              <a:t>Source: </a:t>
            </a:r>
            <a:r>
              <a:rPr lang="en" sz="800" u="sng">
                <a:solidFill>
                  <a:schemeClr val="hlink"/>
                </a:solidFill>
                <a:hlinkClick r:id="rId4"/>
              </a:rPr>
              <a:t>https://en.bitcoin.it/wiki/Bitcoin_Improvement_Proposals</a:t>
            </a:r>
            <a:r>
              <a:rPr lang="en" sz="800"/>
              <a:t> </a:t>
            </a:r>
            <a:endParaRPr sz="8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Shape 1661"/>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Shape 1665"/>
        <p:cNvGrpSpPr/>
        <p:nvPr/>
      </p:nvGrpSpPr>
      <p:grpSpPr>
        <a:xfrm>
          <a:off x="0" y="0"/>
          <a:ext cx="0" cy="0"/>
          <a:chOff x="0" y="0"/>
          <a:chExt cx="0" cy="0"/>
        </a:xfrm>
      </p:grpSpPr>
      <p:sp>
        <p:nvSpPr>
          <p:cNvPr id="1666" name="Google Shape;1666;p143"/>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WALLET BACKUPS</a:t>
            </a:r>
            <a:endParaRPr/>
          </a:p>
        </p:txBody>
      </p:sp>
      <p:sp>
        <p:nvSpPr>
          <p:cNvPr id="1667" name="Google Shape;1667;p143"/>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BITCOIN WALLETS</a:t>
            </a:r>
            <a:endParaRPr b="1"/>
          </a:p>
        </p:txBody>
      </p:sp>
      <p:sp>
        <p:nvSpPr>
          <p:cNvPr id="1668" name="Google Shape;1668;p143"/>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SUNNY AGGARWAL</a:t>
            </a:r>
            <a:endParaRPr sz="900">
              <a:solidFill>
                <a:srgbClr val="B7B7B7"/>
              </a:solidFill>
              <a:latin typeface="Proxima Nova"/>
              <a:ea typeface="Proxima Nova"/>
              <a:cs typeface="Proxima Nova"/>
              <a:sym typeface="Proxima Nova"/>
            </a:endParaRPr>
          </a:p>
        </p:txBody>
      </p:sp>
      <p:pic>
        <p:nvPicPr>
          <p:cNvPr id="1669" name="Google Shape;1669;p143"/>
          <p:cNvPicPr preferRelativeResize="0"/>
          <p:nvPr/>
        </p:nvPicPr>
        <p:blipFill>
          <a:blip r:embed="rId3">
            <a:alphaModFix/>
          </a:blip>
          <a:stretch>
            <a:fillRect/>
          </a:stretch>
        </p:blipFill>
        <p:spPr>
          <a:xfrm>
            <a:off x="1717429" y="1097091"/>
            <a:ext cx="5707652" cy="3517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1"/>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WALLETS?</a:t>
            </a:r>
            <a:endParaRPr/>
          </a:p>
        </p:txBody>
      </p:sp>
      <p:sp>
        <p:nvSpPr>
          <p:cNvPr id="209" name="Google Shape;209;p31"/>
          <p:cNvSpPr txBox="1">
            <a:spLocks noGrp="1"/>
          </p:cNvSpPr>
          <p:nvPr>
            <p:ph type="title" idx="2"/>
          </p:nvPr>
        </p:nvSpPr>
        <p:spPr>
          <a:xfrm>
            <a:off x="189780" y="419508"/>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smtClean="0"/>
              <a:t>Sıcak</a:t>
            </a:r>
            <a:r>
              <a:rPr lang="en" b="1" dirty="0" smtClean="0"/>
              <a:t> </a:t>
            </a:r>
            <a:r>
              <a:rPr lang="en" b="1" dirty="0"/>
              <a:t>vs. </a:t>
            </a:r>
            <a:r>
              <a:rPr lang="tr-TR" b="1" dirty="0" smtClean="0"/>
              <a:t>Soğuk</a:t>
            </a:r>
            <a:r>
              <a:rPr lang="en" b="1" dirty="0" smtClean="0"/>
              <a:t> </a:t>
            </a:r>
            <a:r>
              <a:rPr lang="tr-TR" b="1" dirty="0" smtClean="0"/>
              <a:t>Cüzdanlar</a:t>
            </a:r>
            <a:endParaRPr b="1" dirty="0"/>
          </a:p>
        </p:txBody>
      </p:sp>
      <p:sp>
        <p:nvSpPr>
          <p:cNvPr id="210" name="Google Shape;210;p31"/>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SUNNY AGGARWAL &amp; RUSTIE LIN</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UPDATED: NADIR AKHTAR &amp; HAENA LEE</a:t>
            </a:r>
            <a:endParaRPr sz="900">
              <a:solidFill>
                <a:srgbClr val="B7B7B7"/>
              </a:solidFill>
              <a:latin typeface="Proxima Nova"/>
              <a:ea typeface="Proxima Nova"/>
              <a:cs typeface="Proxima Nova"/>
              <a:sym typeface="Proxima Nova"/>
            </a:endParaRPr>
          </a:p>
        </p:txBody>
      </p:sp>
      <p:sp>
        <p:nvSpPr>
          <p:cNvPr id="211" name="Google Shape;211;p31"/>
          <p:cNvSpPr/>
          <p:nvPr/>
        </p:nvSpPr>
        <p:spPr>
          <a:xfrm>
            <a:off x="3877582" y="1121869"/>
            <a:ext cx="1388700" cy="411300"/>
          </a:xfrm>
          <a:prstGeom prst="roundRect">
            <a:avLst>
              <a:gd name="adj" fmla="val 16667"/>
            </a:avLst>
          </a:prstGeom>
          <a:solidFill>
            <a:srgbClr val="000000"/>
          </a:solidFill>
          <a:ln w="2857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400" dirty="0">
                <a:solidFill>
                  <a:srgbClr val="FFFFFF"/>
                </a:solidFill>
                <a:latin typeface="Proxima Nova Semibold"/>
                <a:ea typeface="Proxima Nova Semibold"/>
                <a:cs typeface="Proxima Nova Semibold"/>
                <a:sym typeface="Proxima Nova Semibold"/>
              </a:rPr>
              <a:t>Bitcoin </a:t>
            </a:r>
            <a:r>
              <a:rPr lang="tr-TR" sz="1400" dirty="0" smtClean="0">
                <a:solidFill>
                  <a:srgbClr val="FFFFFF"/>
                </a:solidFill>
                <a:latin typeface="Proxima Nova Semibold"/>
                <a:ea typeface="Proxima Nova Semibold"/>
                <a:cs typeface="Proxima Nova Semibold"/>
                <a:sym typeface="Proxima Nova Semibold"/>
              </a:rPr>
              <a:t>Cüzdanları</a:t>
            </a:r>
            <a:endParaRPr sz="1400" dirty="0">
              <a:solidFill>
                <a:srgbClr val="FFFFFF"/>
              </a:solidFill>
              <a:latin typeface="Proxima Nova Semibold"/>
              <a:ea typeface="Proxima Nova Semibold"/>
              <a:cs typeface="Proxima Nova Semibold"/>
              <a:sym typeface="Proxima Nova Semibold"/>
            </a:endParaRPr>
          </a:p>
        </p:txBody>
      </p:sp>
      <p:sp>
        <p:nvSpPr>
          <p:cNvPr id="212" name="Google Shape;212;p31"/>
          <p:cNvSpPr/>
          <p:nvPr/>
        </p:nvSpPr>
        <p:spPr>
          <a:xfrm>
            <a:off x="3029945" y="1800731"/>
            <a:ext cx="962700" cy="411300"/>
          </a:xfrm>
          <a:prstGeom prst="roundRect">
            <a:avLst>
              <a:gd name="adj" fmla="val 16667"/>
            </a:avLst>
          </a:prstGeom>
          <a:solidFill>
            <a:srgbClr val="EA9999"/>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tr-TR" sz="1400" dirty="0" smtClean="0">
                <a:solidFill>
                  <a:srgbClr val="FFFFFF"/>
                </a:solidFill>
                <a:latin typeface="Proxima Nova Semibold"/>
                <a:ea typeface="Proxima Nova Semibold"/>
                <a:cs typeface="Proxima Nova Semibold"/>
                <a:sym typeface="Proxima Nova Semibold"/>
              </a:rPr>
              <a:t>Sıcak</a:t>
            </a:r>
            <a:endParaRPr sz="1400" dirty="0">
              <a:solidFill>
                <a:srgbClr val="FFFFFF"/>
              </a:solidFill>
              <a:latin typeface="Proxima Nova Semibold"/>
              <a:ea typeface="Proxima Nova Semibold"/>
              <a:cs typeface="Proxima Nova Semibold"/>
              <a:sym typeface="Proxima Nova Semibold"/>
            </a:endParaRPr>
          </a:p>
        </p:txBody>
      </p:sp>
      <p:sp>
        <p:nvSpPr>
          <p:cNvPr id="213" name="Google Shape;213;p31"/>
          <p:cNvSpPr/>
          <p:nvPr/>
        </p:nvSpPr>
        <p:spPr>
          <a:xfrm>
            <a:off x="5135509" y="1800731"/>
            <a:ext cx="962700" cy="4113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tr-TR" sz="1400" dirty="0" smtClean="0">
                <a:solidFill>
                  <a:srgbClr val="FFFFFF"/>
                </a:solidFill>
                <a:latin typeface="Proxima Nova Semibold"/>
                <a:ea typeface="Proxima Nova Semibold"/>
                <a:cs typeface="Proxima Nova Semibold"/>
                <a:sym typeface="Proxima Nova Semibold"/>
              </a:rPr>
              <a:t>Soğuk</a:t>
            </a:r>
            <a:endParaRPr sz="1400" dirty="0">
              <a:solidFill>
                <a:srgbClr val="FFFFFF"/>
              </a:solidFill>
              <a:latin typeface="Proxima Nova Semibold"/>
              <a:ea typeface="Proxima Nova Semibold"/>
              <a:cs typeface="Proxima Nova Semibold"/>
              <a:sym typeface="Proxima Nova Semibold"/>
            </a:endParaRPr>
          </a:p>
        </p:txBody>
      </p:sp>
      <p:sp>
        <p:nvSpPr>
          <p:cNvPr id="214" name="Google Shape;214;p31"/>
          <p:cNvSpPr/>
          <p:nvPr/>
        </p:nvSpPr>
        <p:spPr>
          <a:xfrm>
            <a:off x="830326" y="2482298"/>
            <a:ext cx="1292400" cy="411300"/>
          </a:xfrm>
          <a:prstGeom prst="roundRect">
            <a:avLst>
              <a:gd name="adj" fmla="val 16667"/>
            </a:avLst>
          </a:prstGeom>
          <a:solidFill>
            <a:srgbClr val="EA9999"/>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tr-TR" sz="1100" dirty="0" smtClean="0">
                <a:solidFill>
                  <a:srgbClr val="FFFFFF"/>
                </a:solidFill>
                <a:latin typeface="Proxima Nova Semibold"/>
                <a:ea typeface="Proxima Nova Semibold"/>
                <a:cs typeface="Proxima Nova Semibold"/>
                <a:sym typeface="Proxima Nova Semibold"/>
              </a:rPr>
              <a:t>Mobil Uygulamalar</a:t>
            </a:r>
            <a:endParaRPr sz="1100" dirty="0">
              <a:solidFill>
                <a:srgbClr val="FFFFFF"/>
              </a:solidFill>
              <a:latin typeface="Proxima Nova Semibold"/>
              <a:ea typeface="Proxima Nova Semibold"/>
              <a:cs typeface="Proxima Nova Semibold"/>
              <a:sym typeface="Proxima Nova Semibold"/>
            </a:endParaRPr>
          </a:p>
        </p:txBody>
      </p:sp>
      <p:sp>
        <p:nvSpPr>
          <p:cNvPr id="215" name="Google Shape;215;p31"/>
          <p:cNvSpPr/>
          <p:nvPr/>
        </p:nvSpPr>
        <p:spPr>
          <a:xfrm>
            <a:off x="2370983" y="2482303"/>
            <a:ext cx="1292400" cy="411300"/>
          </a:xfrm>
          <a:prstGeom prst="roundRect">
            <a:avLst>
              <a:gd name="adj" fmla="val 16667"/>
            </a:avLst>
          </a:prstGeom>
          <a:solidFill>
            <a:srgbClr val="EA9999"/>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100" dirty="0">
                <a:solidFill>
                  <a:srgbClr val="FFFFFF"/>
                </a:solidFill>
                <a:latin typeface="Proxima Nova Semibold"/>
                <a:ea typeface="Proxima Nova Semibold"/>
                <a:cs typeface="Proxima Nova Semibold"/>
                <a:sym typeface="Proxima Nova Semibold"/>
              </a:rPr>
              <a:t>PC </a:t>
            </a:r>
            <a:r>
              <a:rPr lang="tr-TR" sz="1100" dirty="0" smtClean="0">
                <a:solidFill>
                  <a:srgbClr val="FFFFFF"/>
                </a:solidFill>
                <a:latin typeface="Proxima Nova Semibold"/>
                <a:ea typeface="Proxima Nova Semibold"/>
                <a:cs typeface="Proxima Nova Semibold"/>
                <a:sym typeface="Proxima Nova Semibold"/>
              </a:rPr>
              <a:t>Cüzdanlar</a:t>
            </a:r>
            <a:endParaRPr sz="1100" dirty="0">
              <a:solidFill>
                <a:srgbClr val="FFFFFF"/>
              </a:solidFill>
              <a:latin typeface="Proxima Nova Semibold"/>
              <a:ea typeface="Proxima Nova Semibold"/>
              <a:cs typeface="Proxima Nova Semibold"/>
              <a:sym typeface="Proxima Nova Semibold"/>
            </a:endParaRPr>
          </a:p>
        </p:txBody>
      </p:sp>
      <p:sp>
        <p:nvSpPr>
          <p:cNvPr id="216" name="Google Shape;216;p31"/>
          <p:cNvSpPr/>
          <p:nvPr/>
        </p:nvSpPr>
        <p:spPr>
          <a:xfrm>
            <a:off x="4205830" y="2482303"/>
            <a:ext cx="1110900" cy="4113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tr-TR" sz="1100" dirty="0" smtClean="0">
                <a:solidFill>
                  <a:srgbClr val="FFFFFF"/>
                </a:solidFill>
                <a:latin typeface="Proxima Nova Semibold"/>
                <a:ea typeface="Proxima Nova Semibold"/>
                <a:cs typeface="Proxima Nova Semibold"/>
                <a:sym typeface="Proxima Nova Semibold"/>
              </a:rPr>
              <a:t>Kağıt Cüzdanlar</a:t>
            </a:r>
            <a:endParaRPr sz="1100" dirty="0">
              <a:solidFill>
                <a:srgbClr val="FFFFFF"/>
              </a:solidFill>
              <a:latin typeface="Proxima Nova Semibold"/>
              <a:ea typeface="Proxima Nova Semibold"/>
              <a:cs typeface="Proxima Nova Semibold"/>
              <a:sym typeface="Proxima Nova Semibold"/>
            </a:endParaRPr>
          </a:p>
        </p:txBody>
      </p:sp>
      <p:sp>
        <p:nvSpPr>
          <p:cNvPr id="217" name="Google Shape;217;p31"/>
          <p:cNvSpPr/>
          <p:nvPr/>
        </p:nvSpPr>
        <p:spPr>
          <a:xfrm>
            <a:off x="5490009" y="2482303"/>
            <a:ext cx="1292400" cy="4113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tr-TR" sz="1100" dirty="0" smtClean="0">
                <a:solidFill>
                  <a:srgbClr val="FFFFFF"/>
                </a:solidFill>
                <a:latin typeface="Proxima Nova Semibold"/>
                <a:ea typeface="Proxima Nova Semibold"/>
                <a:cs typeface="Proxima Nova Semibold"/>
                <a:sym typeface="Proxima Nova Semibold"/>
              </a:rPr>
              <a:t>Donanımsal</a:t>
            </a:r>
            <a:endParaRPr sz="1100" dirty="0">
              <a:solidFill>
                <a:srgbClr val="FFFFFF"/>
              </a:solidFill>
              <a:latin typeface="Proxima Nova Semibold"/>
              <a:ea typeface="Proxima Nova Semibold"/>
              <a:cs typeface="Proxima Nova Semibold"/>
              <a:sym typeface="Proxima Nova Semibold"/>
            </a:endParaRPr>
          </a:p>
        </p:txBody>
      </p:sp>
      <p:sp>
        <p:nvSpPr>
          <p:cNvPr id="218" name="Google Shape;218;p31"/>
          <p:cNvSpPr/>
          <p:nvPr/>
        </p:nvSpPr>
        <p:spPr>
          <a:xfrm>
            <a:off x="6955708" y="2482303"/>
            <a:ext cx="1292400" cy="4113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tr-TR" sz="1100" dirty="0" smtClean="0">
                <a:solidFill>
                  <a:srgbClr val="FFFFFF"/>
                </a:solidFill>
                <a:latin typeface="Proxima Nova Semibold"/>
                <a:ea typeface="Proxima Nova Semibold"/>
                <a:cs typeface="Proxima Nova Semibold"/>
                <a:sym typeface="Proxima Nova Semibold"/>
              </a:rPr>
              <a:t>Beyin</a:t>
            </a:r>
            <a:endParaRPr sz="1100" dirty="0">
              <a:solidFill>
                <a:srgbClr val="FFFFFF"/>
              </a:solidFill>
              <a:latin typeface="Proxima Nova Semibold"/>
              <a:ea typeface="Proxima Nova Semibold"/>
              <a:cs typeface="Proxima Nova Semibold"/>
              <a:sym typeface="Proxima Nova Semibold"/>
            </a:endParaRPr>
          </a:p>
        </p:txBody>
      </p:sp>
      <p:cxnSp>
        <p:nvCxnSpPr>
          <p:cNvPr id="219" name="Google Shape;219;p31"/>
          <p:cNvCxnSpPr>
            <a:stCxn id="212" idx="0"/>
            <a:endCxn id="211" idx="2"/>
          </p:cNvCxnSpPr>
          <p:nvPr/>
        </p:nvCxnSpPr>
        <p:spPr>
          <a:xfrm rot="-5400000">
            <a:off x="3907745" y="1136681"/>
            <a:ext cx="267600" cy="1060500"/>
          </a:xfrm>
          <a:prstGeom prst="bentConnector3">
            <a:avLst>
              <a:gd name="adj1" fmla="val 49993"/>
            </a:avLst>
          </a:prstGeom>
          <a:noFill/>
          <a:ln w="38100" cap="flat" cmpd="sng">
            <a:solidFill>
              <a:schemeClr val="dk2"/>
            </a:solidFill>
            <a:prstDash val="solid"/>
            <a:round/>
            <a:headEnd type="none" w="med" len="med"/>
            <a:tailEnd type="none" w="med" len="med"/>
          </a:ln>
        </p:spPr>
      </p:cxnSp>
      <p:cxnSp>
        <p:nvCxnSpPr>
          <p:cNvPr id="220" name="Google Shape;220;p31"/>
          <p:cNvCxnSpPr>
            <a:stCxn id="211" idx="2"/>
            <a:endCxn id="213" idx="0"/>
          </p:cNvCxnSpPr>
          <p:nvPr/>
        </p:nvCxnSpPr>
        <p:spPr>
          <a:xfrm rot="-5400000" flipH="1">
            <a:off x="4960582" y="1144519"/>
            <a:ext cx="267600" cy="1044900"/>
          </a:xfrm>
          <a:prstGeom prst="bentConnector3">
            <a:avLst>
              <a:gd name="adj1" fmla="val 49993"/>
            </a:avLst>
          </a:prstGeom>
          <a:noFill/>
          <a:ln w="38100" cap="flat" cmpd="sng">
            <a:solidFill>
              <a:schemeClr val="dk2"/>
            </a:solidFill>
            <a:prstDash val="solid"/>
            <a:round/>
            <a:headEnd type="none" w="med" len="med"/>
            <a:tailEnd type="none" w="med" len="med"/>
          </a:ln>
        </p:spPr>
      </p:cxnSp>
      <p:cxnSp>
        <p:nvCxnSpPr>
          <p:cNvPr id="221" name="Google Shape;221;p31"/>
          <p:cNvCxnSpPr>
            <a:stCxn id="212" idx="2"/>
            <a:endCxn id="215" idx="0"/>
          </p:cNvCxnSpPr>
          <p:nvPr/>
        </p:nvCxnSpPr>
        <p:spPr>
          <a:xfrm rot="5400000">
            <a:off x="3129095" y="2100131"/>
            <a:ext cx="270300" cy="494100"/>
          </a:xfrm>
          <a:prstGeom prst="bentConnector3">
            <a:avLst>
              <a:gd name="adj1" fmla="val 49995"/>
            </a:avLst>
          </a:prstGeom>
          <a:noFill/>
          <a:ln w="38100" cap="flat" cmpd="sng">
            <a:solidFill>
              <a:schemeClr val="dk2"/>
            </a:solidFill>
            <a:prstDash val="solid"/>
            <a:round/>
            <a:headEnd type="none" w="med" len="med"/>
            <a:tailEnd type="none" w="med" len="med"/>
          </a:ln>
        </p:spPr>
      </p:cxnSp>
      <p:cxnSp>
        <p:nvCxnSpPr>
          <p:cNvPr id="222" name="Google Shape;222;p31"/>
          <p:cNvCxnSpPr>
            <a:stCxn id="212" idx="2"/>
            <a:endCxn id="214" idx="0"/>
          </p:cNvCxnSpPr>
          <p:nvPr/>
        </p:nvCxnSpPr>
        <p:spPr>
          <a:xfrm rot="5400000">
            <a:off x="2358695" y="1329731"/>
            <a:ext cx="270300" cy="2034900"/>
          </a:xfrm>
          <a:prstGeom prst="bentConnector3">
            <a:avLst>
              <a:gd name="adj1" fmla="val 49994"/>
            </a:avLst>
          </a:prstGeom>
          <a:noFill/>
          <a:ln w="38100" cap="flat" cmpd="sng">
            <a:solidFill>
              <a:schemeClr val="dk2"/>
            </a:solidFill>
            <a:prstDash val="solid"/>
            <a:round/>
            <a:headEnd type="none" w="med" len="med"/>
            <a:tailEnd type="none" w="med" len="med"/>
          </a:ln>
        </p:spPr>
      </p:cxnSp>
      <p:cxnSp>
        <p:nvCxnSpPr>
          <p:cNvPr id="223" name="Google Shape;223;p31"/>
          <p:cNvCxnSpPr>
            <a:stCxn id="213" idx="2"/>
            <a:endCxn id="216" idx="0"/>
          </p:cNvCxnSpPr>
          <p:nvPr/>
        </p:nvCxnSpPr>
        <p:spPr>
          <a:xfrm rot="5400000">
            <a:off x="5053909" y="1919381"/>
            <a:ext cx="270300" cy="855600"/>
          </a:xfrm>
          <a:prstGeom prst="bentConnector3">
            <a:avLst>
              <a:gd name="adj1" fmla="val 49995"/>
            </a:avLst>
          </a:prstGeom>
          <a:noFill/>
          <a:ln w="38100" cap="flat" cmpd="sng">
            <a:solidFill>
              <a:schemeClr val="dk2"/>
            </a:solidFill>
            <a:prstDash val="solid"/>
            <a:round/>
            <a:headEnd type="none" w="med" len="med"/>
            <a:tailEnd type="none" w="med" len="med"/>
          </a:ln>
        </p:spPr>
      </p:cxnSp>
      <p:cxnSp>
        <p:nvCxnSpPr>
          <p:cNvPr id="224" name="Google Shape;224;p31"/>
          <p:cNvCxnSpPr>
            <a:stCxn id="213" idx="2"/>
            <a:endCxn id="217" idx="0"/>
          </p:cNvCxnSpPr>
          <p:nvPr/>
        </p:nvCxnSpPr>
        <p:spPr>
          <a:xfrm rot="-5400000" flipH="1">
            <a:off x="5741359" y="2087531"/>
            <a:ext cx="270300" cy="519300"/>
          </a:xfrm>
          <a:prstGeom prst="bentConnector3">
            <a:avLst>
              <a:gd name="adj1" fmla="val 49995"/>
            </a:avLst>
          </a:prstGeom>
          <a:noFill/>
          <a:ln w="38100" cap="flat" cmpd="sng">
            <a:solidFill>
              <a:schemeClr val="dk2"/>
            </a:solidFill>
            <a:prstDash val="solid"/>
            <a:round/>
            <a:headEnd type="none" w="med" len="med"/>
            <a:tailEnd type="none" w="med" len="med"/>
          </a:ln>
        </p:spPr>
      </p:cxnSp>
      <p:cxnSp>
        <p:nvCxnSpPr>
          <p:cNvPr id="225" name="Google Shape;225;p31"/>
          <p:cNvCxnSpPr>
            <a:stCxn id="213" idx="2"/>
            <a:endCxn id="218" idx="0"/>
          </p:cNvCxnSpPr>
          <p:nvPr/>
        </p:nvCxnSpPr>
        <p:spPr>
          <a:xfrm rot="-5400000" flipH="1">
            <a:off x="6474259" y="1354631"/>
            <a:ext cx="270300" cy="1985100"/>
          </a:xfrm>
          <a:prstGeom prst="bentConnector3">
            <a:avLst>
              <a:gd name="adj1" fmla="val 49995"/>
            </a:avLst>
          </a:prstGeom>
          <a:noFill/>
          <a:ln w="38100" cap="flat" cmpd="sng">
            <a:solidFill>
              <a:schemeClr val="dk2"/>
            </a:solidFill>
            <a:prstDash val="solid"/>
            <a:round/>
            <a:headEnd type="none" w="med" len="med"/>
            <a:tailEnd type="none" w="med" len="med"/>
          </a:ln>
        </p:spPr>
      </p:cxnSp>
      <p:sp>
        <p:nvSpPr>
          <p:cNvPr id="226" name="Google Shape;226;p31"/>
          <p:cNvSpPr/>
          <p:nvPr/>
        </p:nvSpPr>
        <p:spPr>
          <a:xfrm>
            <a:off x="518650" y="3292375"/>
            <a:ext cx="649200" cy="693300"/>
          </a:xfrm>
          <a:prstGeom prst="roundRect">
            <a:avLst>
              <a:gd name="adj" fmla="val 16667"/>
            </a:avLst>
          </a:prstGeom>
          <a:solidFill>
            <a:srgbClr val="EA9999"/>
          </a:solidFill>
          <a:ln w="2857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100">
              <a:solidFill>
                <a:srgbClr val="FFFFFF"/>
              </a:solidFill>
              <a:latin typeface="Proxima Nova Semibold"/>
              <a:ea typeface="Proxima Nova Semibold"/>
              <a:cs typeface="Proxima Nova Semibold"/>
              <a:sym typeface="Proxima Nova Semibold"/>
            </a:endParaRPr>
          </a:p>
        </p:txBody>
      </p:sp>
      <p:sp>
        <p:nvSpPr>
          <p:cNvPr id="227" name="Google Shape;227;p31"/>
          <p:cNvSpPr/>
          <p:nvPr/>
        </p:nvSpPr>
        <p:spPr>
          <a:xfrm>
            <a:off x="1331418" y="3292369"/>
            <a:ext cx="791100" cy="693300"/>
          </a:xfrm>
          <a:prstGeom prst="roundRect">
            <a:avLst>
              <a:gd name="adj" fmla="val 16667"/>
            </a:avLst>
          </a:prstGeom>
          <a:solidFill>
            <a:srgbClr val="EA9999"/>
          </a:solidFill>
          <a:ln w="2857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100">
              <a:solidFill>
                <a:srgbClr val="FFFFFF"/>
              </a:solidFill>
              <a:latin typeface="Proxima Nova Semibold"/>
              <a:ea typeface="Proxima Nova Semibold"/>
              <a:cs typeface="Proxima Nova Semibold"/>
              <a:sym typeface="Proxima Nova Semibold"/>
            </a:endParaRPr>
          </a:p>
        </p:txBody>
      </p:sp>
      <p:pic>
        <p:nvPicPr>
          <p:cNvPr id="228" name="Google Shape;228;p31"/>
          <p:cNvPicPr preferRelativeResize="0"/>
          <p:nvPr/>
        </p:nvPicPr>
        <p:blipFill rotWithShape="1">
          <a:blip r:embed="rId3">
            <a:alphaModFix/>
          </a:blip>
          <a:srcRect t="29253" b="28630"/>
          <a:stretch/>
        </p:blipFill>
        <p:spPr>
          <a:xfrm>
            <a:off x="1280415" y="3479624"/>
            <a:ext cx="893201" cy="376088"/>
          </a:xfrm>
          <a:prstGeom prst="rect">
            <a:avLst/>
          </a:prstGeom>
          <a:noFill/>
          <a:ln>
            <a:noFill/>
          </a:ln>
        </p:spPr>
      </p:pic>
      <p:cxnSp>
        <p:nvCxnSpPr>
          <p:cNvPr id="229" name="Google Shape;229;p31"/>
          <p:cNvCxnSpPr>
            <a:stCxn id="214" idx="2"/>
            <a:endCxn id="227" idx="0"/>
          </p:cNvCxnSpPr>
          <p:nvPr/>
        </p:nvCxnSpPr>
        <p:spPr>
          <a:xfrm rot="-5400000" flipH="1">
            <a:off x="1402426" y="2967698"/>
            <a:ext cx="398700" cy="250500"/>
          </a:xfrm>
          <a:prstGeom prst="bentConnector3">
            <a:avLst>
              <a:gd name="adj1" fmla="val 50009"/>
            </a:avLst>
          </a:prstGeom>
          <a:noFill/>
          <a:ln w="38100" cap="flat" cmpd="sng">
            <a:solidFill>
              <a:schemeClr val="dk2"/>
            </a:solidFill>
            <a:prstDash val="solid"/>
            <a:round/>
            <a:headEnd type="none" w="med" len="med"/>
            <a:tailEnd type="none" w="med" len="med"/>
          </a:ln>
        </p:spPr>
      </p:cxnSp>
      <p:cxnSp>
        <p:nvCxnSpPr>
          <p:cNvPr id="230" name="Google Shape;230;p31"/>
          <p:cNvCxnSpPr>
            <a:stCxn id="214" idx="2"/>
            <a:endCxn id="226" idx="0"/>
          </p:cNvCxnSpPr>
          <p:nvPr/>
        </p:nvCxnSpPr>
        <p:spPr>
          <a:xfrm rot="5400000">
            <a:off x="960526" y="2776298"/>
            <a:ext cx="398700" cy="633300"/>
          </a:xfrm>
          <a:prstGeom prst="bentConnector3">
            <a:avLst>
              <a:gd name="adj1" fmla="val 50010"/>
            </a:avLst>
          </a:prstGeom>
          <a:noFill/>
          <a:ln w="38100" cap="flat" cmpd="sng">
            <a:solidFill>
              <a:schemeClr val="dk2"/>
            </a:solidFill>
            <a:prstDash val="solid"/>
            <a:round/>
            <a:headEnd type="none" w="med" len="med"/>
            <a:tailEnd type="none" w="med" len="med"/>
          </a:ln>
        </p:spPr>
      </p:cxnSp>
      <p:sp>
        <p:nvSpPr>
          <p:cNvPr id="231" name="Google Shape;231;p31"/>
          <p:cNvSpPr/>
          <p:nvPr/>
        </p:nvSpPr>
        <p:spPr>
          <a:xfrm>
            <a:off x="2172096" y="3292369"/>
            <a:ext cx="791100" cy="693300"/>
          </a:xfrm>
          <a:prstGeom prst="roundRect">
            <a:avLst>
              <a:gd name="adj" fmla="val 16667"/>
            </a:avLst>
          </a:prstGeom>
          <a:solidFill>
            <a:srgbClr val="EA9999"/>
          </a:solidFill>
          <a:ln w="2857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100">
              <a:solidFill>
                <a:srgbClr val="FFFFFF"/>
              </a:solidFill>
              <a:latin typeface="Proxima Nova Semibold"/>
              <a:ea typeface="Proxima Nova Semibold"/>
              <a:cs typeface="Proxima Nova Semibold"/>
              <a:sym typeface="Proxima Nova Semibold"/>
            </a:endParaRPr>
          </a:p>
        </p:txBody>
      </p:sp>
      <p:sp>
        <p:nvSpPr>
          <p:cNvPr id="232" name="Google Shape;232;p31"/>
          <p:cNvSpPr/>
          <p:nvPr/>
        </p:nvSpPr>
        <p:spPr>
          <a:xfrm>
            <a:off x="3012775" y="3292364"/>
            <a:ext cx="791100" cy="693300"/>
          </a:xfrm>
          <a:prstGeom prst="roundRect">
            <a:avLst>
              <a:gd name="adj" fmla="val 16667"/>
            </a:avLst>
          </a:prstGeom>
          <a:solidFill>
            <a:srgbClr val="EA9999"/>
          </a:solidFill>
          <a:ln w="2857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100">
              <a:solidFill>
                <a:srgbClr val="FFFFFF"/>
              </a:solidFill>
              <a:latin typeface="Proxima Nova Semibold"/>
              <a:ea typeface="Proxima Nova Semibold"/>
              <a:cs typeface="Proxima Nova Semibold"/>
              <a:sym typeface="Proxima Nova Semibold"/>
            </a:endParaRPr>
          </a:p>
        </p:txBody>
      </p:sp>
      <p:pic>
        <p:nvPicPr>
          <p:cNvPr id="233" name="Google Shape;233;p31"/>
          <p:cNvPicPr preferRelativeResize="0"/>
          <p:nvPr/>
        </p:nvPicPr>
        <p:blipFill>
          <a:blip r:embed="rId4">
            <a:alphaModFix/>
          </a:blip>
          <a:stretch>
            <a:fillRect/>
          </a:stretch>
        </p:blipFill>
        <p:spPr>
          <a:xfrm>
            <a:off x="3137072" y="3370176"/>
            <a:ext cx="542456" cy="542457"/>
          </a:xfrm>
          <a:prstGeom prst="rect">
            <a:avLst/>
          </a:prstGeom>
          <a:noFill/>
          <a:ln>
            <a:noFill/>
          </a:ln>
        </p:spPr>
      </p:pic>
      <p:cxnSp>
        <p:nvCxnSpPr>
          <p:cNvPr id="234" name="Google Shape;234;p31"/>
          <p:cNvCxnSpPr>
            <a:stCxn id="215" idx="2"/>
            <a:endCxn id="231" idx="0"/>
          </p:cNvCxnSpPr>
          <p:nvPr/>
        </p:nvCxnSpPr>
        <p:spPr>
          <a:xfrm rot="5400000">
            <a:off x="2593133" y="2868253"/>
            <a:ext cx="398700" cy="449400"/>
          </a:xfrm>
          <a:prstGeom prst="bentConnector3">
            <a:avLst>
              <a:gd name="adj1" fmla="val 50008"/>
            </a:avLst>
          </a:prstGeom>
          <a:noFill/>
          <a:ln w="38100" cap="flat" cmpd="sng">
            <a:solidFill>
              <a:schemeClr val="dk2"/>
            </a:solidFill>
            <a:prstDash val="solid"/>
            <a:round/>
            <a:headEnd type="none" w="med" len="med"/>
            <a:tailEnd type="none" w="med" len="med"/>
          </a:ln>
        </p:spPr>
      </p:cxnSp>
      <p:cxnSp>
        <p:nvCxnSpPr>
          <p:cNvPr id="235" name="Google Shape;235;p31"/>
          <p:cNvCxnSpPr>
            <a:stCxn id="215" idx="2"/>
            <a:endCxn id="232" idx="0"/>
          </p:cNvCxnSpPr>
          <p:nvPr/>
        </p:nvCxnSpPr>
        <p:spPr>
          <a:xfrm rot="-5400000" flipH="1">
            <a:off x="3013433" y="2897353"/>
            <a:ext cx="398700" cy="391200"/>
          </a:xfrm>
          <a:prstGeom prst="bentConnector3">
            <a:avLst>
              <a:gd name="adj1" fmla="val 50008"/>
            </a:avLst>
          </a:prstGeom>
          <a:noFill/>
          <a:ln w="38100" cap="flat" cmpd="sng">
            <a:solidFill>
              <a:schemeClr val="dk2"/>
            </a:solidFill>
            <a:prstDash val="solid"/>
            <a:round/>
            <a:headEnd type="none" w="med" len="med"/>
            <a:tailEnd type="none" w="med" len="med"/>
          </a:ln>
        </p:spPr>
      </p:cxnSp>
      <p:sp>
        <p:nvSpPr>
          <p:cNvPr id="236" name="Google Shape;236;p31"/>
          <p:cNvSpPr/>
          <p:nvPr/>
        </p:nvSpPr>
        <p:spPr>
          <a:xfrm>
            <a:off x="3894320" y="3292416"/>
            <a:ext cx="1425300" cy="12042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100">
              <a:solidFill>
                <a:srgbClr val="FFFFFF"/>
              </a:solidFill>
              <a:latin typeface="Proxima Nova Semibold"/>
              <a:ea typeface="Proxima Nova Semibold"/>
              <a:cs typeface="Proxima Nova Semibold"/>
              <a:sym typeface="Proxima Nova Semibold"/>
            </a:endParaRPr>
          </a:p>
        </p:txBody>
      </p:sp>
      <p:pic>
        <p:nvPicPr>
          <p:cNvPr id="237" name="Google Shape;237;p31"/>
          <p:cNvPicPr preferRelativeResize="0"/>
          <p:nvPr/>
        </p:nvPicPr>
        <p:blipFill>
          <a:blip r:embed="rId5">
            <a:alphaModFix/>
          </a:blip>
          <a:stretch>
            <a:fillRect/>
          </a:stretch>
        </p:blipFill>
        <p:spPr>
          <a:xfrm>
            <a:off x="3959808" y="3460247"/>
            <a:ext cx="1294099" cy="869101"/>
          </a:xfrm>
          <a:prstGeom prst="rect">
            <a:avLst/>
          </a:prstGeom>
          <a:noFill/>
          <a:ln>
            <a:noFill/>
          </a:ln>
        </p:spPr>
      </p:pic>
      <p:cxnSp>
        <p:nvCxnSpPr>
          <p:cNvPr id="238" name="Google Shape;238;p31"/>
          <p:cNvCxnSpPr>
            <a:stCxn id="216" idx="2"/>
            <a:endCxn id="236" idx="0"/>
          </p:cNvCxnSpPr>
          <p:nvPr/>
        </p:nvCxnSpPr>
        <p:spPr>
          <a:xfrm rot="5400000">
            <a:off x="4484830" y="3015853"/>
            <a:ext cx="398700" cy="154200"/>
          </a:xfrm>
          <a:prstGeom prst="bentConnector3">
            <a:avLst>
              <a:gd name="adj1" fmla="val 50014"/>
            </a:avLst>
          </a:prstGeom>
          <a:noFill/>
          <a:ln w="38100" cap="flat" cmpd="sng">
            <a:solidFill>
              <a:schemeClr val="dk2"/>
            </a:solidFill>
            <a:prstDash val="solid"/>
            <a:round/>
            <a:headEnd type="none" w="med" len="med"/>
            <a:tailEnd type="none" w="med" len="med"/>
          </a:ln>
        </p:spPr>
      </p:cxnSp>
      <p:sp>
        <p:nvSpPr>
          <p:cNvPr id="239" name="Google Shape;239;p31"/>
          <p:cNvSpPr/>
          <p:nvPr/>
        </p:nvSpPr>
        <p:spPr>
          <a:xfrm>
            <a:off x="5560490" y="3321277"/>
            <a:ext cx="1425300" cy="12042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100">
              <a:solidFill>
                <a:srgbClr val="FFFFFF"/>
              </a:solidFill>
              <a:latin typeface="Proxima Nova Semibold"/>
              <a:ea typeface="Proxima Nova Semibold"/>
              <a:cs typeface="Proxima Nova Semibold"/>
              <a:sym typeface="Proxima Nova Semibold"/>
            </a:endParaRPr>
          </a:p>
        </p:txBody>
      </p:sp>
      <p:sp>
        <p:nvSpPr>
          <p:cNvPr id="240" name="Google Shape;240;p31"/>
          <p:cNvSpPr/>
          <p:nvPr/>
        </p:nvSpPr>
        <p:spPr>
          <a:xfrm>
            <a:off x="7160099" y="3292697"/>
            <a:ext cx="1425300" cy="12042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100">
              <a:solidFill>
                <a:srgbClr val="FFFFFF"/>
              </a:solidFill>
              <a:latin typeface="Proxima Nova Semibold"/>
              <a:ea typeface="Proxima Nova Semibold"/>
              <a:cs typeface="Proxima Nova Semibold"/>
              <a:sym typeface="Proxima Nova Semibold"/>
            </a:endParaRPr>
          </a:p>
        </p:txBody>
      </p:sp>
      <p:pic>
        <p:nvPicPr>
          <p:cNvPr id="241" name="Google Shape;241;p31"/>
          <p:cNvPicPr preferRelativeResize="0"/>
          <p:nvPr/>
        </p:nvPicPr>
        <p:blipFill>
          <a:blip r:embed="rId6">
            <a:alphaModFix/>
          </a:blip>
          <a:stretch>
            <a:fillRect/>
          </a:stretch>
        </p:blipFill>
        <p:spPr>
          <a:xfrm>
            <a:off x="7226660" y="3497571"/>
            <a:ext cx="1291950" cy="794445"/>
          </a:xfrm>
          <a:prstGeom prst="rect">
            <a:avLst/>
          </a:prstGeom>
          <a:noFill/>
          <a:ln>
            <a:noFill/>
          </a:ln>
        </p:spPr>
      </p:pic>
      <p:cxnSp>
        <p:nvCxnSpPr>
          <p:cNvPr id="242" name="Google Shape;242;p31"/>
          <p:cNvCxnSpPr>
            <a:stCxn id="217" idx="2"/>
            <a:endCxn id="239" idx="0"/>
          </p:cNvCxnSpPr>
          <p:nvPr/>
        </p:nvCxnSpPr>
        <p:spPr>
          <a:xfrm rot="-5400000" flipH="1">
            <a:off x="5990709" y="3039103"/>
            <a:ext cx="427800" cy="136800"/>
          </a:xfrm>
          <a:prstGeom prst="bentConnector3">
            <a:avLst>
              <a:gd name="adj1" fmla="val 49985"/>
            </a:avLst>
          </a:prstGeom>
          <a:noFill/>
          <a:ln w="38100" cap="flat" cmpd="sng">
            <a:solidFill>
              <a:schemeClr val="dk2"/>
            </a:solidFill>
            <a:prstDash val="solid"/>
            <a:round/>
            <a:headEnd type="none" w="med" len="med"/>
            <a:tailEnd type="none" w="med" len="med"/>
          </a:ln>
        </p:spPr>
      </p:cxnSp>
      <p:cxnSp>
        <p:nvCxnSpPr>
          <p:cNvPr id="243" name="Google Shape;243;p31"/>
          <p:cNvCxnSpPr>
            <a:stCxn id="218" idx="2"/>
            <a:endCxn id="240" idx="0"/>
          </p:cNvCxnSpPr>
          <p:nvPr/>
        </p:nvCxnSpPr>
        <p:spPr>
          <a:xfrm rot="-5400000" flipH="1">
            <a:off x="7537858" y="2957653"/>
            <a:ext cx="399000" cy="270900"/>
          </a:xfrm>
          <a:prstGeom prst="bentConnector3">
            <a:avLst>
              <a:gd name="adj1" fmla="val 50012"/>
            </a:avLst>
          </a:prstGeom>
          <a:noFill/>
          <a:ln w="38100" cap="flat" cmpd="sng">
            <a:solidFill>
              <a:schemeClr val="dk2"/>
            </a:solidFill>
            <a:prstDash val="solid"/>
            <a:round/>
            <a:headEnd type="none" w="med" len="med"/>
            <a:tailEnd type="none" w="med" len="med"/>
          </a:ln>
        </p:spPr>
      </p:cxnSp>
      <p:pic>
        <p:nvPicPr>
          <p:cNvPr id="244" name="Google Shape;244;p31"/>
          <p:cNvPicPr preferRelativeResize="0"/>
          <p:nvPr/>
        </p:nvPicPr>
        <p:blipFill>
          <a:blip r:embed="rId7">
            <a:alphaModFix/>
          </a:blip>
          <a:stretch>
            <a:fillRect/>
          </a:stretch>
        </p:blipFill>
        <p:spPr>
          <a:xfrm>
            <a:off x="598900" y="3371196"/>
            <a:ext cx="519300" cy="535354"/>
          </a:xfrm>
          <a:prstGeom prst="rect">
            <a:avLst/>
          </a:prstGeom>
          <a:noFill/>
          <a:ln>
            <a:noFill/>
          </a:ln>
        </p:spPr>
      </p:pic>
      <p:pic>
        <p:nvPicPr>
          <p:cNvPr id="245" name="Google Shape;245;p31"/>
          <p:cNvPicPr preferRelativeResize="0"/>
          <p:nvPr/>
        </p:nvPicPr>
        <p:blipFill rotWithShape="1">
          <a:blip r:embed="rId8">
            <a:alphaModFix/>
          </a:blip>
          <a:srcRect t="29696"/>
          <a:stretch/>
        </p:blipFill>
        <p:spPr>
          <a:xfrm>
            <a:off x="5593900" y="3371200"/>
            <a:ext cx="1291950" cy="1271625"/>
          </a:xfrm>
          <a:prstGeom prst="rect">
            <a:avLst/>
          </a:prstGeom>
          <a:noFill/>
          <a:ln>
            <a:noFill/>
          </a:ln>
        </p:spPr>
      </p:pic>
      <p:pic>
        <p:nvPicPr>
          <p:cNvPr id="246" name="Google Shape;246;p31"/>
          <p:cNvPicPr preferRelativeResize="0"/>
          <p:nvPr/>
        </p:nvPicPr>
        <p:blipFill>
          <a:blip r:embed="rId9">
            <a:alphaModFix/>
          </a:blip>
          <a:stretch>
            <a:fillRect/>
          </a:stretch>
        </p:blipFill>
        <p:spPr>
          <a:xfrm>
            <a:off x="2181226" y="3254972"/>
            <a:ext cx="772838" cy="772866"/>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2"/>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WALLETS?</a:t>
            </a:r>
            <a:endParaRPr/>
          </a:p>
        </p:txBody>
      </p:sp>
      <p:sp>
        <p:nvSpPr>
          <p:cNvPr id="252" name="Google Shape;252;p32"/>
          <p:cNvSpPr txBox="1">
            <a:spLocks noGrp="1"/>
          </p:cNvSpPr>
          <p:nvPr>
            <p:ph type="title" idx="2"/>
          </p:nvPr>
        </p:nvSpPr>
        <p:spPr>
          <a:xfrm>
            <a:off x="325295" y="428178"/>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smtClean="0"/>
              <a:t>Sıcak</a:t>
            </a:r>
            <a:r>
              <a:rPr lang="en" b="1" dirty="0" smtClean="0"/>
              <a:t> </a:t>
            </a:r>
            <a:r>
              <a:rPr lang="tr-TR" b="1" dirty="0" smtClean="0"/>
              <a:t>Cüzdanlar</a:t>
            </a:r>
            <a:endParaRPr b="1" dirty="0"/>
          </a:p>
        </p:txBody>
      </p:sp>
      <p:sp>
        <p:nvSpPr>
          <p:cNvPr id="253" name="Google Shape;253;p32"/>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SUNNY AGGARWAL &amp; RUSTIE LIN</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UPDATED: NADIR AKHTAR &amp; HAENA LEE</a:t>
            </a:r>
            <a:endParaRPr sz="900">
              <a:solidFill>
                <a:srgbClr val="B7B7B7"/>
              </a:solidFill>
              <a:latin typeface="Proxima Nova"/>
              <a:ea typeface="Proxima Nova"/>
              <a:cs typeface="Proxima Nova"/>
              <a:sym typeface="Proxima Nova"/>
            </a:endParaRPr>
          </a:p>
        </p:txBody>
      </p:sp>
      <p:sp>
        <p:nvSpPr>
          <p:cNvPr id="41" name="Google Shape;211;p31"/>
          <p:cNvSpPr/>
          <p:nvPr/>
        </p:nvSpPr>
        <p:spPr>
          <a:xfrm>
            <a:off x="3877582" y="1121869"/>
            <a:ext cx="1388700" cy="411300"/>
          </a:xfrm>
          <a:prstGeom prst="roundRect">
            <a:avLst>
              <a:gd name="adj" fmla="val 16667"/>
            </a:avLst>
          </a:prstGeom>
          <a:solidFill>
            <a:srgbClr val="000000"/>
          </a:solidFill>
          <a:ln w="2857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400" dirty="0">
                <a:solidFill>
                  <a:srgbClr val="FFFFFF"/>
                </a:solidFill>
                <a:latin typeface="Proxima Nova Semibold"/>
                <a:ea typeface="Proxima Nova Semibold"/>
                <a:cs typeface="Proxima Nova Semibold"/>
                <a:sym typeface="Proxima Nova Semibold"/>
              </a:rPr>
              <a:t>Bitcoin </a:t>
            </a:r>
            <a:r>
              <a:rPr lang="tr-TR" sz="1400" dirty="0" smtClean="0">
                <a:solidFill>
                  <a:srgbClr val="FFFFFF"/>
                </a:solidFill>
                <a:latin typeface="Proxima Nova Semibold"/>
                <a:ea typeface="Proxima Nova Semibold"/>
                <a:cs typeface="Proxima Nova Semibold"/>
                <a:sym typeface="Proxima Nova Semibold"/>
              </a:rPr>
              <a:t>Cüzdanları</a:t>
            </a:r>
            <a:endParaRPr sz="1400" dirty="0">
              <a:solidFill>
                <a:srgbClr val="FFFFFF"/>
              </a:solidFill>
              <a:latin typeface="Proxima Nova Semibold"/>
              <a:ea typeface="Proxima Nova Semibold"/>
              <a:cs typeface="Proxima Nova Semibold"/>
              <a:sym typeface="Proxima Nova Semibold"/>
            </a:endParaRPr>
          </a:p>
        </p:txBody>
      </p:sp>
      <p:sp>
        <p:nvSpPr>
          <p:cNvPr id="42" name="Google Shape;212;p31"/>
          <p:cNvSpPr/>
          <p:nvPr/>
        </p:nvSpPr>
        <p:spPr>
          <a:xfrm>
            <a:off x="3029945" y="1800731"/>
            <a:ext cx="962700" cy="411300"/>
          </a:xfrm>
          <a:prstGeom prst="roundRect">
            <a:avLst>
              <a:gd name="adj" fmla="val 16667"/>
            </a:avLst>
          </a:prstGeom>
          <a:solidFill>
            <a:srgbClr val="EA9999"/>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tr-TR" sz="1400" dirty="0" smtClean="0">
                <a:solidFill>
                  <a:srgbClr val="FFFFFF"/>
                </a:solidFill>
                <a:latin typeface="Proxima Nova Semibold"/>
                <a:ea typeface="Proxima Nova Semibold"/>
                <a:cs typeface="Proxima Nova Semibold"/>
                <a:sym typeface="Proxima Nova Semibold"/>
              </a:rPr>
              <a:t>Sıcak</a:t>
            </a:r>
            <a:endParaRPr sz="1400" dirty="0">
              <a:solidFill>
                <a:srgbClr val="FFFFFF"/>
              </a:solidFill>
              <a:latin typeface="Proxima Nova Semibold"/>
              <a:ea typeface="Proxima Nova Semibold"/>
              <a:cs typeface="Proxima Nova Semibold"/>
              <a:sym typeface="Proxima Nova Semibold"/>
            </a:endParaRPr>
          </a:p>
        </p:txBody>
      </p:sp>
      <p:sp>
        <p:nvSpPr>
          <p:cNvPr id="43" name="Google Shape;213;p31"/>
          <p:cNvSpPr/>
          <p:nvPr/>
        </p:nvSpPr>
        <p:spPr>
          <a:xfrm>
            <a:off x="5135509" y="1800731"/>
            <a:ext cx="962700" cy="411300"/>
          </a:xfrm>
          <a:prstGeom prst="roundRect">
            <a:avLst>
              <a:gd name="adj" fmla="val 16667"/>
            </a:avLst>
          </a:prstGeom>
          <a:solidFill>
            <a:schemeClr val="tx2">
              <a:lumMod val="90000"/>
            </a:schemeClr>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tr-TR" sz="1400" dirty="0" smtClean="0">
                <a:solidFill>
                  <a:srgbClr val="FFFFFF"/>
                </a:solidFill>
                <a:latin typeface="Proxima Nova Semibold"/>
                <a:ea typeface="Proxima Nova Semibold"/>
                <a:cs typeface="Proxima Nova Semibold"/>
                <a:sym typeface="Proxima Nova Semibold"/>
              </a:rPr>
              <a:t>Soğuk</a:t>
            </a:r>
            <a:endParaRPr sz="1400" dirty="0">
              <a:solidFill>
                <a:srgbClr val="FFFFFF"/>
              </a:solidFill>
              <a:latin typeface="Proxima Nova Semibold"/>
              <a:ea typeface="Proxima Nova Semibold"/>
              <a:cs typeface="Proxima Nova Semibold"/>
              <a:sym typeface="Proxima Nova Semibold"/>
            </a:endParaRPr>
          </a:p>
        </p:txBody>
      </p:sp>
      <p:sp>
        <p:nvSpPr>
          <p:cNvPr id="44" name="Google Shape;214;p31"/>
          <p:cNvSpPr/>
          <p:nvPr/>
        </p:nvSpPr>
        <p:spPr>
          <a:xfrm>
            <a:off x="830326" y="2482298"/>
            <a:ext cx="1292400" cy="411300"/>
          </a:xfrm>
          <a:prstGeom prst="roundRect">
            <a:avLst>
              <a:gd name="adj" fmla="val 16667"/>
            </a:avLst>
          </a:prstGeom>
          <a:solidFill>
            <a:srgbClr val="EA9999"/>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tr-TR" sz="1100" dirty="0" smtClean="0">
                <a:solidFill>
                  <a:srgbClr val="FFFFFF"/>
                </a:solidFill>
                <a:latin typeface="Proxima Nova Semibold"/>
                <a:ea typeface="Proxima Nova Semibold"/>
                <a:cs typeface="Proxima Nova Semibold"/>
                <a:sym typeface="Proxima Nova Semibold"/>
              </a:rPr>
              <a:t>Mobil Uygulamalar</a:t>
            </a:r>
            <a:endParaRPr sz="1100" dirty="0">
              <a:solidFill>
                <a:srgbClr val="FFFFFF"/>
              </a:solidFill>
              <a:latin typeface="Proxima Nova Semibold"/>
              <a:ea typeface="Proxima Nova Semibold"/>
              <a:cs typeface="Proxima Nova Semibold"/>
              <a:sym typeface="Proxima Nova Semibold"/>
            </a:endParaRPr>
          </a:p>
        </p:txBody>
      </p:sp>
      <p:sp>
        <p:nvSpPr>
          <p:cNvPr id="45" name="Google Shape;215;p31"/>
          <p:cNvSpPr/>
          <p:nvPr/>
        </p:nvSpPr>
        <p:spPr>
          <a:xfrm>
            <a:off x="2370983" y="2482303"/>
            <a:ext cx="1292400" cy="411300"/>
          </a:xfrm>
          <a:prstGeom prst="roundRect">
            <a:avLst>
              <a:gd name="adj" fmla="val 16667"/>
            </a:avLst>
          </a:prstGeom>
          <a:solidFill>
            <a:srgbClr val="EA9999"/>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100" dirty="0">
                <a:solidFill>
                  <a:srgbClr val="FFFFFF"/>
                </a:solidFill>
                <a:latin typeface="Proxima Nova Semibold"/>
                <a:ea typeface="Proxima Nova Semibold"/>
                <a:cs typeface="Proxima Nova Semibold"/>
                <a:sym typeface="Proxima Nova Semibold"/>
              </a:rPr>
              <a:t>PC </a:t>
            </a:r>
            <a:r>
              <a:rPr lang="tr-TR" sz="1100" dirty="0" smtClean="0">
                <a:solidFill>
                  <a:srgbClr val="FFFFFF"/>
                </a:solidFill>
                <a:latin typeface="Proxima Nova Semibold"/>
                <a:ea typeface="Proxima Nova Semibold"/>
                <a:cs typeface="Proxima Nova Semibold"/>
                <a:sym typeface="Proxima Nova Semibold"/>
              </a:rPr>
              <a:t>Cüzdanlar</a:t>
            </a:r>
            <a:endParaRPr sz="1100" dirty="0">
              <a:solidFill>
                <a:srgbClr val="FFFFFF"/>
              </a:solidFill>
              <a:latin typeface="Proxima Nova Semibold"/>
              <a:ea typeface="Proxima Nova Semibold"/>
              <a:cs typeface="Proxima Nova Semibold"/>
              <a:sym typeface="Proxima Nova Semibold"/>
            </a:endParaRPr>
          </a:p>
        </p:txBody>
      </p:sp>
      <p:sp>
        <p:nvSpPr>
          <p:cNvPr id="46" name="Google Shape;216;p31"/>
          <p:cNvSpPr/>
          <p:nvPr/>
        </p:nvSpPr>
        <p:spPr>
          <a:xfrm>
            <a:off x="4205830" y="2482303"/>
            <a:ext cx="1110900" cy="411300"/>
          </a:xfrm>
          <a:prstGeom prst="roundRect">
            <a:avLst>
              <a:gd name="adj" fmla="val 16667"/>
            </a:avLst>
          </a:prstGeom>
          <a:solidFill>
            <a:schemeClr val="tx2">
              <a:lumMod val="90000"/>
            </a:schemeClr>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tr-TR" sz="1100" dirty="0" smtClean="0">
                <a:solidFill>
                  <a:srgbClr val="FFFFFF"/>
                </a:solidFill>
                <a:latin typeface="Proxima Nova Semibold"/>
                <a:ea typeface="Proxima Nova Semibold"/>
                <a:cs typeface="Proxima Nova Semibold"/>
                <a:sym typeface="Proxima Nova Semibold"/>
              </a:rPr>
              <a:t>Kağıt Cüzdanlar</a:t>
            </a:r>
            <a:endParaRPr sz="1100" dirty="0">
              <a:solidFill>
                <a:srgbClr val="FFFFFF"/>
              </a:solidFill>
              <a:latin typeface="Proxima Nova Semibold"/>
              <a:ea typeface="Proxima Nova Semibold"/>
              <a:cs typeface="Proxima Nova Semibold"/>
              <a:sym typeface="Proxima Nova Semibold"/>
            </a:endParaRPr>
          </a:p>
        </p:txBody>
      </p:sp>
      <p:sp>
        <p:nvSpPr>
          <p:cNvPr id="47" name="Google Shape;217;p31"/>
          <p:cNvSpPr/>
          <p:nvPr/>
        </p:nvSpPr>
        <p:spPr>
          <a:xfrm>
            <a:off x="5490009" y="2482303"/>
            <a:ext cx="1292400" cy="411300"/>
          </a:xfrm>
          <a:prstGeom prst="roundRect">
            <a:avLst>
              <a:gd name="adj" fmla="val 16667"/>
            </a:avLst>
          </a:prstGeom>
          <a:solidFill>
            <a:schemeClr val="tx2">
              <a:lumMod val="90000"/>
            </a:schemeClr>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tr-TR" sz="1100" dirty="0" smtClean="0">
                <a:solidFill>
                  <a:srgbClr val="FFFFFF"/>
                </a:solidFill>
                <a:latin typeface="Proxima Nova Semibold"/>
                <a:ea typeface="Proxima Nova Semibold"/>
                <a:cs typeface="Proxima Nova Semibold"/>
                <a:sym typeface="Proxima Nova Semibold"/>
              </a:rPr>
              <a:t>Donanımsal</a:t>
            </a:r>
            <a:endParaRPr sz="1100" dirty="0">
              <a:solidFill>
                <a:srgbClr val="FFFFFF"/>
              </a:solidFill>
              <a:latin typeface="Proxima Nova Semibold"/>
              <a:ea typeface="Proxima Nova Semibold"/>
              <a:cs typeface="Proxima Nova Semibold"/>
              <a:sym typeface="Proxima Nova Semibold"/>
            </a:endParaRPr>
          </a:p>
        </p:txBody>
      </p:sp>
      <p:sp>
        <p:nvSpPr>
          <p:cNvPr id="48" name="Google Shape;218;p31"/>
          <p:cNvSpPr/>
          <p:nvPr/>
        </p:nvSpPr>
        <p:spPr>
          <a:xfrm>
            <a:off x="6955708" y="2482303"/>
            <a:ext cx="1292400" cy="411300"/>
          </a:xfrm>
          <a:prstGeom prst="roundRect">
            <a:avLst>
              <a:gd name="adj" fmla="val 16667"/>
            </a:avLst>
          </a:prstGeom>
          <a:solidFill>
            <a:schemeClr val="tx2">
              <a:lumMod val="90000"/>
            </a:schemeClr>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tr-TR" sz="1100" dirty="0" smtClean="0">
                <a:solidFill>
                  <a:srgbClr val="FFFFFF"/>
                </a:solidFill>
                <a:latin typeface="Proxima Nova Semibold"/>
                <a:ea typeface="Proxima Nova Semibold"/>
                <a:cs typeface="Proxima Nova Semibold"/>
                <a:sym typeface="Proxima Nova Semibold"/>
              </a:rPr>
              <a:t>Beyin</a:t>
            </a:r>
            <a:endParaRPr sz="1100" dirty="0">
              <a:solidFill>
                <a:srgbClr val="FFFFFF"/>
              </a:solidFill>
              <a:latin typeface="Proxima Nova Semibold"/>
              <a:ea typeface="Proxima Nova Semibold"/>
              <a:cs typeface="Proxima Nova Semibold"/>
              <a:sym typeface="Proxima Nova Semibold"/>
            </a:endParaRPr>
          </a:p>
        </p:txBody>
      </p:sp>
      <p:cxnSp>
        <p:nvCxnSpPr>
          <p:cNvPr id="49" name="Google Shape;219;p31"/>
          <p:cNvCxnSpPr>
            <a:stCxn id="42" idx="0"/>
            <a:endCxn id="41" idx="2"/>
          </p:cNvCxnSpPr>
          <p:nvPr/>
        </p:nvCxnSpPr>
        <p:spPr>
          <a:xfrm rot="-5400000">
            <a:off x="3907745" y="1136681"/>
            <a:ext cx="267600" cy="1060500"/>
          </a:xfrm>
          <a:prstGeom prst="bentConnector3">
            <a:avLst>
              <a:gd name="adj1" fmla="val 49993"/>
            </a:avLst>
          </a:prstGeom>
          <a:noFill/>
          <a:ln w="38100" cap="flat" cmpd="sng">
            <a:solidFill>
              <a:schemeClr val="dk2"/>
            </a:solidFill>
            <a:prstDash val="solid"/>
            <a:round/>
            <a:headEnd type="none" w="med" len="med"/>
            <a:tailEnd type="none" w="med" len="med"/>
          </a:ln>
        </p:spPr>
      </p:cxnSp>
      <p:cxnSp>
        <p:nvCxnSpPr>
          <p:cNvPr id="50" name="Google Shape;220;p31"/>
          <p:cNvCxnSpPr>
            <a:stCxn id="41" idx="2"/>
            <a:endCxn id="43" idx="0"/>
          </p:cNvCxnSpPr>
          <p:nvPr/>
        </p:nvCxnSpPr>
        <p:spPr>
          <a:xfrm rot="-5400000" flipH="1">
            <a:off x="4960582" y="1144519"/>
            <a:ext cx="267600" cy="1044900"/>
          </a:xfrm>
          <a:prstGeom prst="bentConnector3">
            <a:avLst>
              <a:gd name="adj1" fmla="val 49993"/>
            </a:avLst>
          </a:prstGeom>
          <a:noFill/>
          <a:ln w="38100" cap="flat" cmpd="sng">
            <a:solidFill>
              <a:schemeClr val="dk2"/>
            </a:solidFill>
            <a:prstDash val="solid"/>
            <a:round/>
            <a:headEnd type="none" w="med" len="med"/>
            <a:tailEnd type="none" w="med" len="med"/>
          </a:ln>
        </p:spPr>
      </p:cxnSp>
      <p:cxnSp>
        <p:nvCxnSpPr>
          <p:cNvPr id="51" name="Google Shape;221;p31"/>
          <p:cNvCxnSpPr>
            <a:stCxn id="42" idx="2"/>
            <a:endCxn id="45" idx="0"/>
          </p:cNvCxnSpPr>
          <p:nvPr/>
        </p:nvCxnSpPr>
        <p:spPr>
          <a:xfrm rot="5400000">
            <a:off x="3129095" y="2100131"/>
            <a:ext cx="270300" cy="494100"/>
          </a:xfrm>
          <a:prstGeom prst="bentConnector3">
            <a:avLst>
              <a:gd name="adj1" fmla="val 49995"/>
            </a:avLst>
          </a:prstGeom>
          <a:noFill/>
          <a:ln w="38100" cap="flat" cmpd="sng">
            <a:solidFill>
              <a:schemeClr val="dk2"/>
            </a:solidFill>
            <a:prstDash val="solid"/>
            <a:round/>
            <a:headEnd type="none" w="med" len="med"/>
            <a:tailEnd type="none" w="med" len="med"/>
          </a:ln>
        </p:spPr>
      </p:cxnSp>
      <p:cxnSp>
        <p:nvCxnSpPr>
          <p:cNvPr id="52" name="Google Shape;222;p31"/>
          <p:cNvCxnSpPr>
            <a:stCxn id="42" idx="2"/>
            <a:endCxn id="44" idx="0"/>
          </p:cNvCxnSpPr>
          <p:nvPr/>
        </p:nvCxnSpPr>
        <p:spPr>
          <a:xfrm rot="5400000">
            <a:off x="2358695" y="1329731"/>
            <a:ext cx="270300" cy="2034900"/>
          </a:xfrm>
          <a:prstGeom prst="bentConnector3">
            <a:avLst>
              <a:gd name="adj1" fmla="val 49994"/>
            </a:avLst>
          </a:prstGeom>
          <a:noFill/>
          <a:ln w="38100" cap="flat" cmpd="sng">
            <a:solidFill>
              <a:schemeClr val="dk2"/>
            </a:solidFill>
            <a:prstDash val="solid"/>
            <a:round/>
            <a:headEnd type="none" w="med" len="med"/>
            <a:tailEnd type="none" w="med" len="med"/>
          </a:ln>
        </p:spPr>
      </p:cxnSp>
      <p:cxnSp>
        <p:nvCxnSpPr>
          <p:cNvPr id="53" name="Google Shape;223;p31"/>
          <p:cNvCxnSpPr>
            <a:stCxn id="43" idx="2"/>
            <a:endCxn id="46" idx="0"/>
          </p:cNvCxnSpPr>
          <p:nvPr/>
        </p:nvCxnSpPr>
        <p:spPr>
          <a:xfrm rot="5400000">
            <a:off x="5053909" y="1919381"/>
            <a:ext cx="270300" cy="855600"/>
          </a:xfrm>
          <a:prstGeom prst="bentConnector3">
            <a:avLst>
              <a:gd name="adj1" fmla="val 49995"/>
            </a:avLst>
          </a:prstGeom>
          <a:noFill/>
          <a:ln w="38100" cap="flat" cmpd="sng">
            <a:solidFill>
              <a:schemeClr val="dk2"/>
            </a:solidFill>
            <a:prstDash val="solid"/>
            <a:round/>
            <a:headEnd type="none" w="med" len="med"/>
            <a:tailEnd type="none" w="med" len="med"/>
          </a:ln>
        </p:spPr>
      </p:cxnSp>
      <p:cxnSp>
        <p:nvCxnSpPr>
          <p:cNvPr id="54" name="Google Shape;224;p31"/>
          <p:cNvCxnSpPr>
            <a:stCxn id="43" idx="2"/>
            <a:endCxn id="47" idx="0"/>
          </p:cNvCxnSpPr>
          <p:nvPr/>
        </p:nvCxnSpPr>
        <p:spPr>
          <a:xfrm rot="-5400000" flipH="1">
            <a:off x="5741359" y="2087531"/>
            <a:ext cx="270300" cy="519300"/>
          </a:xfrm>
          <a:prstGeom prst="bentConnector3">
            <a:avLst>
              <a:gd name="adj1" fmla="val 49995"/>
            </a:avLst>
          </a:prstGeom>
          <a:noFill/>
          <a:ln w="38100" cap="flat" cmpd="sng">
            <a:solidFill>
              <a:schemeClr val="dk2"/>
            </a:solidFill>
            <a:prstDash val="solid"/>
            <a:round/>
            <a:headEnd type="none" w="med" len="med"/>
            <a:tailEnd type="none" w="med" len="med"/>
          </a:ln>
        </p:spPr>
      </p:cxnSp>
      <p:cxnSp>
        <p:nvCxnSpPr>
          <p:cNvPr id="55" name="Google Shape;225;p31"/>
          <p:cNvCxnSpPr>
            <a:stCxn id="43" idx="2"/>
            <a:endCxn id="48" idx="0"/>
          </p:cNvCxnSpPr>
          <p:nvPr/>
        </p:nvCxnSpPr>
        <p:spPr>
          <a:xfrm rot="-5400000" flipH="1">
            <a:off x="6474259" y="1354631"/>
            <a:ext cx="270300" cy="1985100"/>
          </a:xfrm>
          <a:prstGeom prst="bentConnector3">
            <a:avLst>
              <a:gd name="adj1" fmla="val 49995"/>
            </a:avLst>
          </a:prstGeom>
          <a:noFill/>
          <a:ln w="38100" cap="flat" cmpd="sng">
            <a:solidFill>
              <a:schemeClr val="dk2"/>
            </a:solidFill>
            <a:prstDash val="solid"/>
            <a:round/>
            <a:headEnd type="none" w="med" len="med"/>
            <a:tailEnd type="none" w="med" len="med"/>
          </a:ln>
        </p:spPr>
      </p:cxnSp>
      <p:sp>
        <p:nvSpPr>
          <p:cNvPr id="56" name="Google Shape;226;p31"/>
          <p:cNvSpPr/>
          <p:nvPr/>
        </p:nvSpPr>
        <p:spPr>
          <a:xfrm>
            <a:off x="518650" y="3292375"/>
            <a:ext cx="649200" cy="693300"/>
          </a:xfrm>
          <a:prstGeom prst="roundRect">
            <a:avLst>
              <a:gd name="adj" fmla="val 16667"/>
            </a:avLst>
          </a:prstGeom>
          <a:solidFill>
            <a:srgbClr val="EA9999"/>
          </a:solidFill>
          <a:ln w="2857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100">
              <a:solidFill>
                <a:srgbClr val="FFFFFF"/>
              </a:solidFill>
              <a:latin typeface="Proxima Nova Semibold"/>
              <a:ea typeface="Proxima Nova Semibold"/>
              <a:cs typeface="Proxima Nova Semibold"/>
              <a:sym typeface="Proxima Nova Semibold"/>
            </a:endParaRPr>
          </a:p>
        </p:txBody>
      </p:sp>
      <p:sp>
        <p:nvSpPr>
          <p:cNvPr id="57" name="Google Shape;227;p31"/>
          <p:cNvSpPr/>
          <p:nvPr/>
        </p:nvSpPr>
        <p:spPr>
          <a:xfrm>
            <a:off x="1331418" y="3292369"/>
            <a:ext cx="791100" cy="693300"/>
          </a:xfrm>
          <a:prstGeom prst="roundRect">
            <a:avLst>
              <a:gd name="adj" fmla="val 16667"/>
            </a:avLst>
          </a:prstGeom>
          <a:solidFill>
            <a:srgbClr val="EA9999"/>
          </a:solidFill>
          <a:ln w="2857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100">
              <a:solidFill>
                <a:srgbClr val="FFFFFF"/>
              </a:solidFill>
              <a:latin typeface="Proxima Nova Semibold"/>
              <a:ea typeface="Proxima Nova Semibold"/>
              <a:cs typeface="Proxima Nova Semibold"/>
              <a:sym typeface="Proxima Nova Semibold"/>
            </a:endParaRPr>
          </a:p>
        </p:txBody>
      </p:sp>
      <p:pic>
        <p:nvPicPr>
          <p:cNvPr id="58" name="Google Shape;228;p31"/>
          <p:cNvPicPr preferRelativeResize="0"/>
          <p:nvPr/>
        </p:nvPicPr>
        <p:blipFill rotWithShape="1">
          <a:blip r:embed="rId3">
            <a:alphaModFix/>
          </a:blip>
          <a:srcRect t="29253" b="28630"/>
          <a:stretch/>
        </p:blipFill>
        <p:spPr>
          <a:xfrm>
            <a:off x="1280415" y="3479624"/>
            <a:ext cx="893201" cy="376088"/>
          </a:xfrm>
          <a:prstGeom prst="rect">
            <a:avLst/>
          </a:prstGeom>
          <a:noFill/>
          <a:ln>
            <a:noFill/>
          </a:ln>
        </p:spPr>
      </p:pic>
      <p:cxnSp>
        <p:nvCxnSpPr>
          <p:cNvPr id="59" name="Google Shape;229;p31"/>
          <p:cNvCxnSpPr>
            <a:stCxn id="44" idx="2"/>
            <a:endCxn id="57" idx="0"/>
          </p:cNvCxnSpPr>
          <p:nvPr/>
        </p:nvCxnSpPr>
        <p:spPr>
          <a:xfrm rot="-5400000" flipH="1">
            <a:off x="1402426" y="2967698"/>
            <a:ext cx="398700" cy="250500"/>
          </a:xfrm>
          <a:prstGeom prst="bentConnector3">
            <a:avLst>
              <a:gd name="adj1" fmla="val 50009"/>
            </a:avLst>
          </a:prstGeom>
          <a:noFill/>
          <a:ln w="38100" cap="flat" cmpd="sng">
            <a:solidFill>
              <a:schemeClr val="dk2"/>
            </a:solidFill>
            <a:prstDash val="solid"/>
            <a:round/>
            <a:headEnd type="none" w="med" len="med"/>
            <a:tailEnd type="none" w="med" len="med"/>
          </a:ln>
        </p:spPr>
      </p:cxnSp>
      <p:cxnSp>
        <p:nvCxnSpPr>
          <p:cNvPr id="60" name="Google Shape;230;p31"/>
          <p:cNvCxnSpPr>
            <a:stCxn id="44" idx="2"/>
            <a:endCxn id="56" idx="0"/>
          </p:cNvCxnSpPr>
          <p:nvPr/>
        </p:nvCxnSpPr>
        <p:spPr>
          <a:xfrm rot="5400000">
            <a:off x="960526" y="2776298"/>
            <a:ext cx="398700" cy="633300"/>
          </a:xfrm>
          <a:prstGeom prst="bentConnector3">
            <a:avLst>
              <a:gd name="adj1" fmla="val 50010"/>
            </a:avLst>
          </a:prstGeom>
          <a:noFill/>
          <a:ln w="38100" cap="flat" cmpd="sng">
            <a:solidFill>
              <a:schemeClr val="dk2"/>
            </a:solidFill>
            <a:prstDash val="solid"/>
            <a:round/>
            <a:headEnd type="none" w="med" len="med"/>
            <a:tailEnd type="none" w="med" len="med"/>
          </a:ln>
        </p:spPr>
      </p:cxnSp>
      <p:sp>
        <p:nvSpPr>
          <p:cNvPr id="61" name="Google Shape;231;p31"/>
          <p:cNvSpPr/>
          <p:nvPr/>
        </p:nvSpPr>
        <p:spPr>
          <a:xfrm>
            <a:off x="2172096" y="3292369"/>
            <a:ext cx="791100" cy="693300"/>
          </a:xfrm>
          <a:prstGeom prst="roundRect">
            <a:avLst>
              <a:gd name="adj" fmla="val 16667"/>
            </a:avLst>
          </a:prstGeom>
          <a:solidFill>
            <a:srgbClr val="EA9999"/>
          </a:solidFill>
          <a:ln w="2857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100">
              <a:solidFill>
                <a:srgbClr val="FFFFFF"/>
              </a:solidFill>
              <a:latin typeface="Proxima Nova Semibold"/>
              <a:ea typeface="Proxima Nova Semibold"/>
              <a:cs typeface="Proxima Nova Semibold"/>
              <a:sym typeface="Proxima Nova Semibold"/>
            </a:endParaRPr>
          </a:p>
        </p:txBody>
      </p:sp>
      <p:sp>
        <p:nvSpPr>
          <p:cNvPr id="62" name="Google Shape;232;p31"/>
          <p:cNvSpPr/>
          <p:nvPr/>
        </p:nvSpPr>
        <p:spPr>
          <a:xfrm>
            <a:off x="3012775" y="3292364"/>
            <a:ext cx="791100" cy="693300"/>
          </a:xfrm>
          <a:prstGeom prst="roundRect">
            <a:avLst>
              <a:gd name="adj" fmla="val 16667"/>
            </a:avLst>
          </a:prstGeom>
          <a:solidFill>
            <a:srgbClr val="EA9999"/>
          </a:solidFill>
          <a:ln w="2857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100">
              <a:solidFill>
                <a:srgbClr val="FFFFFF"/>
              </a:solidFill>
              <a:latin typeface="Proxima Nova Semibold"/>
              <a:ea typeface="Proxima Nova Semibold"/>
              <a:cs typeface="Proxima Nova Semibold"/>
              <a:sym typeface="Proxima Nova Semibold"/>
            </a:endParaRPr>
          </a:p>
        </p:txBody>
      </p:sp>
      <p:pic>
        <p:nvPicPr>
          <p:cNvPr id="63" name="Google Shape;233;p31"/>
          <p:cNvPicPr preferRelativeResize="0"/>
          <p:nvPr/>
        </p:nvPicPr>
        <p:blipFill>
          <a:blip r:embed="rId4">
            <a:alphaModFix/>
          </a:blip>
          <a:stretch>
            <a:fillRect/>
          </a:stretch>
        </p:blipFill>
        <p:spPr>
          <a:xfrm>
            <a:off x="3137072" y="3370176"/>
            <a:ext cx="542456" cy="542457"/>
          </a:xfrm>
          <a:prstGeom prst="rect">
            <a:avLst/>
          </a:prstGeom>
          <a:noFill/>
          <a:ln>
            <a:noFill/>
          </a:ln>
        </p:spPr>
      </p:pic>
      <p:cxnSp>
        <p:nvCxnSpPr>
          <p:cNvPr id="64" name="Google Shape;234;p31"/>
          <p:cNvCxnSpPr>
            <a:stCxn id="45" idx="2"/>
            <a:endCxn id="61" idx="0"/>
          </p:cNvCxnSpPr>
          <p:nvPr/>
        </p:nvCxnSpPr>
        <p:spPr>
          <a:xfrm rot="5400000">
            <a:off x="2593133" y="2868253"/>
            <a:ext cx="398700" cy="449400"/>
          </a:xfrm>
          <a:prstGeom prst="bentConnector3">
            <a:avLst>
              <a:gd name="adj1" fmla="val 50008"/>
            </a:avLst>
          </a:prstGeom>
          <a:noFill/>
          <a:ln w="38100" cap="flat" cmpd="sng">
            <a:solidFill>
              <a:schemeClr val="dk2"/>
            </a:solidFill>
            <a:prstDash val="solid"/>
            <a:round/>
            <a:headEnd type="none" w="med" len="med"/>
            <a:tailEnd type="none" w="med" len="med"/>
          </a:ln>
        </p:spPr>
      </p:cxnSp>
      <p:cxnSp>
        <p:nvCxnSpPr>
          <p:cNvPr id="65" name="Google Shape;235;p31"/>
          <p:cNvCxnSpPr>
            <a:stCxn id="45" idx="2"/>
            <a:endCxn id="62" idx="0"/>
          </p:cNvCxnSpPr>
          <p:nvPr/>
        </p:nvCxnSpPr>
        <p:spPr>
          <a:xfrm rot="-5400000" flipH="1">
            <a:off x="3013433" y="2897353"/>
            <a:ext cx="398700" cy="391200"/>
          </a:xfrm>
          <a:prstGeom prst="bentConnector3">
            <a:avLst>
              <a:gd name="adj1" fmla="val 50008"/>
            </a:avLst>
          </a:prstGeom>
          <a:noFill/>
          <a:ln w="38100" cap="flat" cmpd="sng">
            <a:solidFill>
              <a:schemeClr val="dk2"/>
            </a:solidFill>
            <a:prstDash val="solid"/>
            <a:round/>
            <a:headEnd type="none" w="med" len="med"/>
            <a:tailEnd type="none" w="med" len="med"/>
          </a:ln>
        </p:spPr>
      </p:cxnSp>
      <p:sp>
        <p:nvSpPr>
          <p:cNvPr id="66" name="Google Shape;236;p31"/>
          <p:cNvSpPr/>
          <p:nvPr/>
        </p:nvSpPr>
        <p:spPr>
          <a:xfrm>
            <a:off x="3894320" y="3292416"/>
            <a:ext cx="1425300" cy="1204200"/>
          </a:xfrm>
          <a:prstGeom prst="roundRect">
            <a:avLst>
              <a:gd name="adj" fmla="val 16667"/>
            </a:avLst>
          </a:prstGeom>
          <a:solidFill>
            <a:schemeClr val="tx2">
              <a:lumMod val="90000"/>
            </a:schemeClr>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100">
              <a:solidFill>
                <a:srgbClr val="FFFFFF"/>
              </a:solidFill>
              <a:latin typeface="Proxima Nova Semibold"/>
              <a:ea typeface="Proxima Nova Semibold"/>
              <a:cs typeface="Proxima Nova Semibold"/>
              <a:sym typeface="Proxima Nova Semibold"/>
            </a:endParaRPr>
          </a:p>
        </p:txBody>
      </p:sp>
      <p:pic>
        <p:nvPicPr>
          <p:cNvPr id="67" name="Google Shape;237;p31"/>
          <p:cNvPicPr preferRelativeResize="0"/>
          <p:nvPr/>
        </p:nvPicPr>
        <p:blipFill>
          <a:blip r:embed="rId5">
            <a:alphaModFix/>
          </a:blip>
          <a:stretch>
            <a:fillRect/>
          </a:stretch>
        </p:blipFill>
        <p:spPr>
          <a:xfrm>
            <a:off x="3959808" y="3460247"/>
            <a:ext cx="1294099" cy="869101"/>
          </a:xfrm>
          <a:prstGeom prst="rect">
            <a:avLst/>
          </a:prstGeom>
          <a:solidFill>
            <a:schemeClr val="tx2">
              <a:lumMod val="90000"/>
            </a:schemeClr>
          </a:solidFill>
          <a:ln>
            <a:noFill/>
          </a:ln>
        </p:spPr>
      </p:pic>
      <p:cxnSp>
        <p:nvCxnSpPr>
          <p:cNvPr id="68" name="Google Shape;238;p31"/>
          <p:cNvCxnSpPr>
            <a:stCxn id="46" idx="2"/>
            <a:endCxn id="66" idx="0"/>
          </p:cNvCxnSpPr>
          <p:nvPr/>
        </p:nvCxnSpPr>
        <p:spPr>
          <a:xfrm rot="5400000">
            <a:off x="4484830" y="3015853"/>
            <a:ext cx="398700" cy="154200"/>
          </a:xfrm>
          <a:prstGeom prst="bentConnector3">
            <a:avLst>
              <a:gd name="adj1" fmla="val 50014"/>
            </a:avLst>
          </a:prstGeom>
          <a:noFill/>
          <a:ln w="38100" cap="flat" cmpd="sng">
            <a:solidFill>
              <a:schemeClr val="dk2"/>
            </a:solidFill>
            <a:prstDash val="solid"/>
            <a:round/>
            <a:headEnd type="none" w="med" len="med"/>
            <a:tailEnd type="none" w="med" len="med"/>
          </a:ln>
        </p:spPr>
      </p:cxnSp>
      <p:sp>
        <p:nvSpPr>
          <p:cNvPr id="69" name="Google Shape;239;p31"/>
          <p:cNvSpPr/>
          <p:nvPr/>
        </p:nvSpPr>
        <p:spPr>
          <a:xfrm>
            <a:off x="5560490" y="3321277"/>
            <a:ext cx="1425300" cy="1204200"/>
          </a:xfrm>
          <a:prstGeom prst="roundRect">
            <a:avLst>
              <a:gd name="adj" fmla="val 16667"/>
            </a:avLst>
          </a:prstGeom>
          <a:solidFill>
            <a:schemeClr val="tx2">
              <a:lumMod val="90000"/>
            </a:schemeClr>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100">
              <a:solidFill>
                <a:srgbClr val="FFFFFF"/>
              </a:solidFill>
              <a:latin typeface="Proxima Nova Semibold"/>
              <a:ea typeface="Proxima Nova Semibold"/>
              <a:cs typeface="Proxima Nova Semibold"/>
              <a:sym typeface="Proxima Nova Semibold"/>
            </a:endParaRPr>
          </a:p>
        </p:txBody>
      </p:sp>
      <p:sp>
        <p:nvSpPr>
          <p:cNvPr id="70" name="Google Shape;240;p31"/>
          <p:cNvSpPr/>
          <p:nvPr/>
        </p:nvSpPr>
        <p:spPr>
          <a:xfrm>
            <a:off x="7160099" y="3292697"/>
            <a:ext cx="1425300" cy="1204200"/>
          </a:xfrm>
          <a:prstGeom prst="roundRect">
            <a:avLst>
              <a:gd name="adj" fmla="val 16667"/>
            </a:avLst>
          </a:prstGeom>
          <a:solidFill>
            <a:schemeClr val="tx2">
              <a:lumMod val="90000"/>
            </a:schemeClr>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100">
              <a:solidFill>
                <a:srgbClr val="FFFFFF"/>
              </a:solidFill>
              <a:latin typeface="Proxima Nova Semibold"/>
              <a:ea typeface="Proxima Nova Semibold"/>
              <a:cs typeface="Proxima Nova Semibold"/>
              <a:sym typeface="Proxima Nova Semibold"/>
            </a:endParaRPr>
          </a:p>
        </p:txBody>
      </p:sp>
      <p:pic>
        <p:nvPicPr>
          <p:cNvPr id="71" name="Google Shape;241;p31"/>
          <p:cNvPicPr preferRelativeResize="0"/>
          <p:nvPr/>
        </p:nvPicPr>
        <p:blipFill>
          <a:blip r:embed="rId6">
            <a:alphaModFix/>
          </a:blip>
          <a:stretch>
            <a:fillRect/>
          </a:stretch>
        </p:blipFill>
        <p:spPr>
          <a:xfrm>
            <a:off x="7226660" y="3497571"/>
            <a:ext cx="1291950" cy="794445"/>
          </a:xfrm>
          <a:prstGeom prst="rect">
            <a:avLst/>
          </a:prstGeom>
          <a:solidFill>
            <a:schemeClr val="tx2">
              <a:lumMod val="90000"/>
            </a:schemeClr>
          </a:solidFill>
          <a:ln>
            <a:noFill/>
          </a:ln>
        </p:spPr>
      </p:pic>
      <p:cxnSp>
        <p:nvCxnSpPr>
          <p:cNvPr id="72" name="Google Shape;242;p31"/>
          <p:cNvCxnSpPr>
            <a:stCxn id="47" idx="2"/>
            <a:endCxn id="69" idx="0"/>
          </p:cNvCxnSpPr>
          <p:nvPr/>
        </p:nvCxnSpPr>
        <p:spPr>
          <a:xfrm rot="-5400000" flipH="1">
            <a:off x="5990709" y="3039103"/>
            <a:ext cx="427800" cy="136800"/>
          </a:xfrm>
          <a:prstGeom prst="bentConnector3">
            <a:avLst>
              <a:gd name="adj1" fmla="val 49985"/>
            </a:avLst>
          </a:prstGeom>
          <a:noFill/>
          <a:ln w="38100" cap="flat" cmpd="sng">
            <a:solidFill>
              <a:schemeClr val="dk2"/>
            </a:solidFill>
            <a:prstDash val="solid"/>
            <a:round/>
            <a:headEnd type="none" w="med" len="med"/>
            <a:tailEnd type="none" w="med" len="med"/>
          </a:ln>
        </p:spPr>
      </p:cxnSp>
      <p:cxnSp>
        <p:nvCxnSpPr>
          <p:cNvPr id="73" name="Google Shape;243;p31"/>
          <p:cNvCxnSpPr>
            <a:stCxn id="48" idx="2"/>
            <a:endCxn id="70" idx="0"/>
          </p:cNvCxnSpPr>
          <p:nvPr/>
        </p:nvCxnSpPr>
        <p:spPr>
          <a:xfrm rot="-5400000" flipH="1">
            <a:off x="7537858" y="2957653"/>
            <a:ext cx="399000" cy="270900"/>
          </a:xfrm>
          <a:prstGeom prst="bentConnector3">
            <a:avLst>
              <a:gd name="adj1" fmla="val 50012"/>
            </a:avLst>
          </a:prstGeom>
          <a:noFill/>
          <a:ln w="38100" cap="flat" cmpd="sng">
            <a:solidFill>
              <a:schemeClr val="dk2"/>
            </a:solidFill>
            <a:prstDash val="solid"/>
            <a:round/>
            <a:headEnd type="none" w="med" len="med"/>
            <a:tailEnd type="none" w="med" len="med"/>
          </a:ln>
        </p:spPr>
      </p:cxnSp>
      <p:pic>
        <p:nvPicPr>
          <p:cNvPr id="74" name="Google Shape;244;p31"/>
          <p:cNvPicPr preferRelativeResize="0"/>
          <p:nvPr/>
        </p:nvPicPr>
        <p:blipFill>
          <a:blip r:embed="rId7">
            <a:alphaModFix/>
          </a:blip>
          <a:stretch>
            <a:fillRect/>
          </a:stretch>
        </p:blipFill>
        <p:spPr>
          <a:xfrm>
            <a:off x="598900" y="3371196"/>
            <a:ext cx="519300" cy="535354"/>
          </a:xfrm>
          <a:prstGeom prst="rect">
            <a:avLst/>
          </a:prstGeom>
          <a:noFill/>
          <a:ln>
            <a:noFill/>
          </a:ln>
        </p:spPr>
      </p:pic>
      <p:pic>
        <p:nvPicPr>
          <p:cNvPr id="75" name="Google Shape;246;p31"/>
          <p:cNvPicPr preferRelativeResize="0"/>
          <p:nvPr/>
        </p:nvPicPr>
        <p:blipFill>
          <a:blip r:embed="rId8">
            <a:alphaModFix/>
          </a:blip>
          <a:stretch>
            <a:fillRect/>
          </a:stretch>
        </p:blipFill>
        <p:spPr>
          <a:xfrm>
            <a:off x="2181226" y="3254972"/>
            <a:ext cx="772838" cy="772866"/>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3"/>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WHAT ARE WALLETS?</a:t>
            </a:r>
            <a:endParaRPr/>
          </a:p>
          <a:p>
            <a:pPr marL="0" lvl="0" indent="0" algn="l" rtl="0">
              <a:spcBef>
                <a:spcPts val="0"/>
              </a:spcBef>
              <a:spcAft>
                <a:spcPts val="0"/>
              </a:spcAft>
              <a:buNone/>
            </a:pPr>
            <a:endParaRPr/>
          </a:p>
        </p:txBody>
      </p:sp>
      <p:sp>
        <p:nvSpPr>
          <p:cNvPr id="295" name="Google Shape;295;p33"/>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smtClean="0"/>
              <a:t>Sıcak Cüzdanlar</a:t>
            </a:r>
            <a:endParaRPr b="1" dirty="0"/>
          </a:p>
        </p:txBody>
      </p:sp>
      <p:sp>
        <p:nvSpPr>
          <p:cNvPr id="296" name="Google Shape;296;p33"/>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SEHYUN CHUNG</a:t>
            </a:r>
            <a:endParaRPr sz="900">
              <a:solidFill>
                <a:srgbClr val="B7B7B7"/>
              </a:solidFill>
              <a:latin typeface="Proxima Nova"/>
              <a:ea typeface="Proxima Nova"/>
              <a:cs typeface="Proxima Nova"/>
              <a:sym typeface="Proxima Nova"/>
            </a:endParaRPr>
          </a:p>
        </p:txBody>
      </p:sp>
      <p:pic>
        <p:nvPicPr>
          <p:cNvPr id="297" name="Google Shape;297;p33"/>
          <p:cNvPicPr preferRelativeResize="0"/>
          <p:nvPr/>
        </p:nvPicPr>
        <p:blipFill>
          <a:blip r:embed="rId3">
            <a:alphaModFix/>
          </a:blip>
          <a:stretch>
            <a:fillRect/>
          </a:stretch>
        </p:blipFill>
        <p:spPr>
          <a:xfrm>
            <a:off x="3548225" y="1243150"/>
            <a:ext cx="2245071" cy="3143100"/>
          </a:xfrm>
          <a:prstGeom prst="rect">
            <a:avLst/>
          </a:prstGeom>
          <a:noFill/>
          <a:ln>
            <a:noFill/>
          </a:ln>
        </p:spPr>
      </p:pic>
      <p:pic>
        <p:nvPicPr>
          <p:cNvPr id="298" name="Google Shape;298;p33"/>
          <p:cNvPicPr preferRelativeResize="0"/>
          <p:nvPr/>
        </p:nvPicPr>
        <p:blipFill>
          <a:blip r:embed="rId4">
            <a:alphaModFix/>
          </a:blip>
          <a:stretch>
            <a:fillRect/>
          </a:stretch>
        </p:blipFill>
        <p:spPr>
          <a:xfrm>
            <a:off x="424263" y="1243150"/>
            <a:ext cx="2245071" cy="3143100"/>
          </a:xfrm>
          <a:prstGeom prst="rect">
            <a:avLst/>
          </a:prstGeom>
          <a:noFill/>
          <a:ln>
            <a:noFill/>
          </a:ln>
        </p:spPr>
      </p:pic>
      <p:sp>
        <p:nvSpPr>
          <p:cNvPr id="299" name="Google Shape;299;p33"/>
          <p:cNvSpPr txBox="1"/>
          <p:nvPr/>
        </p:nvSpPr>
        <p:spPr>
          <a:xfrm>
            <a:off x="7624700" y="4543175"/>
            <a:ext cx="1059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Proxima Nova"/>
                <a:ea typeface="Proxima Nova"/>
                <a:cs typeface="Proxima Nova"/>
                <a:sym typeface="Proxima Nova"/>
              </a:rPr>
              <a:t>Image sources:</a:t>
            </a:r>
            <a:endParaRPr sz="800">
              <a:latin typeface="Proxima Nova"/>
              <a:ea typeface="Proxima Nova"/>
              <a:cs typeface="Proxima Nova"/>
              <a:sym typeface="Proxima Nova"/>
            </a:endParaRPr>
          </a:p>
          <a:p>
            <a:pPr marL="0" lvl="0" indent="0" algn="l" rtl="0">
              <a:spcBef>
                <a:spcPts val="0"/>
              </a:spcBef>
              <a:spcAft>
                <a:spcPts val="0"/>
              </a:spcAft>
              <a:buNone/>
            </a:pPr>
            <a:r>
              <a:rPr lang="en" sz="800">
                <a:latin typeface="Proxima Nova"/>
                <a:ea typeface="Proxima Nova"/>
                <a:cs typeface="Proxima Nova"/>
                <a:sym typeface="Proxima Nova"/>
              </a:rPr>
              <a:t>bitcoin.org</a:t>
            </a:r>
            <a:endParaRPr sz="800">
              <a:latin typeface="Proxima Nova"/>
              <a:ea typeface="Proxima Nova"/>
              <a:cs typeface="Proxima Nova"/>
              <a:sym typeface="Proxima Nova"/>
            </a:endParaRPr>
          </a:p>
        </p:txBody>
      </p:sp>
      <p:pic>
        <p:nvPicPr>
          <p:cNvPr id="300" name="Google Shape;300;p33"/>
          <p:cNvPicPr preferRelativeResize="0"/>
          <p:nvPr/>
        </p:nvPicPr>
        <p:blipFill>
          <a:blip r:embed="rId5">
            <a:alphaModFix/>
          </a:blip>
          <a:stretch>
            <a:fillRect/>
          </a:stretch>
        </p:blipFill>
        <p:spPr>
          <a:xfrm>
            <a:off x="6672199" y="1692176"/>
            <a:ext cx="2245050" cy="224505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04"/>
        <p:cNvGrpSpPr/>
        <p:nvPr/>
      </p:nvGrpSpPr>
      <p:grpSpPr>
        <a:xfrm>
          <a:off x="0" y="0"/>
          <a:ext cx="0" cy="0"/>
          <a:chOff x="0" y="0"/>
          <a:chExt cx="0" cy="0"/>
        </a:xfrm>
      </p:grpSpPr>
      <p:sp>
        <p:nvSpPr>
          <p:cNvPr id="305" name="Google Shape;305;p34"/>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HOT WALLETS</a:t>
            </a:r>
            <a:endParaRPr/>
          </a:p>
        </p:txBody>
      </p:sp>
      <p:sp>
        <p:nvSpPr>
          <p:cNvPr id="306" name="Google Shape;306;p34"/>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smtClean="0"/>
              <a:t>BITCOIN CÜZDANLARI</a:t>
            </a:r>
            <a:endParaRPr b="1" dirty="0"/>
          </a:p>
        </p:txBody>
      </p:sp>
      <p:sp>
        <p:nvSpPr>
          <p:cNvPr id="307" name="Google Shape;307;p34"/>
          <p:cNvSpPr txBox="1"/>
          <p:nvPr/>
        </p:nvSpPr>
        <p:spPr>
          <a:xfrm>
            <a:off x="789424" y="4122944"/>
            <a:ext cx="991320" cy="300265"/>
          </a:xfrm>
          <a:prstGeom prst="rect">
            <a:avLst/>
          </a:prstGeom>
          <a:noFill/>
          <a:ln>
            <a:noFill/>
          </a:ln>
        </p:spPr>
        <p:txBody>
          <a:bodyPr spcFirstLastPara="1" wrap="square" lIns="34300" tIns="34300" rIns="34300" bIns="34300" anchor="t" anchorCtr="0">
            <a:noAutofit/>
          </a:bodyPr>
          <a:lstStyle/>
          <a:p>
            <a:r>
              <a:rPr lang="tr-TR" b="1" dirty="0" err="1"/>
              <a:t>mycelium</a:t>
            </a:r>
            <a:endParaRPr lang="tr-TR" b="1" dirty="0"/>
          </a:p>
          <a:p>
            <a:endParaRPr sz="900" dirty="0">
              <a:solidFill>
                <a:srgbClr val="B7B7B7"/>
              </a:solidFill>
              <a:latin typeface="Proxima Nova"/>
              <a:ea typeface="Proxima Nova"/>
              <a:cs typeface="Proxima Nova"/>
              <a:sym typeface="Proxima Nova"/>
            </a:endParaRPr>
          </a:p>
        </p:txBody>
      </p:sp>
      <p:pic>
        <p:nvPicPr>
          <p:cNvPr id="308" name="Google Shape;308;p34"/>
          <p:cNvPicPr preferRelativeResize="0"/>
          <p:nvPr/>
        </p:nvPicPr>
        <p:blipFill>
          <a:blip r:embed="rId3">
            <a:alphaModFix/>
          </a:blip>
          <a:stretch>
            <a:fillRect/>
          </a:stretch>
        </p:blipFill>
        <p:spPr>
          <a:xfrm>
            <a:off x="447779" y="2486594"/>
            <a:ext cx="1674610" cy="1674610"/>
          </a:xfrm>
          <a:prstGeom prst="rect">
            <a:avLst/>
          </a:prstGeom>
          <a:noFill/>
          <a:ln>
            <a:noFill/>
          </a:ln>
        </p:spPr>
      </p:pic>
      <p:pic>
        <p:nvPicPr>
          <p:cNvPr id="309" name="Google Shape;309;p34"/>
          <p:cNvPicPr preferRelativeResize="0"/>
          <p:nvPr/>
        </p:nvPicPr>
        <p:blipFill>
          <a:blip r:embed="rId4">
            <a:alphaModFix/>
          </a:blip>
          <a:stretch>
            <a:fillRect/>
          </a:stretch>
        </p:blipFill>
        <p:spPr>
          <a:xfrm>
            <a:off x="234755" y="994402"/>
            <a:ext cx="2946797" cy="1821656"/>
          </a:xfrm>
          <a:prstGeom prst="rect">
            <a:avLst/>
          </a:prstGeom>
          <a:noFill/>
          <a:ln>
            <a:noFill/>
          </a:ln>
        </p:spPr>
      </p:pic>
      <p:pic>
        <p:nvPicPr>
          <p:cNvPr id="310" name="Google Shape;310;p34"/>
          <p:cNvPicPr preferRelativeResize="0"/>
          <p:nvPr/>
        </p:nvPicPr>
        <p:blipFill>
          <a:blip r:embed="rId5">
            <a:alphaModFix/>
          </a:blip>
          <a:stretch>
            <a:fillRect/>
          </a:stretch>
        </p:blipFill>
        <p:spPr>
          <a:xfrm>
            <a:off x="5675420" y="548452"/>
            <a:ext cx="2597287" cy="3124123"/>
          </a:xfrm>
          <a:prstGeom prst="rect">
            <a:avLst/>
          </a:prstGeom>
          <a:noFill/>
          <a:ln>
            <a:noFill/>
          </a:ln>
        </p:spPr>
      </p:pic>
      <p:pic>
        <p:nvPicPr>
          <p:cNvPr id="311" name="Google Shape;311;p34"/>
          <p:cNvPicPr preferRelativeResize="0"/>
          <p:nvPr/>
        </p:nvPicPr>
        <p:blipFill>
          <a:blip r:embed="rId6">
            <a:alphaModFix/>
          </a:blip>
          <a:stretch>
            <a:fillRect/>
          </a:stretch>
        </p:blipFill>
        <p:spPr>
          <a:xfrm>
            <a:off x="2468659" y="2486859"/>
            <a:ext cx="2988956" cy="2241717"/>
          </a:xfrm>
          <a:prstGeom prst="rect">
            <a:avLst/>
          </a:prstGeom>
          <a:noFill/>
          <a:ln>
            <a:noFill/>
          </a:ln>
        </p:spPr>
      </p:pic>
      <p:pic>
        <p:nvPicPr>
          <p:cNvPr id="312" name="Google Shape;312;p34"/>
          <p:cNvPicPr preferRelativeResize="0"/>
          <p:nvPr/>
        </p:nvPicPr>
        <p:blipFill>
          <a:blip r:embed="rId7">
            <a:alphaModFix/>
          </a:blip>
          <a:stretch>
            <a:fillRect/>
          </a:stretch>
        </p:blipFill>
        <p:spPr>
          <a:xfrm>
            <a:off x="2967305" y="780712"/>
            <a:ext cx="2301761" cy="804731"/>
          </a:xfrm>
          <a:prstGeom prst="rect">
            <a:avLst/>
          </a:prstGeom>
          <a:noFill/>
          <a:ln>
            <a:noFill/>
          </a:ln>
        </p:spPr>
      </p:pic>
      <p:sp>
        <p:nvSpPr>
          <p:cNvPr id="313" name="Google Shape;313;p34"/>
          <p:cNvSpPr txBox="1"/>
          <p:nvPr/>
        </p:nvSpPr>
        <p:spPr>
          <a:xfrm>
            <a:off x="6015620" y="3786891"/>
            <a:ext cx="4179600" cy="4875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700" dirty="0"/>
              <a:t>Image sources:</a:t>
            </a:r>
            <a:endParaRPr sz="700" dirty="0"/>
          </a:p>
          <a:p>
            <a:pPr marL="0" lvl="0" indent="0" algn="l" rtl="0">
              <a:spcBef>
                <a:spcPts val="0"/>
              </a:spcBef>
              <a:spcAft>
                <a:spcPts val="0"/>
              </a:spcAft>
              <a:buNone/>
            </a:pPr>
            <a:r>
              <a:rPr lang="en" sz="700" u="sng" dirty="0">
                <a:solidFill>
                  <a:schemeClr val="hlink"/>
                </a:solidFill>
                <a:hlinkClick r:id="rId8"/>
              </a:rPr>
              <a:t>https://blockchain.info/</a:t>
            </a:r>
            <a:endParaRPr sz="700" dirty="0"/>
          </a:p>
          <a:p>
            <a:pPr marL="0" lvl="0" indent="0" algn="l" rtl="0">
              <a:spcBef>
                <a:spcPts val="0"/>
              </a:spcBef>
              <a:spcAft>
                <a:spcPts val="0"/>
              </a:spcAft>
              <a:buNone/>
            </a:pPr>
            <a:r>
              <a:rPr lang="en" sz="700" u="sng" dirty="0">
                <a:solidFill>
                  <a:schemeClr val="hlink"/>
                </a:solidFill>
                <a:hlinkClick r:id="rId9"/>
              </a:rPr>
              <a:t>https://wallet.mycelium.com</a:t>
            </a:r>
            <a:endParaRPr sz="700" dirty="0"/>
          </a:p>
          <a:p>
            <a:pPr marL="0" lvl="0" indent="0" algn="l" rtl="0">
              <a:spcBef>
                <a:spcPts val="0"/>
              </a:spcBef>
              <a:spcAft>
                <a:spcPts val="0"/>
              </a:spcAft>
              <a:buNone/>
            </a:pPr>
            <a:r>
              <a:rPr lang="en" sz="700" u="sng" dirty="0">
                <a:solidFill>
                  <a:schemeClr val="hlink"/>
                </a:solidFill>
                <a:hlinkClick r:id="rId10"/>
              </a:rPr>
              <a:t>https://airbitz.co/bitcoin-wallet/</a:t>
            </a:r>
            <a:endParaRPr sz="700" dirty="0"/>
          </a:p>
          <a:p>
            <a:pPr marL="0" lvl="0" indent="0" algn="l" rtl="0">
              <a:spcBef>
                <a:spcPts val="0"/>
              </a:spcBef>
              <a:spcAft>
                <a:spcPts val="0"/>
              </a:spcAft>
              <a:buNone/>
            </a:pPr>
            <a:r>
              <a:rPr lang="en" sz="700" u="sng" dirty="0">
                <a:solidFill>
                  <a:schemeClr val="hlink"/>
                </a:solidFill>
                <a:hlinkClick r:id="rId11"/>
              </a:rPr>
              <a:t>https://www.coinbase.com/mobile</a:t>
            </a:r>
            <a:endParaRPr sz="700" dirty="0"/>
          </a:p>
          <a:p>
            <a:pPr marL="0" lvl="0" indent="0" algn="l" rtl="0">
              <a:spcBef>
                <a:spcPts val="0"/>
              </a:spcBef>
              <a:spcAft>
                <a:spcPts val="0"/>
              </a:spcAft>
              <a:buNone/>
            </a:pPr>
            <a:endParaRPr sz="700" dirty="0"/>
          </a:p>
          <a:p>
            <a:pPr marL="0" lvl="0" indent="0" algn="l" rtl="0">
              <a:spcBef>
                <a:spcPts val="0"/>
              </a:spcBef>
              <a:spcAft>
                <a:spcPts val="0"/>
              </a:spcAft>
              <a:buNone/>
            </a:pPr>
            <a:endParaRPr sz="700" dirty="0"/>
          </a:p>
          <a:p>
            <a:pPr marL="0" lvl="0" indent="0" algn="l" rtl="0">
              <a:spcBef>
                <a:spcPts val="0"/>
              </a:spcBef>
              <a:spcAft>
                <a:spcPts val="0"/>
              </a:spcAft>
              <a:buNone/>
            </a:pPr>
            <a:endParaRPr sz="700" dirty="0"/>
          </a:p>
        </p:txBody>
      </p:sp>
      <p:pic>
        <p:nvPicPr>
          <p:cNvPr id="314" name="Google Shape;314;p34"/>
          <p:cNvPicPr preferRelativeResize="0"/>
          <p:nvPr/>
        </p:nvPicPr>
        <p:blipFill rotWithShape="1">
          <a:blip r:embed="rId12">
            <a:alphaModFix/>
          </a:blip>
          <a:srcRect t="29253" b="28630"/>
          <a:stretch/>
        </p:blipFill>
        <p:spPr>
          <a:xfrm>
            <a:off x="3162871" y="1708153"/>
            <a:ext cx="1911223" cy="80473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5"/>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WHAT ARE WALLETS?</a:t>
            </a:r>
            <a:endParaRPr/>
          </a:p>
          <a:p>
            <a:pPr marL="0" lvl="0" indent="0" algn="l" rtl="0">
              <a:spcBef>
                <a:spcPts val="0"/>
              </a:spcBef>
              <a:spcAft>
                <a:spcPts val="0"/>
              </a:spcAft>
              <a:buNone/>
            </a:pPr>
            <a:endParaRPr/>
          </a:p>
        </p:txBody>
      </p:sp>
      <p:sp>
        <p:nvSpPr>
          <p:cNvPr id="320" name="Google Shape;320;p35"/>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smtClean="0"/>
              <a:t>Soğuk</a:t>
            </a:r>
            <a:r>
              <a:rPr lang="en" b="1" dirty="0" smtClean="0"/>
              <a:t> </a:t>
            </a:r>
            <a:r>
              <a:rPr lang="tr-TR" b="1" dirty="0" smtClean="0"/>
              <a:t>Cüzdanlar</a:t>
            </a:r>
            <a:endParaRPr b="1" dirty="0"/>
          </a:p>
        </p:txBody>
      </p:sp>
      <p:sp>
        <p:nvSpPr>
          <p:cNvPr id="41" name="Google Shape;211;p31"/>
          <p:cNvSpPr/>
          <p:nvPr/>
        </p:nvSpPr>
        <p:spPr>
          <a:xfrm>
            <a:off x="3877582" y="1121869"/>
            <a:ext cx="1388700" cy="411300"/>
          </a:xfrm>
          <a:prstGeom prst="roundRect">
            <a:avLst>
              <a:gd name="adj" fmla="val 16667"/>
            </a:avLst>
          </a:prstGeom>
          <a:solidFill>
            <a:srgbClr val="000000"/>
          </a:solidFill>
          <a:ln w="2857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400" dirty="0">
                <a:solidFill>
                  <a:srgbClr val="FFFFFF"/>
                </a:solidFill>
                <a:latin typeface="Proxima Nova Semibold"/>
                <a:ea typeface="Proxima Nova Semibold"/>
                <a:cs typeface="Proxima Nova Semibold"/>
                <a:sym typeface="Proxima Nova Semibold"/>
              </a:rPr>
              <a:t>Bitcoin </a:t>
            </a:r>
            <a:r>
              <a:rPr lang="tr-TR" sz="1400" dirty="0" smtClean="0">
                <a:solidFill>
                  <a:srgbClr val="FFFFFF"/>
                </a:solidFill>
                <a:latin typeface="Proxima Nova Semibold"/>
                <a:ea typeface="Proxima Nova Semibold"/>
                <a:cs typeface="Proxima Nova Semibold"/>
                <a:sym typeface="Proxima Nova Semibold"/>
              </a:rPr>
              <a:t>Cüzdanları</a:t>
            </a:r>
            <a:endParaRPr sz="1400" dirty="0">
              <a:solidFill>
                <a:srgbClr val="FFFFFF"/>
              </a:solidFill>
              <a:latin typeface="Proxima Nova Semibold"/>
              <a:ea typeface="Proxima Nova Semibold"/>
              <a:cs typeface="Proxima Nova Semibold"/>
              <a:sym typeface="Proxima Nova Semibold"/>
            </a:endParaRPr>
          </a:p>
        </p:txBody>
      </p:sp>
      <p:sp>
        <p:nvSpPr>
          <p:cNvPr id="42" name="Google Shape;212;p31"/>
          <p:cNvSpPr/>
          <p:nvPr/>
        </p:nvSpPr>
        <p:spPr>
          <a:xfrm>
            <a:off x="3029945" y="1800731"/>
            <a:ext cx="962700" cy="411300"/>
          </a:xfrm>
          <a:prstGeom prst="roundRect">
            <a:avLst>
              <a:gd name="adj" fmla="val 16667"/>
            </a:avLst>
          </a:prstGeom>
          <a:solidFill>
            <a:schemeClr val="tx2">
              <a:lumMod val="90000"/>
            </a:schemeClr>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tr-TR" sz="1400" dirty="0" smtClean="0">
                <a:solidFill>
                  <a:srgbClr val="FFFFFF"/>
                </a:solidFill>
                <a:latin typeface="Proxima Nova Semibold"/>
                <a:ea typeface="Proxima Nova Semibold"/>
                <a:cs typeface="Proxima Nova Semibold"/>
                <a:sym typeface="Proxima Nova Semibold"/>
              </a:rPr>
              <a:t>Sıcak</a:t>
            </a:r>
            <a:endParaRPr sz="1400" dirty="0">
              <a:solidFill>
                <a:srgbClr val="FFFFFF"/>
              </a:solidFill>
              <a:latin typeface="Proxima Nova Semibold"/>
              <a:ea typeface="Proxima Nova Semibold"/>
              <a:cs typeface="Proxima Nova Semibold"/>
              <a:sym typeface="Proxima Nova Semibold"/>
            </a:endParaRPr>
          </a:p>
        </p:txBody>
      </p:sp>
      <p:sp>
        <p:nvSpPr>
          <p:cNvPr id="43" name="Google Shape;213;p31"/>
          <p:cNvSpPr/>
          <p:nvPr/>
        </p:nvSpPr>
        <p:spPr>
          <a:xfrm>
            <a:off x="5135509" y="1800731"/>
            <a:ext cx="962700" cy="4113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tr-TR" sz="1400" dirty="0" smtClean="0">
                <a:solidFill>
                  <a:srgbClr val="FFFFFF"/>
                </a:solidFill>
                <a:latin typeface="Proxima Nova Semibold"/>
                <a:ea typeface="Proxima Nova Semibold"/>
                <a:cs typeface="Proxima Nova Semibold"/>
                <a:sym typeface="Proxima Nova Semibold"/>
              </a:rPr>
              <a:t>Soğuk</a:t>
            </a:r>
            <a:endParaRPr sz="1400" dirty="0">
              <a:solidFill>
                <a:srgbClr val="FFFFFF"/>
              </a:solidFill>
              <a:latin typeface="Proxima Nova Semibold"/>
              <a:ea typeface="Proxima Nova Semibold"/>
              <a:cs typeface="Proxima Nova Semibold"/>
              <a:sym typeface="Proxima Nova Semibold"/>
            </a:endParaRPr>
          </a:p>
        </p:txBody>
      </p:sp>
      <p:sp>
        <p:nvSpPr>
          <p:cNvPr id="44" name="Google Shape;214;p31"/>
          <p:cNvSpPr/>
          <p:nvPr/>
        </p:nvSpPr>
        <p:spPr>
          <a:xfrm>
            <a:off x="830326" y="2482298"/>
            <a:ext cx="1292400" cy="411300"/>
          </a:xfrm>
          <a:prstGeom prst="roundRect">
            <a:avLst>
              <a:gd name="adj" fmla="val 16667"/>
            </a:avLst>
          </a:prstGeom>
          <a:solidFill>
            <a:schemeClr val="tx2">
              <a:lumMod val="90000"/>
            </a:schemeClr>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tr-TR" sz="1100" dirty="0" smtClean="0">
                <a:solidFill>
                  <a:srgbClr val="FFFFFF"/>
                </a:solidFill>
                <a:latin typeface="Proxima Nova Semibold"/>
                <a:ea typeface="Proxima Nova Semibold"/>
                <a:cs typeface="Proxima Nova Semibold"/>
                <a:sym typeface="Proxima Nova Semibold"/>
              </a:rPr>
              <a:t>Mobil Uygulamalar</a:t>
            </a:r>
            <a:endParaRPr sz="1100" dirty="0">
              <a:solidFill>
                <a:srgbClr val="FFFFFF"/>
              </a:solidFill>
              <a:latin typeface="Proxima Nova Semibold"/>
              <a:ea typeface="Proxima Nova Semibold"/>
              <a:cs typeface="Proxima Nova Semibold"/>
              <a:sym typeface="Proxima Nova Semibold"/>
            </a:endParaRPr>
          </a:p>
        </p:txBody>
      </p:sp>
      <p:sp>
        <p:nvSpPr>
          <p:cNvPr id="45" name="Google Shape;215;p31"/>
          <p:cNvSpPr/>
          <p:nvPr/>
        </p:nvSpPr>
        <p:spPr>
          <a:xfrm>
            <a:off x="2370983" y="2482303"/>
            <a:ext cx="1292400" cy="411300"/>
          </a:xfrm>
          <a:prstGeom prst="roundRect">
            <a:avLst>
              <a:gd name="adj" fmla="val 16667"/>
            </a:avLst>
          </a:prstGeom>
          <a:solidFill>
            <a:schemeClr val="tx2">
              <a:lumMod val="90000"/>
            </a:schemeClr>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100" dirty="0">
                <a:solidFill>
                  <a:srgbClr val="FFFFFF"/>
                </a:solidFill>
                <a:latin typeface="Proxima Nova Semibold"/>
                <a:ea typeface="Proxima Nova Semibold"/>
                <a:cs typeface="Proxima Nova Semibold"/>
                <a:sym typeface="Proxima Nova Semibold"/>
              </a:rPr>
              <a:t>PC </a:t>
            </a:r>
            <a:r>
              <a:rPr lang="tr-TR" sz="1100" dirty="0" smtClean="0">
                <a:solidFill>
                  <a:srgbClr val="FFFFFF"/>
                </a:solidFill>
                <a:latin typeface="Proxima Nova Semibold"/>
                <a:ea typeface="Proxima Nova Semibold"/>
                <a:cs typeface="Proxima Nova Semibold"/>
                <a:sym typeface="Proxima Nova Semibold"/>
              </a:rPr>
              <a:t>Cüzdanlar</a:t>
            </a:r>
            <a:endParaRPr sz="1100" dirty="0">
              <a:solidFill>
                <a:srgbClr val="FFFFFF"/>
              </a:solidFill>
              <a:latin typeface="Proxima Nova Semibold"/>
              <a:ea typeface="Proxima Nova Semibold"/>
              <a:cs typeface="Proxima Nova Semibold"/>
              <a:sym typeface="Proxima Nova Semibold"/>
            </a:endParaRPr>
          </a:p>
        </p:txBody>
      </p:sp>
      <p:sp>
        <p:nvSpPr>
          <p:cNvPr id="46" name="Google Shape;216;p31"/>
          <p:cNvSpPr/>
          <p:nvPr/>
        </p:nvSpPr>
        <p:spPr>
          <a:xfrm>
            <a:off x="4205830" y="2482303"/>
            <a:ext cx="1110900" cy="4113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tr-TR" sz="1100" dirty="0" smtClean="0">
                <a:solidFill>
                  <a:srgbClr val="FFFFFF"/>
                </a:solidFill>
                <a:latin typeface="Proxima Nova Semibold"/>
                <a:ea typeface="Proxima Nova Semibold"/>
                <a:cs typeface="Proxima Nova Semibold"/>
                <a:sym typeface="Proxima Nova Semibold"/>
              </a:rPr>
              <a:t>Kağıt Cüzdanlar</a:t>
            </a:r>
            <a:endParaRPr sz="1100" dirty="0">
              <a:solidFill>
                <a:srgbClr val="FFFFFF"/>
              </a:solidFill>
              <a:latin typeface="Proxima Nova Semibold"/>
              <a:ea typeface="Proxima Nova Semibold"/>
              <a:cs typeface="Proxima Nova Semibold"/>
              <a:sym typeface="Proxima Nova Semibold"/>
            </a:endParaRPr>
          </a:p>
        </p:txBody>
      </p:sp>
      <p:sp>
        <p:nvSpPr>
          <p:cNvPr id="47" name="Google Shape;217;p31"/>
          <p:cNvSpPr/>
          <p:nvPr/>
        </p:nvSpPr>
        <p:spPr>
          <a:xfrm>
            <a:off x="5490009" y="2482303"/>
            <a:ext cx="1292400" cy="4113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tr-TR" sz="1100" dirty="0" smtClean="0">
                <a:solidFill>
                  <a:srgbClr val="FFFFFF"/>
                </a:solidFill>
                <a:latin typeface="Proxima Nova Semibold"/>
                <a:ea typeface="Proxima Nova Semibold"/>
                <a:cs typeface="Proxima Nova Semibold"/>
                <a:sym typeface="Proxima Nova Semibold"/>
              </a:rPr>
              <a:t>Donanımsal</a:t>
            </a:r>
            <a:endParaRPr sz="1100" dirty="0">
              <a:solidFill>
                <a:srgbClr val="FFFFFF"/>
              </a:solidFill>
              <a:latin typeface="Proxima Nova Semibold"/>
              <a:ea typeface="Proxima Nova Semibold"/>
              <a:cs typeface="Proxima Nova Semibold"/>
              <a:sym typeface="Proxima Nova Semibold"/>
            </a:endParaRPr>
          </a:p>
        </p:txBody>
      </p:sp>
      <p:sp>
        <p:nvSpPr>
          <p:cNvPr id="48" name="Google Shape;218;p31"/>
          <p:cNvSpPr/>
          <p:nvPr/>
        </p:nvSpPr>
        <p:spPr>
          <a:xfrm>
            <a:off x="6955708" y="2482303"/>
            <a:ext cx="1292400" cy="4113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tr-TR" sz="1100" dirty="0" smtClean="0">
                <a:solidFill>
                  <a:srgbClr val="FFFFFF"/>
                </a:solidFill>
                <a:latin typeface="Proxima Nova Semibold"/>
                <a:ea typeface="Proxima Nova Semibold"/>
                <a:cs typeface="Proxima Nova Semibold"/>
                <a:sym typeface="Proxima Nova Semibold"/>
              </a:rPr>
              <a:t>Beyin</a:t>
            </a:r>
            <a:endParaRPr sz="1100" dirty="0">
              <a:solidFill>
                <a:srgbClr val="FFFFFF"/>
              </a:solidFill>
              <a:latin typeface="Proxima Nova Semibold"/>
              <a:ea typeface="Proxima Nova Semibold"/>
              <a:cs typeface="Proxima Nova Semibold"/>
              <a:sym typeface="Proxima Nova Semibold"/>
            </a:endParaRPr>
          </a:p>
        </p:txBody>
      </p:sp>
      <p:cxnSp>
        <p:nvCxnSpPr>
          <p:cNvPr id="49" name="Google Shape;219;p31"/>
          <p:cNvCxnSpPr>
            <a:stCxn id="42" idx="0"/>
            <a:endCxn id="41" idx="2"/>
          </p:cNvCxnSpPr>
          <p:nvPr/>
        </p:nvCxnSpPr>
        <p:spPr>
          <a:xfrm rot="-5400000">
            <a:off x="3907745" y="1136681"/>
            <a:ext cx="267600" cy="1060500"/>
          </a:xfrm>
          <a:prstGeom prst="bentConnector3">
            <a:avLst>
              <a:gd name="adj1" fmla="val 49993"/>
            </a:avLst>
          </a:prstGeom>
          <a:noFill/>
          <a:ln w="38100" cap="flat" cmpd="sng">
            <a:solidFill>
              <a:schemeClr val="dk2"/>
            </a:solidFill>
            <a:prstDash val="solid"/>
            <a:round/>
            <a:headEnd type="none" w="med" len="med"/>
            <a:tailEnd type="none" w="med" len="med"/>
          </a:ln>
        </p:spPr>
      </p:cxnSp>
      <p:cxnSp>
        <p:nvCxnSpPr>
          <p:cNvPr id="50" name="Google Shape;220;p31"/>
          <p:cNvCxnSpPr>
            <a:stCxn id="41" idx="2"/>
            <a:endCxn id="43" idx="0"/>
          </p:cNvCxnSpPr>
          <p:nvPr/>
        </p:nvCxnSpPr>
        <p:spPr>
          <a:xfrm rot="-5400000" flipH="1">
            <a:off x="4960582" y="1144519"/>
            <a:ext cx="267600" cy="1044900"/>
          </a:xfrm>
          <a:prstGeom prst="bentConnector3">
            <a:avLst>
              <a:gd name="adj1" fmla="val 49993"/>
            </a:avLst>
          </a:prstGeom>
          <a:noFill/>
          <a:ln w="38100" cap="flat" cmpd="sng">
            <a:solidFill>
              <a:schemeClr val="dk2"/>
            </a:solidFill>
            <a:prstDash val="solid"/>
            <a:round/>
            <a:headEnd type="none" w="med" len="med"/>
            <a:tailEnd type="none" w="med" len="med"/>
          </a:ln>
        </p:spPr>
      </p:cxnSp>
      <p:cxnSp>
        <p:nvCxnSpPr>
          <p:cNvPr id="51" name="Google Shape;221;p31"/>
          <p:cNvCxnSpPr>
            <a:stCxn id="42" idx="2"/>
            <a:endCxn id="45" idx="0"/>
          </p:cNvCxnSpPr>
          <p:nvPr/>
        </p:nvCxnSpPr>
        <p:spPr>
          <a:xfrm rot="5400000">
            <a:off x="3129095" y="2100131"/>
            <a:ext cx="270300" cy="494100"/>
          </a:xfrm>
          <a:prstGeom prst="bentConnector3">
            <a:avLst>
              <a:gd name="adj1" fmla="val 49995"/>
            </a:avLst>
          </a:prstGeom>
          <a:noFill/>
          <a:ln w="38100" cap="flat" cmpd="sng">
            <a:solidFill>
              <a:schemeClr val="dk2"/>
            </a:solidFill>
            <a:prstDash val="solid"/>
            <a:round/>
            <a:headEnd type="none" w="med" len="med"/>
            <a:tailEnd type="none" w="med" len="med"/>
          </a:ln>
        </p:spPr>
      </p:cxnSp>
      <p:cxnSp>
        <p:nvCxnSpPr>
          <p:cNvPr id="52" name="Google Shape;222;p31"/>
          <p:cNvCxnSpPr>
            <a:stCxn id="42" idx="2"/>
            <a:endCxn id="44" idx="0"/>
          </p:cNvCxnSpPr>
          <p:nvPr/>
        </p:nvCxnSpPr>
        <p:spPr>
          <a:xfrm rot="5400000">
            <a:off x="2358695" y="1329731"/>
            <a:ext cx="270300" cy="2034900"/>
          </a:xfrm>
          <a:prstGeom prst="bentConnector3">
            <a:avLst>
              <a:gd name="adj1" fmla="val 49994"/>
            </a:avLst>
          </a:prstGeom>
          <a:noFill/>
          <a:ln w="38100" cap="flat" cmpd="sng">
            <a:solidFill>
              <a:schemeClr val="dk2"/>
            </a:solidFill>
            <a:prstDash val="solid"/>
            <a:round/>
            <a:headEnd type="none" w="med" len="med"/>
            <a:tailEnd type="none" w="med" len="med"/>
          </a:ln>
        </p:spPr>
      </p:cxnSp>
      <p:cxnSp>
        <p:nvCxnSpPr>
          <p:cNvPr id="53" name="Google Shape;223;p31"/>
          <p:cNvCxnSpPr>
            <a:stCxn id="43" idx="2"/>
            <a:endCxn id="46" idx="0"/>
          </p:cNvCxnSpPr>
          <p:nvPr/>
        </p:nvCxnSpPr>
        <p:spPr>
          <a:xfrm rot="5400000">
            <a:off x="5053909" y="1919381"/>
            <a:ext cx="270300" cy="855600"/>
          </a:xfrm>
          <a:prstGeom prst="bentConnector3">
            <a:avLst>
              <a:gd name="adj1" fmla="val 49995"/>
            </a:avLst>
          </a:prstGeom>
          <a:noFill/>
          <a:ln w="38100" cap="flat" cmpd="sng">
            <a:solidFill>
              <a:schemeClr val="dk2"/>
            </a:solidFill>
            <a:prstDash val="solid"/>
            <a:round/>
            <a:headEnd type="none" w="med" len="med"/>
            <a:tailEnd type="none" w="med" len="med"/>
          </a:ln>
        </p:spPr>
      </p:cxnSp>
      <p:cxnSp>
        <p:nvCxnSpPr>
          <p:cNvPr id="54" name="Google Shape;224;p31"/>
          <p:cNvCxnSpPr>
            <a:stCxn id="43" idx="2"/>
            <a:endCxn id="47" idx="0"/>
          </p:cNvCxnSpPr>
          <p:nvPr/>
        </p:nvCxnSpPr>
        <p:spPr>
          <a:xfrm rot="-5400000" flipH="1">
            <a:off x="5741359" y="2087531"/>
            <a:ext cx="270300" cy="519300"/>
          </a:xfrm>
          <a:prstGeom prst="bentConnector3">
            <a:avLst>
              <a:gd name="adj1" fmla="val 49995"/>
            </a:avLst>
          </a:prstGeom>
          <a:noFill/>
          <a:ln w="38100" cap="flat" cmpd="sng">
            <a:solidFill>
              <a:schemeClr val="dk2"/>
            </a:solidFill>
            <a:prstDash val="solid"/>
            <a:round/>
            <a:headEnd type="none" w="med" len="med"/>
            <a:tailEnd type="none" w="med" len="med"/>
          </a:ln>
        </p:spPr>
      </p:cxnSp>
      <p:cxnSp>
        <p:nvCxnSpPr>
          <p:cNvPr id="55" name="Google Shape;225;p31"/>
          <p:cNvCxnSpPr>
            <a:stCxn id="43" idx="2"/>
            <a:endCxn id="48" idx="0"/>
          </p:cNvCxnSpPr>
          <p:nvPr/>
        </p:nvCxnSpPr>
        <p:spPr>
          <a:xfrm rot="-5400000" flipH="1">
            <a:off x="6474259" y="1354631"/>
            <a:ext cx="270300" cy="1985100"/>
          </a:xfrm>
          <a:prstGeom prst="bentConnector3">
            <a:avLst>
              <a:gd name="adj1" fmla="val 49995"/>
            </a:avLst>
          </a:prstGeom>
          <a:noFill/>
          <a:ln w="38100" cap="flat" cmpd="sng">
            <a:solidFill>
              <a:schemeClr val="dk2"/>
            </a:solidFill>
            <a:prstDash val="solid"/>
            <a:round/>
            <a:headEnd type="none" w="med" len="med"/>
            <a:tailEnd type="none" w="med" len="med"/>
          </a:ln>
        </p:spPr>
      </p:cxnSp>
      <p:sp>
        <p:nvSpPr>
          <p:cNvPr id="56" name="Google Shape;226;p31"/>
          <p:cNvSpPr/>
          <p:nvPr/>
        </p:nvSpPr>
        <p:spPr>
          <a:xfrm>
            <a:off x="518650" y="3292375"/>
            <a:ext cx="649200" cy="693300"/>
          </a:xfrm>
          <a:prstGeom prst="roundRect">
            <a:avLst>
              <a:gd name="adj" fmla="val 16667"/>
            </a:avLst>
          </a:prstGeom>
          <a:solidFill>
            <a:srgbClr val="EA9999"/>
          </a:solidFill>
          <a:ln w="2857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100">
              <a:solidFill>
                <a:srgbClr val="FFFFFF"/>
              </a:solidFill>
              <a:latin typeface="Proxima Nova Semibold"/>
              <a:ea typeface="Proxima Nova Semibold"/>
              <a:cs typeface="Proxima Nova Semibold"/>
              <a:sym typeface="Proxima Nova Semibold"/>
            </a:endParaRPr>
          </a:p>
        </p:txBody>
      </p:sp>
      <p:sp>
        <p:nvSpPr>
          <p:cNvPr id="57" name="Google Shape;227;p31"/>
          <p:cNvSpPr/>
          <p:nvPr/>
        </p:nvSpPr>
        <p:spPr>
          <a:xfrm>
            <a:off x="1331418" y="3292369"/>
            <a:ext cx="791100" cy="693300"/>
          </a:xfrm>
          <a:prstGeom prst="roundRect">
            <a:avLst>
              <a:gd name="adj" fmla="val 16667"/>
            </a:avLst>
          </a:prstGeom>
          <a:solidFill>
            <a:schemeClr val="tx2">
              <a:lumMod val="90000"/>
            </a:schemeClr>
          </a:solidFill>
          <a:ln w="2857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100">
              <a:solidFill>
                <a:srgbClr val="FFFFFF"/>
              </a:solidFill>
              <a:latin typeface="Proxima Nova Semibold"/>
              <a:ea typeface="Proxima Nova Semibold"/>
              <a:cs typeface="Proxima Nova Semibold"/>
              <a:sym typeface="Proxima Nova Semibold"/>
            </a:endParaRPr>
          </a:p>
        </p:txBody>
      </p:sp>
      <p:pic>
        <p:nvPicPr>
          <p:cNvPr id="58" name="Google Shape;228;p31"/>
          <p:cNvPicPr preferRelativeResize="0"/>
          <p:nvPr/>
        </p:nvPicPr>
        <p:blipFill rotWithShape="1">
          <a:blip r:embed="rId3">
            <a:alphaModFix/>
          </a:blip>
          <a:srcRect t="29253" b="28630"/>
          <a:stretch/>
        </p:blipFill>
        <p:spPr>
          <a:xfrm>
            <a:off x="1280415" y="3479624"/>
            <a:ext cx="893201" cy="376088"/>
          </a:xfrm>
          <a:prstGeom prst="rect">
            <a:avLst/>
          </a:prstGeom>
          <a:solidFill>
            <a:schemeClr val="tx2">
              <a:lumMod val="90000"/>
            </a:schemeClr>
          </a:solidFill>
          <a:ln>
            <a:noFill/>
          </a:ln>
        </p:spPr>
      </p:pic>
      <p:cxnSp>
        <p:nvCxnSpPr>
          <p:cNvPr id="59" name="Google Shape;229;p31"/>
          <p:cNvCxnSpPr>
            <a:stCxn id="44" idx="2"/>
            <a:endCxn id="57" idx="0"/>
          </p:cNvCxnSpPr>
          <p:nvPr/>
        </p:nvCxnSpPr>
        <p:spPr>
          <a:xfrm rot="-5400000" flipH="1">
            <a:off x="1402426" y="2967698"/>
            <a:ext cx="398700" cy="250500"/>
          </a:xfrm>
          <a:prstGeom prst="bentConnector3">
            <a:avLst>
              <a:gd name="adj1" fmla="val 50009"/>
            </a:avLst>
          </a:prstGeom>
          <a:noFill/>
          <a:ln w="38100" cap="flat" cmpd="sng">
            <a:solidFill>
              <a:schemeClr val="dk2"/>
            </a:solidFill>
            <a:prstDash val="solid"/>
            <a:round/>
            <a:headEnd type="none" w="med" len="med"/>
            <a:tailEnd type="none" w="med" len="med"/>
          </a:ln>
        </p:spPr>
      </p:cxnSp>
      <p:cxnSp>
        <p:nvCxnSpPr>
          <p:cNvPr id="60" name="Google Shape;230;p31"/>
          <p:cNvCxnSpPr>
            <a:stCxn id="44" idx="2"/>
            <a:endCxn id="56" idx="0"/>
          </p:cNvCxnSpPr>
          <p:nvPr/>
        </p:nvCxnSpPr>
        <p:spPr>
          <a:xfrm rot="5400000">
            <a:off x="960526" y="2776298"/>
            <a:ext cx="398700" cy="633300"/>
          </a:xfrm>
          <a:prstGeom prst="bentConnector3">
            <a:avLst>
              <a:gd name="adj1" fmla="val 50010"/>
            </a:avLst>
          </a:prstGeom>
          <a:noFill/>
          <a:ln w="38100" cap="flat" cmpd="sng">
            <a:solidFill>
              <a:schemeClr val="dk2"/>
            </a:solidFill>
            <a:prstDash val="solid"/>
            <a:round/>
            <a:headEnd type="none" w="med" len="med"/>
            <a:tailEnd type="none" w="med" len="med"/>
          </a:ln>
        </p:spPr>
      </p:cxnSp>
      <p:sp>
        <p:nvSpPr>
          <p:cNvPr id="61" name="Google Shape;231;p31"/>
          <p:cNvSpPr/>
          <p:nvPr/>
        </p:nvSpPr>
        <p:spPr>
          <a:xfrm>
            <a:off x="2172096" y="3292369"/>
            <a:ext cx="791100" cy="693300"/>
          </a:xfrm>
          <a:prstGeom prst="roundRect">
            <a:avLst>
              <a:gd name="adj" fmla="val 16667"/>
            </a:avLst>
          </a:prstGeom>
          <a:solidFill>
            <a:schemeClr val="tx2">
              <a:lumMod val="90000"/>
            </a:schemeClr>
          </a:solidFill>
          <a:ln w="2857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100">
              <a:solidFill>
                <a:srgbClr val="FFFFFF"/>
              </a:solidFill>
              <a:latin typeface="Proxima Nova Semibold"/>
              <a:ea typeface="Proxima Nova Semibold"/>
              <a:cs typeface="Proxima Nova Semibold"/>
              <a:sym typeface="Proxima Nova Semibold"/>
            </a:endParaRPr>
          </a:p>
        </p:txBody>
      </p:sp>
      <p:sp>
        <p:nvSpPr>
          <p:cNvPr id="62" name="Google Shape;232;p31"/>
          <p:cNvSpPr/>
          <p:nvPr/>
        </p:nvSpPr>
        <p:spPr>
          <a:xfrm>
            <a:off x="3012775" y="3292364"/>
            <a:ext cx="791100" cy="693300"/>
          </a:xfrm>
          <a:prstGeom prst="roundRect">
            <a:avLst>
              <a:gd name="adj" fmla="val 16667"/>
            </a:avLst>
          </a:prstGeom>
          <a:solidFill>
            <a:schemeClr val="tx2">
              <a:lumMod val="90000"/>
            </a:schemeClr>
          </a:solidFill>
          <a:ln w="2857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100">
              <a:solidFill>
                <a:srgbClr val="FFFFFF"/>
              </a:solidFill>
              <a:latin typeface="Proxima Nova Semibold"/>
              <a:ea typeface="Proxima Nova Semibold"/>
              <a:cs typeface="Proxima Nova Semibold"/>
              <a:sym typeface="Proxima Nova Semibold"/>
            </a:endParaRPr>
          </a:p>
        </p:txBody>
      </p:sp>
      <p:pic>
        <p:nvPicPr>
          <p:cNvPr id="63" name="Google Shape;233;p31"/>
          <p:cNvPicPr preferRelativeResize="0"/>
          <p:nvPr/>
        </p:nvPicPr>
        <p:blipFill>
          <a:blip r:embed="rId4">
            <a:alphaModFix/>
          </a:blip>
          <a:stretch>
            <a:fillRect/>
          </a:stretch>
        </p:blipFill>
        <p:spPr>
          <a:xfrm>
            <a:off x="3137072" y="3370176"/>
            <a:ext cx="542456" cy="542457"/>
          </a:xfrm>
          <a:prstGeom prst="rect">
            <a:avLst/>
          </a:prstGeom>
          <a:solidFill>
            <a:schemeClr val="tx2">
              <a:lumMod val="90000"/>
            </a:schemeClr>
          </a:solidFill>
          <a:ln>
            <a:noFill/>
          </a:ln>
        </p:spPr>
      </p:pic>
      <p:cxnSp>
        <p:nvCxnSpPr>
          <p:cNvPr id="64" name="Google Shape;234;p31"/>
          <p:cNvCxnSpPr>
            <a:stCxn id="45" idx="2"/>
            <a:endCxn id="61" idx="0"/>
          </p:cNvCxnSpPr>
          <p:nvPr/>
        </p:nvCxnSpPr>
        <p:spPr>
          <a:xfrm rot="5400000">
            <a:off x="2593133" y="2868253"/>
            <a:ext cx="398700" cy="449400"/>
          </a:xfrm>
          <a:prstGeom prst="bentConnector3">
            <a:avLst>
              <a:gd name="adj1" fmla="val 50008"/>
            </a:avLst>
          </a:prstGeom>
          <a:noFill/>
          <a:ln w="38100" cap="flat" cmpd="sng">
            <a:solidFill>
              <a:schemeClr val="dk2"/>
            </a:solidFill>
            <a:prstDash val="solid"/>
            <a:round/>
            <a:headEnd type="none" w="med" len="med"/>
            <a:tailEnd type="none" w="med" len="med"/>
          </a:ln>
        </p:spPr>
      </p:cxnSp>
      <p:cxnSp>
        <p:nvCxnSpPr>
          <p:cNvPr id="65" name="Google Shape;235;p31"/>
          <p:cNvCxnSpPr>
            <a:stCxn id="45" idx="2"/>
            <a:endCxn id="62" idx="0"/>
          </p:cNvCxnSpPr>
          <p:nvPr/>
        </p:nvCxnSpPr>
        <p:spPr>
          <a:xfrm rot="-5400000" flipH="1">
            <a:off x="3013433" y="2897353"/>
            <a:ext cx="398700" cy="391200"/>
          </a:xfrm>
          <a:prstGeom prst="bentConnector3">
            <a:avLst>
              <a:gd name="adj1" fmla="val 50008"/>
            </a:avLst>
          </a:prstGeom>
          <a:noFill/>
          <a:ln w="38100" cap="flat" cmpd="sng">
            <a:solidFill>
              <a:schemeClr val="dk2"/>
            </a:solidFill>
            <a:prstDash val="solid"/>
            <a:round/>
            <a:headEnd type="none" w="med" len="med"/>
            <a:tailEnd type="none" w="med" len="med"/>
          </a:ln>
        </p:spPr>
      </p:cxnSp>
      <p:sp>
        <p:nvSpPr>
          <p:cNvPr id="66" name="Google Shape;236;p31"/>
          <p:cNvSpPr/>
          <p:nvPr/>
        </p:nvSpPr>
        <p:spPr>
          <a:xfrm>
            <a:off x="3894320" y="3292416"/>
            <a:ext cx="1425300" cy="12042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100">
              <a:solidFill>
                <a:srgbClr val="FFFFFF"/>
              </a:solidFill>
              <a:latin typeface="Proxima Nova Semibold"/>
              <a:ea typeface="Proxima Nova Semibold"/>
              <a:cs typeface="Proxima Nova Semibold"/>
              <a:sym typeface="Proxima Nova Semibold"/>
            </a:endParaRPr>
          </a:p>
        </p:txBody>
      </p:sp>
      <p:pic>
        <p:nvPicPr>
          <p:cNvPr id="67" name="Google Shape;237;p31"/>
          <p:cNvPicPr preferRelativeResize="0"/>
          <p:nvPr/>
        </p:nvPicPr>
        <p:blipFill>
          <a:blip r:embed="rId5">
            <a:alphaModFix/>
          </a:blip>
          <a:stretch>
            <a:fillRect/>
          </a:stretch>
        </p:blipFill>
        <p:spPr>
          <a:xfrm>
            <a:off x="3959808" y="3460247"/>
            <a:ext cx="1294099" cy="869101"/>
          </a:xfrm>
          <a:prstGeom prst="rect">
            <a:avLst/>
          </a:prstGeom>
          <a:noFill/>
          <a:ln>
            <a:noFill/>
          </a:ln>
        </p:spPr>
      </p:pic>
      <p:cxnSp>
        <p:nvCxnSpPr>
          <p:cNvPr id="68" name="Google Shape;238;p31"/>
          <p:cNvCxnSpPr>
            <a:stCxn id="46" idx="2"/>
            <a:endCxn id="66" idx="0"/>
          </p:cNvCxnSpPr>
          <p:nvPr/>
        </p:nvCxnSpPr>
        <p:spPr>
          <a:xfrm rot="5400000">
            <a:off x="4484830" y="3015853"/>
            <a:ext cx="398700" cy="154200"/>
          </a:xfrm>
          <a:prstGeom prst="bentConnector3">
            <a:avLst>
              <a:gd name="adj1" fmla="val 50014"/>
            </a:avLst>
          </a:prstGeom>
          <a:noFill/>
          <a:ln w="38100" cap="flat" cmpd="sng">
            <a:solidFill>
              <a:schemeClr val="dk2"/>
            </a:solidFill>
            <a:prstDash val="solid"/>
            <a:round/>
            <a:headEnd type="none" w="med" len="med"/>
            <a:tailEnd type="none" w="med" len="med"/>
          </a:ln>
        </p:spPr>
      </p:cxnSp>
      <p:sp>
        <p:nvSpPr>
          <p:cNvPr id="69" name="Google Shape;239;p31"/>
          <p:cNvSpPr/>
          <p:nvPr/>
        </p:nvSpPr>
        <p:spPr>
          <a:xfrm>
            <a:off x="5560490" y="3321277"/>
            <a:ext cx="1425300" cy="12042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100">
              <a:solidFill>
                <a:srgbClr val="FFFFFF"/>
              </a:solidFill>
              <a:latin typeface="Proxima Nova Semibold"/>
              <a:ea typeface="Proxima Nova Semibold"/>
              <a:cs typeface="Proxima Nova Semibold"/>
              <a:sym typeface="Proxima Nova Semibold"/>
            </a:endParaRPr>
          </a:p>
        </p:txBody>
      </p:sp>
      <p:sp>
        <p:nvSpPr>
          <p:cNvPr id="70" name="Google Shape;240;p31"/>
          <p:cNvSpPr/>
          <p:nvPr/>
        </p:nvSpPr>
        <p:spPr>
          <a:xfrm>
            <a:off x="7160099" y="3292697"/>
            <a:ext cx="1425300" cy="1204200"/>
          </a:xfrm>
          <a:prstGeom prst="roundRect">
            <a:avLst>
              <a:gd name="adj" fmla="val 16667"/>
            </a:avLst>
          </a:prstGeom>
          <a:solidFill>
            <a:srgbClr val="A4C2F4"/>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100">
              <a:solidFill>
                <a:srgbClr val="FFFFFF"/>
              </a:solidFill>
              <a:latin typeface="Proxima Nova Semibold"/>
              <a:ea typeface="Proxima Nova Semibold"/>
              <a:cs typeface="Proxima Nova Semibold"/>
              <a:sym typeface="Proxima Nova Semibold"/>
            </a:endParaRPr>
          </a:p>
        </p:txBody>
      </p:sp>
      <p:pic>
        <p:nvPicPr>
          <p:cNvPr id="71" name="Google Shape;241;p31"/>
          <p:cNvPicPr preferRelativeResize="0"/>
          <p:nvPr/>
        </p:nvPicPr>
        <p:blipFill>
          <a:blip r:embed="rId6">
            <a:alphaModFix/>
          </a:blip>
          <a:stretch>
            <a:fillRect/>
          </a:stretch>
        </p:blipFill>
        <p:spPr>
          <a:xfrm>
            <a:off x="7226660" y="3497571"/>
            <a:ext cx="1291950" cy="794445"/>
          </a:xfrm>
          <a:prstGeom prst="rect">
            <a:avLst/>
          </a:prstGeom>
          <a:noFill/>
          <a:ln>
            <a:noFill/>
          </a:ln>
        </p:spPr>
      </p:pic>
      <p:cxnSp>
        <p:nvCxnSpPr>
          <p:cNvPr id="72" name="Google Shape;242;p31"/>
          <p:cNvCxnSpPr>
            <a:stCxn id="47" idx="2"/>
            <a:endCxn id="69" idx="0"/>
          </p:cNvCxnSpPr>
          <p:nvPr/>
        </p:nvCxnSpPr>
        <p:spPr>
          <a:xfrm rot="-5400000" flipH="1">
            <a:off x="5990709" y="3039103"/>
            <a:ext cx="427800" cy="136800"/>
          </a:xfrm>
          <a:prstGeom prst="bentConnector3">
            <a:avLst>
              <a:gd name="adj1" fmla="val 49985"/>
            </a:avLst>
          </a:prstGeom>
          <a:noFill/>
          <a:ln w="38100" cap="flat" cmpd="sng">
            <a:solidFill>
              <a:schemeClr val="dk2"/>
            </a:solidFill>
            <a:prstDash val="solid"/>
            <a:round/>
            <a:headEnd type="none" w="med" len="med"/>
            <a:tailEnd type="none" w="med" len="med"/>
          </a:ln>
        </p:spPr>
      </p:cxnSp>
      <p:cxnSp>
        <p:nvCxnSpPr>
          <p:cNvPr id="73" name="Google Shape;243;p31"/>
          <p:cNvCxnSpPr>
            <a:stCxn id="48" idx="2"/>
            <a:endCxn id="70" idx="0"/>
          </p:cNvCxnSpPr>
          <p:nvPr/>
        </p:nvCxnSpPr>
        <p:spPr>
          <a:xfrm rot="-5400000" flipH="1">
            <a:off x="7537858" y="2957653"/>
            <a:ext cx="399000" cy="270900"/>
          </a:xfrm>
          <a:prstGeom prst="bentConnector3">
            <a:avLst>
              <a:gd name="adj1" fmla="val 50012"/>
            </a:avLst>
          </a:prstGeom>
          <a:noFill/>
          <a:ln w="38100" cap="flat" cmpd="sng">
            <a:solidFill>
              <a:schemeClr val="dk2"/>
            </a:solidFill>
            <a:prstDash val="solid"/>
            <a:round/>
            <a:headEnd type="none" w="med" len="med"/>
            <a:tailEnd type="none" w="med" len="med"/>
          </a:ln>
        </p:spPr>
      </p:cxnSp>
      <p:pic>
        <p:nvPicPr>
          <p:cNvPr id="74" name="Google Shape;244;p31"/>
          <p:cNvPicPr preferRelativeResize="0"/>
          <p:nvPr/>
        </p:nvPicPr>
        <p:blipFill>
          <a:blip r:embed="rId7">
            <a:alphaModFix/>
          </a:blip>
          <a:stretch>
            <a:fillRect/>
          </a:stretch>
        </p:blipFill>
        <p:spPr>
          <a:xfrm>
            <a:off x="598900" y="3371196"/>
            <a:ext cx="519300" cy="535354"/>
          </a:xfrm>
          <a:prstGeom prst="rect">
            <a:avLst/>
          </a:prstGeom>
          <a:solidFill>
            <a:schemeClr val="tx2">
              <a:lumMod val="90000"/>
            </a:schemeClr>
          </a:solidFill>
          <a:ln>
            <a:noFill/>
          </a:ln>
        </p:spPr>
      </p:pic>
      <p:pic>
        <p:nvPicPr>
          <p:cNvPr id="75" name="Google Shape;245;p31"/>
          <p:cNvPicPr preferRelativeResize="0"/>
          <p:nvPr/>
        </p:nvPicPr>
        <p:blipFill rotWithShape="1">
          <a:blip r:embed="rId8">
            <a:alphaModFix/>
          </a:blip>
          <a:srcRect t="29696"/>
          <a:stretch/>
        </p:blipFill>
        <p:spPr>
          <a:xfrm>
            <a:off x="5593900" y="3371200"/>
            <a:ext cx="1291950" cy="1271625"/>
          </a:xfrm>
          <a:prstGeom prst="rect">
            <a:avLst/>
          </a:prstGeom>
          <a:noFill/>
          <a:ln>
            <a:noFill/>
          </a:ln>
        </p:spPr>
      </p:pic>
      <p:pic>
        <p:nvPicPr>
          <p:cNvPr id="76" name="Google Shape;246;p31"/>
          <p:cNvPicPr preferRelativeResize="0"/>
          <p:nvPr/>
        </p:nvPicPr>
        <p:blipFill>
          <a:blip r:embed="rId9">
            <a:alphaModFix/>
          </a:blip>
          <a:stretch>
            <a:fillRect/>
          </a:stretch>
        </p:blipFill>
        <p:spPr>
          <a:xfrm>
            <a:off x="2181226" y="3254972"/>
            <a:ext cx="772838" cy="772866"/>
          </a:xfrm>
          <a:prstGeom prst="rect">
            <a:avLst/>
          </a:prstGeom>
          <a:solidFill>
            <a:schemeClr val="tx2">
              <a:lumMod val="90000"/>
            </a:schemeClr>
          </a:solid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6"/>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WHAT ARE WALLETS?</a:t>
            </a:r>
            <a:endParaRPr/>
          </a:p>
          <a:p>
            <a:pPr marL="0" lvl="0" indent="0" algn="l" rtl="0">
              <a:spcBef>
                <a:spcPts val="0"/>
              </a:spcBef>
              <a:spcAft>
                <a:spcPts val="0"/>
              </a:spcAft>
              <a:buNone/>
            </a:pPr>
            <a:endParaRPr/>
          </a:p>
        </p:txBody>
      </p:sp>
      <p:sp>
        <p:nvSpPr>
          <p:cNvPr id="363" name="Google Shape;363;p36"/>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smtClean="0"/>
              <a:t>Donanımsal Cüzdanlar</a:t>
            </a:r>
            <a:endParaRPr b="1" dirty="0"/>
          </a:p>
        </p:txBody>
      </p:sp>
      <p:sp>
        <p:nvSpPr>
          <p:cNvPr id="364" name="Google Shape;364;p36"/>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RUSTIE LIN</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UPDATED BY: SEHYUN CHUNG</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endParaRPr sz="900">
              <a:solidFill>
                <a:srgbClr val="B7B7B7"/>
              </a:solidFill>
              <a:latin typeface="Proxima Nova"/>
              <a:ea typeface="Proxima Nova"/>
              <a:cs typeface="Proxima Nova"/>
              <a:sym typeface="Proxima Nova"/>
            </a:endParaRPr>
          </a:p>
        </p:txBody>
      </p:sp>
      <p:pic>
        <p:nvPicPr>
          <p:cNvPr id="365" name="Google Shape;365;p36"/>
          <p:cNvPicPr preferRelativeResize="0"/>
          <p:nvPr/>
        </p:nvPicPr>
        <p:blipFill>
          <a:blip r:embed="rId3">
            <a:alphaModFix/>
          </a:blip>
          <a:stretch>
            <a:fillRect/>
          </a:stretch>
        </p:blipFill>
        <p:spPr>
          <a:xfrm>
            <a:off x="243119" y="1771001"/>
            <a:ext cx="2434799" cy="1881298"/>
          </a:xfrm>
          <a:prstGeom prst="rect">
            <a:avLst/>
          </a:prstGeom>
          <a:noFill/>
          <a:ln>
            <a:noFill/>
          </a:ln>
        </p:spPr>
      </p:pic>
      <p:pic>
        <p:nvPicPr>
          <p:cNvPr id="366" name="Google Shape;366;p36"/>
          <p:cNvPicPr preferRelativeResize="0"/>
          <p:nvPr/>
        </p:nvPicPr>
        <p:blipFill>
          <a:blip r:embed="rId4">
            <a:alphaModFix/>
          </a:blip>
          <a:stretch>
            <a:fillRect/>
          </a:stretch>
        </p:blipFill>
        <p:spPr>
          <a:xfrm>
            <a:off x="5256574" y="812844"/>
            <a:ext cx="3175968" cy="1667383"/>
          </a:xfrm>
          <a:prstGeom prst="rect">
            <a:avLst/>
          </a:prstGeom>
          <a:noFill/>
          <a:ln>
            <a:noFill/>
          </a:ln>
        </p:spPr>
      </p:pic>
      <p:sp>
        <p:nvSpPr>
          <p:cNvPr id="367" name="Google Shape;367;p36"/>
          <p:cNvSpPr txBox="1"/>
          <p:nvPr/>
        </p:nvSpPr>
        <p:spPr>
          <a:xfrm>
            <a:off x="2300904" y="4470050"/>
            <a:ext cx="1369500" cy="4875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700"/>
              <a:t>Image sources:</a:t>
            </a:r>
            <a:endParaRPr sz="700"/>
          </a:p>
          <a:p>
            <a:pPr marL="0" lvl="0" indent="0" algn="l" rtl="0">
              <a:spcBef>
                <a:spcPts val="0"/>
              </a:spcBef>
              <a:spcAft>
                <a:spcPts val="0"/>
              </a:spcAft>
              <a:buNone/>
            </a:pPr>
            <a:r>
              <a:rPr lang="en" sz="700" u="sng">
                <a:solidFill>
                  <a:schemeClr val="hlink"/>
                </a:solidFill>
                <a:hlinkClick r:id="rId5"/>
              </a:rPr>
              <a:t>https://www.ledgerwallet.com/</a:t>
            </a:r>
            <a:endParaRPr sz="700"/>
          </a:p>
          <a:p>
            <a:pPr marL="0" lvl="0" indent="0" algn="l" rtl="0">
              <a:spcBef>
                <a:spcPts val="0"/>
              </a:spcBef>
              <a:spcAft>
                <a:spcPts val="0"/>
              </a:spcAft>
              <a:buNone/>
            </a:pPr>
            <a:r>
              <a:rPr lang="en" sz="700" u="sng">
                <a:solidFill>
                  <a:schemeClr val="hlink"/>
                </a:solidFill>
                <a:hlinkClick r:id="rId6"/>
              </a:rPr>
              <a:t>https://trezor.io/</a:t>
            </a:r>
            <a:endParaRPr sz="700"/>
          </a:p>
          <a:p>
            <a:pPr marL="0" lvl="0" indent="0" algn="l" rtl="0">
              <a:spcBef>
                <a:spcPts val="0"/>
              </a:spcBef>
              <a:spcAft>
                <a:spcPts val="0"/>
              </a:spcAft>
              <a:buNone/>
            </a:pPr>
            <a:r>
              <a:rPr lang="en" sz="700" u="sng">
                <a:solidFill>
                  <a:schemeClr val="hlink"/>
                </a:solidFill>
                <a:hlinkClick r:id="rId7"/>
              </a:rPr>
              <a:t>https://bitcoin.org/</a:t>
            </a:r>
            <a:endParaRPr sz="700"/>
          </a:p>
          <a:p>
            <a:pPr marL="0" lvl="0" indent="0" algn="l" rtl="0">
              <a:spcBef>
                <a:spcPts val="0"/>
              </a:spcBef>
              <a:spcAft>
                <a:spcPts val="0"/>
              </a:spcAft>
              <a:buNone/>
            </a:pPr>
            <a:endParaRPr sz="700"/>
          </a:p>
          <a:p>
            <a:pPr marL="0" lvl="0" indent="0" algn="l" rtl="0">
              <a:spcBef>
                <a:spcPts val="0"/>
              </a:spcBef>
              <a:spcAft>
                <a:spcPts val="0"/>
              </a:spcAft>
              <a:buNone/>
            </a:pPr>
            <a:endParaRPr sz="700"/>
          </a:p>
        </p:txBody>
      </p:sp>
      <p:pic>
        <p:nvPicPr>
          <p:cNvPr id="368" name="Google Shape;368;p36"/>
          <p:cNvPicPr preferRelativeResize="0"/>
          <p:nvPr/>
        </p:nvPicPr>
        <p:blipFill rotWithShape="1">
          <a:blip r:embed="rId8">
            <a:alphaModFix/>
          </a:blip>
          <a:srcRect t="26928" b="5699"/>
          <a:stretch/>
        </p:blipFill>
        <p:spPr>
          <a:xfrm>
            <a:off x="5653925" y="2711650"/>
            <a:ext cx="2381250" cy="2245900"/>
          </a:xfrm>
          <a:prstGeom prst="rect">
            <a:avLst/>
          </a:prstGeom>
          <a:noFill/>
          <a:ln>
            <a:noFill/>
          </a:ln>
        </p:spPr>
      </p:pic>
      <p:pic>
        <p:nvPicPr>
          <p:cNvPr id="2050" name="Picture 2" descr="https://www.ledger.com/wp-content/uploads/2021/11/buy-ledgerliv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4750" y="1399176"/>
            <a:ext cx="1624991" cy="2068829"/>
          </a:xfrm>
          <a:prstGeom prst="rect">
            <a:avLst/>
          </a:prstGeom>
          <a:noFill/>
          <a:extLst>
            <a:ext uri="{909E8E84-426E-40DD-AFC4-6F175D3DCCD1}">
              <a14:hiddenFill xmlns:a14="http://schemas.microsoft.com/office/drawing/2010/main">
                <a:solidFill>
                  <a:srgbClr val="FFFFFF"/>
                </a:solidFill>
              </a14:hiddenFill>
            </a:ext>
          </a:extLst>
        </p:spPr>
      </p:pic>
      <p:sp>
        <p:nvSpPr>
          <p:cNvPr id="2" name="Dikdörtgen 1"/>
          <p:cNvSpPr/>
          <p:nvPr/>
        </p:nvSpPr>
        <p:spPr>
          <a:xfrm>
            <a:off x="1460518" y="3795852"/>
            <a:ext cx="4572000" cy="523220"/>
          </a:xfrm>
          <a:prstGeom prst="rect">
            <a:avLst/>
          </a:prstGeom>
        </p:spPr>
        <p:txBody>
          <a:bodyPr>
            <a:spAutoFit/>
          </a:bodyPr>
          <a:lstStyle/>
          <a:p>
            <a:r>
              <a:rPr lang="tr-TR" dirty="0">
                <a:latin typeface="Proxima Nova" panose="020B0604020202020204" charset="0"/>
              </a:rPr>
              <a:t>Donanım cüzdanınız yalnızca </a:t>
            </a:r>
            <a:r>
              <a:rPr lang="tr-TR" b="1" dirty="0">
                <a:latin typeface="Proxima Nova" panose="020B0604020202020204" charset="0"/>
              </a:rPr>
              <a:t>özel anahtarlarınızı saklar ve korur.</a:t>
            </a:r>
            <a:endParaRPr lang="tr-TR" dirty="0">
              <a:latin typeface="Proxima Nova" panose="020B060402020202020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7"/>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WHAT ARE WALLETS?</a:t>
            </a:r>
            <a:endParaRPr/>
          </a:p>
          <a:p>
            <a:pPr marL="0" lvl="0" indent="0" algn="l" rtl="0">
              <a:spcBef>
                <a:spcPts val="0"/>
              </a:spcBef>
              <a:spcAft>
                <a:spcPts val="0"/>
              </a:spcAft>
              <a:buNone/>
            </a:pPr>
            <a:endParaRPr/>
          </a:p>
        </p:txBody>
      </p:sp>
      <p:sp>
        <p:nvSpPr>
          <p:cNvPr id="374" name="Google Shape;374;p37"/>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smtClean="0"/>
              <a:t>Kağıt Cüzdanlar</a:t>
            </a:r>
            <a:endParaRPr b="1" dirty="0"/>
          </a:p>
        </p:txBody>
      </p:sp>
      <p:sp>
        <p:nvSpPr>
          <p:cNvPr id="375" name="Google Shape;375;p37"/>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RUSTIE LIN</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endParaRPr sz="900">
              <a:solidFill>
                <a:srgbClr val="B7B7B7"/>
              </a:solidFill>
              <a:latin typeface="Proxima Nova"/>
              <a:ea typeface="Proxima Nova"/>
              <a:cs typeface="Proxima Nova"/>
              <a:sym typeface="Proxima Nova"/>
            </a:endParaRPr>
          </a:p>
        </p:txBody>
      </p:sp>
      <p:pic>
        <p:nvPicPr>
          <p:cNvPr id="376" name="Google Shape;376;p37"/>
          <p:cNvPicPr preferRelativeResize="0"/>
          <p:nvPr/>
        </p:nvPicPr>
        <p:blipFill>
          <a:blip r:embed="rId3">
            <a:alphaModFix/>
          </a:blip>
          <a:stretch>
            <a:fillRect/>
          </a:stretch>
        </p:blipFill>
        <p:spPr>
          <a:xfrm>
            <a:off x="1097058" y="1216411"/>
            <a:ext cx="4703323" cy="3158709"/>
          </a:xfrm>
          <a:prstGeom prst="rect">
            <a:avLst/>
          </a:prstGeom>
          <a:noFill/>
          <a:ln w="38100" cap="flat" cmpd="sng">
            <a:solidFill>
              <a:schemeClr val="dk2"/>
            </a:solidFill>
            <a:prstDash val="solid"/>
            <a:round/>
            <a:headEnd type="none" w="sm" len="sm"/>
            <a:tailEnd type="none" w="sm" len="sm"/>
          </a:ln>
        </p:spPr>
      </p:pic>
      <p:pic>
        <p:nvPicPr>
          <p:cNvPr id="377" name="Google Shape;377;p37"/>
          <p:cNvPicPr preferRelativeResize="0"/>
          <p:nvPr/>
        </p:nvPicPr>
        <p:blipFill>
          <a:blip r:embed="rId4">
            <a:alphaModFix/>
          </a:blip>
          <a:stretch>
            <a:fillRect/>
          </a:stretch>
        </p:blipFill>
        <p:spPr>
          <a:xfrm>
            <a:off x="5895101" y="1216411"/>
            <a:ext cx="2095383" cy="3158709"/>
          </a:xfrm>
          <a:prstGeom prst="rect">
            <a:avLst/>
          </a:prstGeom>
          <a:noFill/>
          <a:ln w="38100" cap="flat" cmpd="sng">
            <a:solidFill>
              <a:schemeClr val="dk2"/>
            </a:solidFill>
            <a:prstDash val="solid"/>
            <a:round/>
            <a:headEnd type="none" w="sm" len="sm"/>
            <a:tailEnd type="none" w="sm" len="sm"/>
          </a:ln>
        </p:spPr>
      </p:pic>
      <p:sp>
        <p:nvSpPr>
          <p:cNvPr id="378" name="Google Shape;378;p37"/>
          <p:cNvSpPr txBox="1"/>
          <p:nvPr/>
        </p:nvSpPr>
        <p:spPr>
          <a:xfrm>
            <a:off x="4045157" y="4403691"/>
            <a:ext cx="4179600" cy="4875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700" dirty="0"/>
              <a:t>Image source: </a:t>
            </a:r>
            <a:r>
              <a:rPr lang="en" sz="700" u="sng" dirty="0">
                <a:solidFill>
                  <a:schemeClr val="hlink"/>
                </a:solidFill>
                <a:hlinkClick r:id="rId5"/>
              </a:rPr>
              <a:t>https://bitcoinpaperwallet.com/</a:t>
            </a:r>
            <a:endParaRPr sz="700" dirty="0"/>
          </a:p>
          <a:p>
            <a:pPr marL="0" lvl="0" indent="0" algn="l" rtl="0">
              <a:spcBef>
                <a:spcPts val="0"/>
              </a:spcBef>
              <a:spcAft>
                <a:spcPts val="0"/>
              </a:spcAft>
              <a:buNone/>
            </a:pPr>
            <a:endParaRPr sz="7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82"/>
        <p:cNvGrpSpPr/>
        <p:nvPr/>
      </p:nvGrpSpPr>
      <p:grpSpPr>
        <a:xfrm>
          <a:off x="0" y="0"/>
          <a:ext cx="0" cy="0"/>
          <a:chOff x="0" y="0"/>
          <a:chExt cx="0" cy="0"/>
        </a:xfrm>
      </p:grpSpPr>
      <p:sp>
        <p:nvSpPr>
          <p:cNvPr id="383" name="Google Shape;383;p38"/>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BRAIN WALLETS</a:t>
            </a:r>
            <a:endParaRPr/>
          </a:p>
        </p:txBody>
      </p:sp>
      <p:sp>
        <p:nvSpPr>
          <p:cNvPr id="384" name="Google Shape;384;p38"/>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smtClean="0"/>
              <a:t>BITCOIN CÜZDANLARI</a:t>
            </a:r>
            <a:endParaRPr b="1" dirty="0"/>
          </a:p>
        </p:txBody>
      </p:sp>
      <p:sp>
        <p:nvSpPr>
          <p:cNvPr id="385" name="Google Shape;385;p38"/>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BRIAN HO</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UPDATED: HAENA LEE</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endParaRPr sz="900">
              <a:solidFill>
                <a:srgbClr val="B7B7B7"/>
              </a:solidFill>
              <a:latin typeface="Proxima Nova"/>
              <a:ea typeface="Proxima Nova"/>
              <a:cs typeface="Proxima Nova"/>
              <a:sym typeface="Proxima Nova"/>
            </a:endParaRPr>
          </a:p>
        </p:txBody>
      </p:sp>
      <p:sp>
        <p:nvSpPr>
          <p:cNvPr id="386" name="Google Shape;386;p38"/>
          <p:cNvSpPr txBox="1"/>
          <p:nvPr/>
        </p:nvSpPr>
        <p:spPr>
          <a:xfrm>
            <a:off x="2346081" y="4014900"/>
            <a:ext cx="4420200" cy="461700"/>
          </a:xfrm>
          <a:prstGeom prst="rect">
            <a:avLst/>
          </a:prstGeom>
          <a:noFill/>
          <a:ln>
            <a:noFill/>
          </a:ln>
        </p:spPr>
        <p:txBody>
          <a:bodyPr spcFirstLastPara="1" wrap="square" lIns="34300" tIns="34300" rIns="34300" bIns="34300" anchor="t" anchorCtr="0">
            <a:noAutofit/>
          </a:bodyPr>
          <a:lstStyle/>
          <a:p>
            <a:pPr marL="0" lvl="0" indent="0" algn="ctr" rtl="0">
              <a:lnSpc>
                <a:spcPct val="90000"/>
              </a:lnSpc>
              <a:spcBef>
                <a:spcPts val="300"/>
              </a:spcBef>
              <a:spcAft>
                <a:spcPts val="0"/>
              </a:spcAft>
              <a:buNone/>
            </a:pPr>
            <a:r>
              <a:rPr lang="tr-TR" sz="2300" dirty="0" smtClean="0">
                <a:latin typeface="Proxima Nova Semibold"/>
                <a:ea typeface="Proxima Nova Semibold"/>
                <a:cs typeface="Proxima Nova Semibold"/>
                <a:sym typeface="Proxima Nova Semibold"/>
              </a:rPr>
              <a:t>Özel anahtarınızı ezberleyin</a:t>
            </a:r>
            <a:endParaRPr sz="2300" dirty="0">
              <a:latin typeface="Proxima Nova Semibold"/>
              <a:ea typeface="Proxima Nova Semibold"/>
              <a:cs typeface="Proxima Nova Semibold"/>
              <a:sym typeface="Proxima Nova Semibold"/>
            </a:endParaRPr>
          </a:p>
          <a:p>
            <a:pPr marL="0" lvl="0" indent="0" algn="l" rtl="0">
              <a:lnSpc>
                <a:spcPct val="90000"/>
              </a:lnSpc>
              <a:spcBef>
                <a:spcPts val="300"/>
              </a:spcBef>
              <a:spcAft>
                <a:spcPts val="0"/>
              </a:spcAft>
              <a:buNone/>
            </a:pPr>
            <a:endParaRPr sz="1800" dirty="0">
              <a:solidFill>
                <a:schemeClr val="dk2"/>
              </a:solidFill>
              <a:latin typeface="Proxima Nova"/>
              <a:ea typeface="Proxima Nova"/>
              <a:cs typeface="Proxima Nova"/>
              <a:sym typeface="Proxima Nova"/>
            </a:endParaRPr>
          </a:p>
          <a:p>
            <a:pPr marL="63500" lvl="0" indent="-25400" algn="l" rtl="0">
              <a:lnSpc>
                <a:spcPct val="90000"/>
              </a:lnSpc>
              <a:spcBef>
                <a:spcPts val="300"/>
              </a:spcBef>
              <a:spcAft>
                <a:spcPts val="0"/>
              </a:spcAft>
              <a:buClr>
                <a:schemeClr val="dk2"/>
              </a:buClr>
              <a:buSzPts val="700"/>
              <a:buFont typeface="Arial"/>
              <a:buNone/>
            </a:pPr>
            <a:endParaRPr sz="1800"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1800" dirty="0">
              <a:solidFill>
                <a:schemeClr val="dk2"/>
              </a:solidFill>
              <a:latin typeface="Proxima Nova"/>
              <a:ea typeface="Proxima Nova"/>
              <a:cs typeface="Proxima Nova"/>
              <a:sym typeface="Proxima Nova"/>
            </a:endParaRPr>
          </a:p>
        </p:txBody>
      </p:sp>
      <p:pic>
        <p:nvPicPr>
          <p:cNvPr id="387" name="Google Shape;387;p38"/>
          <p:cNvPicPr preferRelativeResize="0"/>
          <p:nvPr/>
        </p:nvPicPr>
        <p:blipFill>
          <a:blip r:embed="rId3">
            <a:alphaModFix/>
          </a:blip>
          <a:stretch>
            <a:fillRect/>
          </a:stretch>
        </p:blipFill>
        <p:spPr>
          <a:xfrm>
            <a:off x="2566873" y="1490775"/>
            <a:ext cx="3977650" cy="2445938"/>
          </a:xfrm>
          <a:prstGeom prst="rect">
            <a:avLst/>
          </a:prstGeom>
          <a:noFill/>
          <a:ln w="38100" cap="flat" cmpd="sng">
            <a:solidFill>
              <a:schemeClr val="dk2"/>
            </a:solidFill>
            <a:prstDash val="solid"/>
            <a:round/>
            <a:headEnd type="none" w="sm" len="sm"/>
            <a:tailEnd type="none" w="sm" len="sm"/>
          </a:ln>
        </p:spPr>
      </p:pic>
      <p:sp>
        <p:nvSpPr>
          <p:cNvPr id="388" name="Google Shape;388;p38"/>
          <p:cNvSpPr/>
          <p:nvPr/>
        </p:nvSpPr>
        <p:spPr>
          <a:xfrm>
            <a:off x="1696539" y="1290309"/>
            <a:ext cx="1980600" cy="525000"/>
          </a:xfrm>
          <a:prstGeom prst="roundRect">
            <a:avLst>
              <a:gd name="adj" fmla="val 16667"/>
            </a:avLst>
          </a:prstGeom>
          <a:solidFill>
            <a:srgbClr val="FFD816"/>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50800" marR="50800" lvl="0" indent="0" algn="ctr" rtl="0">
              <a:lnSpc>
                <a:spcPct val="130000"/>
              </a:lnSpc>
              <a:spcBef>
                <a:spcPts val="0"/>
              </a:spcBef>
              <a:spcAft>
                <a:spcPts val="0"/>
              </a:spcAft>
              <a:buClr>
                <a:schemeClr val="dk2"/>
              </a:buClr>
              <a:buSzPts val="400"/>
              <a:buFont typeface="Arial"/>
              <a:buNone/>
            </a:pPr>
            <a:r>
              <a:rPr lang="en" sz="900" b="1">
                <a:latin typeface="Proxima Nova"/>
                <a:ea typeface="Proxima Nova"/>
                <a:cs typeface="Proxima Nova"/>
                <a:sym typeface="Proxima Nova"/>
              </a:rPr>
              <a:t>L2Skyj3pJK3nc7wgr9afokGL89dPWV3iHQJvZiy2zEwvXDQReAgg</a:t>
            </a:r>
            <a:endParaRPr sz="900"/>
          </a:p>
        </p:txBody>
      </p:sp>
      <p:sp>
        <p:nvSpPr>
          <p:cNvPr id="389" name="Google Shape;389;p38"/>
          <p:cNvSpPr/>
          <p:nvPr/>
        </p:nvSpPr>
        <p:spPr>
          <a:xfrm rot="2412053">
            <a:off x="3529620" y="1679679"/>
            <a:ext cx="512185" cy="376168"/>
          </a:xfrm>
          <a:prstGeom prst="rightArrow">
            <a:avLst>
              <a:gd name="adj1" fmla="val 50000"/>
              <a:gd name="adj2" fmla="val 50000"/>
            </a:avLst>
          </a:prstGeom>
          <a:solidFill>
            <a:srgbClr val="FFFFFF"/>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0"/>
          <p:cNvSpPr txBox="1">
            <a:spLocks noGrp="1"/>
          </p:cNvSpPr>
          <p:nvPr>
            <p:ph type="title"/>
          </p:nvPr>
        </p:nvSpPr>
        <p:spPr>
          <a:xfrm>
            <a:off x="417225" y="2273550"/>
            <a:ext cx="3519000" cy="59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sz="2400" b="1" dirty="0" smtClean="0">
                <a:latin typeface="Poppins"/>
                <a:ea typeface="Poppins"/>
                <a:cs typeface="Poppins"/>
                <a:sym typeface="Poppins"/>
              </a:rPr>
              <a:t>DERS İÇERİĞİ</a:t>
            </a:r>
            <a:endParaRPr sz="2400" b="1" dirty="0">
              <a:latin typeface="Poppins"/>
              <a:ea typeface="Poppins"/>
              <a:cs typeface="Poppins"/>
              <a:sym typeface="Poppins"/>
            </a:endParaRPr>
          </a:p>
        </p:txBody>
      </p:sp>
      <p:cxnSp>
        <p:nvCxnSpPr>
          <p:cNvPr id="91" name="Google Shape;91;p20"/>
          <p:cNvCxnSpPr/>
          <p:nvPr/>
        </p:nvCxnSpPr>
        <p:spPr>
          <a:xfrm>
            <a:off x="4298800" y="801250"/>
            <a:ext cx="0" cy="3579900"/>
          </a:xfrm>
          <a:prstGeom prst="straightConnector1">
            <a:avLst/>
          </a:prstGeom>
          <a:noFill/>
          <a:ln w="38100" cap="flat" cmpd="sng">
            <a:solidFill>
              <a:srgbClr val="EAA536"/>
            </a:solidFill>
            <a:prstDash val="solid"/>
            <a:round/>
            <a:headEnd type="none" w="med" len="med"/>
            <a:tailEnd type="none" w="med" len="med"/>
          </a:ln>
        </p:spPr>
      </p:cxnSp>
      <p:sp>
        <p:nvSpPr>
          <p:cNvPr id="92" name="Google Shape;92;p20"/>
          <p:cNvSpPr txBox="1"/>
          <p:nvPr/>
        </p:nvSpPr>
        <p:spPr>
          <a:xfrm>
            <a:off x="4332679" y="603475"/>
            <a:ext cx="744300"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Poppins SemiBold"/>
                <a:ea typeface="Poppins SemiBold"/>
                <a:cs typeface="Poppins SemiBold"/>
                <a:sym typeface="Poppins SemiBold"/>
              </a:rPr>
              <a:t>01</a:t>
            </a:r>
            <a:endParaRPr sz="3000">
              <a:latin typeface="Poppins SemiBold"/>
              <a:ea typeface="Poppins SemiBold"/>
              <a:cs typeface="Poppins SemiBold"/>
              <a:sym typeface="Poppins SemiBold"/>
            </a:endParaRPr>
          </a:p>
        </p:txBody>
      </p:sp>
      <p:sp>
        <p:nvSpPr>
          <p:cNvPr id="93" name="Google Shape;93;p20"/>
          <p:cNvSpPr txBox="1"/>
          <p:nvPr/>
        </p:nvSpPr>
        <p:spPr>
          <a:xfrm>
            <a:off x="4972077" y="603475"/>
            <a:ext cx="3215700" cy="64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sz="1800" dirty="0" smtClean="0">
                <a:latin typeface="Poppins Medium"/>
                <a:ea typeface="Poppins Medium"/>
                <a:cs typeface="Poppins Medium"/>
                <a:sym typeface="Poppins Medium"/>
              </a:rPr>
              <a:t>Kullanıcı Tipleri</a:t>
            </a:r>
            <a:endParaRPr sz="1800" dirty="0">
              <a:latin typeface="Poppins Medium"/>
              <a:ea typeface="Poppins Medium"/>
              <a:cs typeface="Poppins Medium"/>
              <a:sym typeface="Poppins Medium"/>
            </a:endParaRPr>
          </a:p>
        </p:txBody>
      </p:sp>
      <p:sp>
        <p:nvSpPr>
          <p:cNvPr id="94" name="Google Shape;94;p20"/>
          <p:cNvSpPr txBox="1"/>
          <p:nvPr/>
        </p:nvSpPr>
        <p:spPr>
          <a:xfrm>
            <a:off x="4332679" y="1417375"/>
            <a:ext cx="744300"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Poppins SemiBold"/>
                <a:ea typeface="Poppins SemiBold"/>
                <a:cs typeface="Poppins SemiBold"/>
                <a:sym typeface="Poppins SemiBold"/>
              </a:rPr>
              <a:t>02</a:t>
            </a:r>
            <a:endParaRPr sz="3000">
              <a:latin typeface="Poppins SemiBold"/>
              <a:ea typeface="Poppins SemiBold"/>
              <a:cs typeface="Poppins SemiBold"/>
              <a:sym typeface="Poppins SemiBold"/>
            </a:endParaRPr>
          </a:p>
        </p:txBody>
      </p:sp>
      <p:sp>
        <p:nvSpPr>
          <p:cNvPr id="95" name="Google Shape;95;p20"/>
          <p:cNvSpPr txBox="1"/>
          <p:nvPr/>
        </p:nvSpPr>
        <p:spPr>
          <a:xfrm>
            <a:off x="4972076" y="1422438"/>
            <a:ext cx="3163800" cy="64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sz="1800" dirty="0" smtClean="0">
                <a:latin typeface="Poppins Medium"/>
                <a:ea typeface="Poppins Medium"/>
                <a:cs typeface="Poppins Medium"/>
                <a:sym typeface="Poppins Medium"/>
              </a:rPr>
              <a:t>Cüzdanlar</a:t>
            </a:r>
            <a:endParaRPr sz="1800" dirty="0">
              <a:latin typeface="Poppins Medium"/>
              <a:ea typeface="Poppins Medium"/>
              <a:cs typeface="Poppins Medium"/>
              <a:sym typeface="Poppins Medium"/>
            </a:endParaRPr>
          </a:p>
        </p:txBody>
      </p:sp>
      <p:sp>
        <p:nvSpPr>
          <p:cNvPr id="96" name="Google Shape;96;p20"/>
          <p:cNvSpPr txBox="1"/>
          <p:nvPr/>
        </p:nvSpPr>
        <p:spPr>
          <a:xfrm>
            <a:off x="4332679" y="3069475"/>
            <a:ext cx="744300"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Poppins SemiBold"/>
                <a:ea typeface="Poppins SemiBold"/>
                <a:cs typeface="Poppins SemiBold"/>
                <a:sym typeface="Poppins SemiBold"/>
              </a:rPr>
              <a:t>04</a:t>
            </a:r>
            <a:endParaRPr sz="3000">
              <a:latin typeface="Poppins SemiBold"/>
              <a:ea typeface="Poppins SemiBold"/>
              <a:cs typeface="Poppins SemiBold"/>
              <a:sym typeface="Poppins SemiBold"/>
            </a:endParaRPr>
          </a:p>
        </p:txBody>
      </p:sp>
      <p:sp>
        <p:nvSpPr>
          <p:cNvPr id="97" name="Google Shape;97;p20"/>
          <p:cNvSpPr txBox="1"/>
          <p:nvPr/>
        </p:nvSpPr>
        <p:spPr>
          <a:xfrm>
            <a:off x="4972077" y="3079625"/>
            <a:ext cx="3163800" cy="64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sz="1800" dirty="0" smtClean="0">
                <a:latin typeface="Poppins Medium"/>
                <a:ea typeface="Poppins Medium"/>
                <a:cs typeface="Poppins Medium"/>
                <a:sym typeface="Poppins Medium"/>
              </a:rPr>
              <a:t>Madencilik</a:t>
            </a:r>
            <a:endParaRPr sz="1800" dirty="0">
              <a:latin typeface="Poppins Medium"/>
              <a:ea typeface="Poppins Medium"/>
              <a:cs typeface="Poppins Medium"/>
              <a:sym typeface="Poppins Medium"/>
            </a:endParaRPr>
          </a:p>
        </p:txBody>
      </p:sp>
      <p:sp>
        <p:nvSpPr>
          <p:cNvPr id="98" name="Google Shape;98;p20"/>
          <p:cNvSpPr txBox="1"/>
          <p:nvPr/>
        </p:nvSpPr>
        <p:spPr>
          <a:xfrm>
            <a:off x="4332679" y="3922300"/>
            <a:ext cx="744300"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Poppins SemiBold"/>
                <a:ea typeface="Poppins SemiBold"/>
                <a:cs typeface="Poppins SemiBold"/>
                <a:sym typeface="Poppins SemiBold"/>
              </a:rPr>
              <a:t>05</a:t>
            </a:r>
            <a:endParaRPr sz="3000">
              <a:latin typeface="Poppins SemiBold"/>
              <a:ea typeface="Poppins SemiBold"/>
              <a:cs typeface="Poppins SemiBold"/>
              <a:sym typeface="Poppins SemiBold"/>
            </a:endParaRPr>
          </a:p>
        </p:txBody>
      </p:sp>
      <p:sp>
        <p:nvSpPr>
          <p:cNvPr id="99" name="Google Shape;99;p20"/>
          <p:cNvSpPr txBox="1"/>
          <p:nvPr/>
        </p:nvSpPr>
        <p:spPr>
          <a:xfrm>
            <a:off x="4972076" y="3922288"/>
            <a:ext cx="3640295" cy="64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sz="1800" dirty="0" smtClean="0">
                <a:latin typeface="Poppins Medium"/>
                <a:ea typeface="Poppins Medium"/>
                <a:cs typeface="Poppins Medium"/>
                <a:sym typeface="Poppins Medium"/>
              </a:rPr>
              <a:t>Gerçek Dünyada Madencilik</a:t>
            </a:r>
            <a:endParaRPr sz="1800" dirty="0">
              <a:latin typeface="Poppins Medium"/>
              <a:ea typeface="Poppins Medium"/>
              <a:cs typeface="Poppins Medium"/>
              <a:sym typeface="Poppins Medium"/>
            </a:endParaRPr>
          </a:p>
        </p:txBody>
      </p:sp>
      <p:pic>
        <p:nvPicPr>
          <p:cNvPr id="100" name="Google Shape;100;p20"/>
          <p:cNvPicPr preferRelativeResize="0"/>
          <p:nvPr/>
        </p:nvPicPr>
        <p:blipFill rotWithShape="1">
          <a:blip r:embed="rId3">
            <a:alphaModFix/>
          </a:blip>
          <a:srcRect l="4941" t="13627" r="68673" b="12347"/>
          <a:stretch/>
        </p:blipFill>
        <p:spPr>
          <a:xfrm>
            <a:off x="8728571" y="4706725"/>
            <a:ext cx="293676" cy="287577"/>
          </a:xfrm>
          <a:prstGeom prst="rect">
            <a:avLst/>
          </a:prstGeom>
          <a:noFill/>
          <a:ln>
            <a:noFill/>
          </a:ln>
        </p:spPr>
      </p:pic>
      <p:sp>
        <p:nvSpPr>
          <p:cNvPr id="101" name="Google Shape;101;p20"/>
          <p:cNvSpPr txBox="1"/>
          <p:nvPr/>
        </p:nvSpPr>
        <p:spPr>
          <a:xfrm>
            <a:off x="4332679" y="2255575"/>
            <a:ext cx="744300"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Poppins SemiBold"/>
                <a:ea typeface="Poppins SemiBold"/>
                <a:cs typeface="Poppins SemiBold"/>
                <a:sym typeface="Poppins SemiBold"/>
              </a:rPr>
              <a:t>03</a:t>
            </a:r>
            <a:endParaRPr sz="3000">
              <a:latin typeface="Poppins SemiBold"/>
              <a:ea typeface="Poppins SemiBold"/>
              <a:cs typeface="Poppins SemiBold"/>
              <a:sym typeface="Poppins SemiBold"/>
            </a:endParaRPr>
          </a:p>
        </p:txBody>
      </p:sp>
      <p:sp>
        <p:nvSpPr>
          <p:cNvPr id="102" name="Google Shape;102;p20"/>
          <p:cNvSpPr txBox="1"/>
          <p:nvPr/>
        </p:nvSpPr>
        <p:spPr>
          <a:xfrm>
            <a:off x="4972076" y="2260638"/>
            <a:ext cx="3163800" cy="64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sz="1800" dirty="0" smtClean="0">
                <a:latin typeface="Poppins Medium"/>
                <a:ea typeface="Poppins Medium"/>
                <a:cs typeface="Poppins Medium"/>
                <a:sym typeface="Poppins Medium"/>
              </a:rPr>
              <a:t>Cüzdan Mekaniği</a:t>
            </a:r>
            <a:endParaRPr sz="1800" dirty="0">
              <a:latin typeface="Poppins Medium"/>
              <a:ea typeface="Poppins Medium"/>
              <a:cs typeface="Poppins Medium"/>
              <a:sym typeface="Poppins Medium"/>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93"/>
        <p:cNvGrpSpPr/>
        <p:nvPr/>
      </p:nvGrpSpPr>
      <p:grpSpPr>
        <a:xfrm>
          <a:off x="0" y="0"/>
          <a:ext cx="0" cy="0"/>
          <a:chOff x="0" y="0"/>
          <a:chExt cx="0" cy="0"/>
        </a:xfrm>
      </p:grpSpPr>
      <p:pic>
        <p:nvPicPr>
          <p:cNvPr id="394" name="Google Shape;394;p39"/>
          <p:cNvPicPr preferRelativeResize="0"/>
          <p:nvPr/>
        </p:nvPicPr>
        <p:blipFill rotWithShape="1">
          <a:blip r:embed="rId3">
            <a:alphaModFix/>
          </a:blip>
          <a:srcRect b="63973"/>
          <a:stretch/>
        </p:blipFill>
        <p:spPr>
          <a:xfrm>
            <a:off x="3351850" y="0"/>
            <a:ext cx="2440300" cy="22172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98"/>
        <p:cNvGrpSpPr/>
        <p:nvPr/>
      </p:nvGrpSpPr>
      <p:grpSpPr>
        <a:xfrm>
          <a:off x="0" y="0"/>
          <a:ext cx="0" cy="0"/>
          <a:chOff x="0" y="0"/>
          <a:chExt cx="0" cy="0"/>
        </a:xfrm>
      </p:grpSpPr>
      <p:pic>
        <p:nvPicPr>
          <p:cNvPr id="399" name="Google Shape;399;p40"/>
          <p:cNvPicPr preferRelativeResize="0"/>
          <p:nvPr/>
        </p:nvPicPr>
        <p:blipFill rotWithShape="1">
          <a:blip r:embed="rId3">
            <a:alphaModFix/>
          </a:blip>
          <a:srcRect b="35245"/>
          <a:stretch/>
        </p:blipFill>
        <p:spPr>
          <a:xfrm>
            <a:off x="3351850" y="0"/>
            <a:ext cx="2440300" cy="3984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03"/>
        <p:cNvGrpSpPr/>
        <p:nvPr/>
      </p:nvGrpSpPr>
      <p:grpSpPr>
        <a:xfrm>
          <a:off x="0" y="0"/>
          <a:ext cx="0" cy="0"/>
          <a:chOff x="0" y="0"/>
          <a:chExt cx="0" cy="0"/>
        </a:xfrm>
      </p:grpSpPr>
      <p:pic>
        <p:nvPicPr>
          <p:cNvPr id="404" name="Google Shape;404;p41"/>
          <p:cNvPicPr preferRelativeResize="0"/>
          <p:nvPr/>
        </p:nvPicPr>
        <p:blipFill rotWithShape="1">
          <a:blip r:embed="rId3">
            <a:alphaModFix/>
          </a:blip>
          <a:srcRect b="16422"/>
          <a:stretch/>
        </p:blipFill>
        <p:spPr>
          <a:xfrm>
            <a:off x="3351860" y="0"/>
            <a:ext cx="2440281" cy="51434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382"/>
        <p:cNvGrpSpPr/>
        <p:nvPr/>
      </p:nvGrpSpPr>
      <p:grpSpPr>
        <a:xfrm>
          <a:off x="0" y="0"/>
          <a:ext cx="0" cy="0"/>
          <a:chOff x="0" y="0"/>
          <a:chExt cx="0" cy="0"/>
        </a:xfrm>
      </p:grpSpPr>
      <p:sp>
        <p:nvSpPr>
          <p:cNvPr id="383" name="Google Shape;383;p38"/>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BRAIN WALLETS</a:t>
            </a:r>
            <a:endParaRPr/>
          </a:p>
        </p:txBody>
      </p:sp>
      <p:sp>
        <p:nvSpPr>
          <p:cNvPr id="384" name="Google Shape;384;p38"/>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smtClean="0"/>
              <a:t>BITCOIN CÜZDANLARI</a:t>
            </a:r>
            <a:endParaRPr b="1" dirty="0"/>
          </a:p>
        </p:txBody>
      </p:sp>
      <p:sp>
        <p:nvSpPr>
          <p:cNvPr id="385" name="Google Shape;385;p38"/>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BRIAN HO</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UPDATED: HAENA LEE</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endParaRPr sz="900">
              <a:solidFill>
                <a:srgbClr val="B7B7B7"/>
              </a:solidFill>
              <a:latin typeface="Proxima Nova"/>
              <a:ea typeface="Proxima Nova"/>
              <a:cs typeface="Proxima Nova"/>
              <a:sym typeface="Proxima Nova"/>
            </a:endParaRPr>
          </a:p>
        </p:txBody>
      </p:sp>
      <p:sp>
        <p:nvSpPr>
          <p:cNvPr id="386" name="Google Shape;386;p38"/>
          <p:cNvSpPr txBox="1"/>
          <p:nvPr/>
        </p:nvSpPr>
        <p:spPr>
          <a:xfrm>
            <a:off x="2346081" y="4014900"/>
            <a:ext cx="4420200" cy="461700"/>
          </a:xfrm>
          <a:prstGeom prst="rect">
            <a:avLst/>
          </a:prstGeom>
          <a:noFill/>
          <a:ln>
            <a:noFill/>
          </a:ln>
        </p:spPr>
        <p:txBody>
          <a:bodyPr spcFirstLastPara="1" wrap="square" lIns="34300" tIns="34300" rIns="34300" bIns="34300" anchor="t" anchorCtr="0">
            <a:noAutofit/>
          </a:bodyPr>
          <a:lstStyle/>
          <a:p>
            <a:pPr marL="0" lvl="0" indent="0" algn="ctr" rtl="0">
              <a:lnSpc>
                <a:spcPct val="90000"/>
              </a:lnSpc>
              <a:spcBef>
                <a:spcPts val="300"/>
              </a:spcBef>
              <a:spcAft>
                <a:spcPts val="0"/>
              </a:spcAft>
              <a:buNone/>
            </a:pPr>
            <a:r>
              <a:rPr lang="tr-TR" sz="2300" dirty="0" smtClean="0">
                <a:latin typeface="Proxima Nova Semibold"/>
                <a:ea typeface="Proxima Nova Semibold"/>
                <a:cs typeface="Proxima Nova Semibold"/>
                <a:sym typeface="Proxima Nova Semibold"/>
              </a:rPr>
              <a:t>Özel anahtarınızı ezberleyin</a:t>
            </a:r>
            <a:endParaRPr sz="2300" dirty="0">
              <a:latin typeface="Proxima Nova Semibold"/>
              <a:ea typeface="Proxima Nova Semibold"/>
              <a:cs typeface="Proxima Nova Semibold"/>
              <a:sym typeface="Proxima Nova Semibold"/>
            </a:endParaRPr>
          </a:p>
          <a:p>
            <a:pPr marL="0" lvl="0" indent="0" algn="l" rtl="0">
              <a:lnSpc>
                <a:spcPct val="90000"/>
              </a:lnSpc>
              <a:spcBef>
                <a:spcPts val="300"/>
              </a:spcBef>
              <a:spcAft>
                <a:spcPts val="0"/>
              </a:spcAft>
              <a:buNone/>
            </a:pPr>
            <a:endParaRPr sz="1800" dirty="0">
              <a:solidFill>
                <a:schemeClr val="dk2"/>
              </a:solidFill>
              <a:latin typeface="Proxima Nova"/>
              <a:ea typeface="Proxima Nova"/>
              <a:cs typeface="Proxima Nova"/>
              <a:sym typeface="Proxima Nova"/>
            </a:endParaRPr>
          </a:p>
          <a:p>
            <a:pPr marL="63500" lvl="0" indent="-25400" algn="l" rtl="0">
              <a:lnSpc>
                <a:spcPct val="90000"/>
              </a:lnSpc>
              <a:spcBef>
                <a:spcPts val="300"/>
              </a:spcBef>
              <a:spcAft>
                <a:spcPts val="0"/>
              </a:spcAft>
              <a:buClr>
                <a:schemeClr val="dk2"/>
              </a:buClr>
              <a:buSzPts val="700"/>
              <a:buFont typeface="Arial"/>
              <a:buNone/>
            </a:pPr>
            <a:endParaRPr sz="1800" dirty="0">
              <a:solidFill>
                <a:schemeClr val="dk2"/>
              </a:solidFill>
              <a:latin typeface="Proxima Nova"/>
              <a:ea typeface="Proxima Nova"/>
              <a:cs typeface="Proxima Nova"/>
              <a:sym typeface="Proxima Nova"/>
            </a:endParaRPr>
          </a:p>
          <a:p>
            <a:pPr marL="0" lvl="0" indent="0" algn="l" rtl="0">
              <a:spcBef>
                <a:spcPts val="0"/>
              </a:spcBef>
              <a:spcAft>
                <a:spcPts val="0"/>
              </a:spcAft>
              <a:buNone/>
            </a:pPr>
            <a:endParaRPr sz="1800" dirty="0">
              <a:solidFill>
                <a:schemeClr val="dk2"/>
              </a:solidFill>
              <a:latin typeface="Proxima Nova"/>
              <a:ea typeface="Proxima Nova"/>
              <a:cs typeface="Proxima Nova"/>
              <a:sym typeface="Proxima Nova"/>
            </a:endParaRPr>
          </a:p>
        </p:txBody>
      </p:sp>
      <p:pic>
        <p:nvPicPr>
          <p:cNvPr id="387" name="Google Shape;387;p38"/>
          <p:cNvPicPr preferRelativeResize="0"/>
          <p:nvPr/>
        </p:nvPicPr>
        <p:blipFill>
          <a:blip r:embed="rId3">
            <a:alphaModFix/>
          </a:blip>
          <a:stretch>
            <a:fillRect/>
          </a:stretch>
        </p:blipFill>
        <p:spPr>
          <a:xfrm>
            <a:off x="2566873" y="1490775"/>
            <a:ext cx="3977650" cy="2445938"/>
          </a:xfrm>
          <a:prstGeom prst="rect">
            <a:avLst/>
          </a:prstGeom>
          <a:noFill/>
          <a:ln w="38100" cap="flat" cmpd="sng">
            <a:solidFill>
              <a:schemeClr val="dk2"/>
            </a:solidFill>
            <a:prstDash val="solid"/>
            <a:round/>
            <a:headEnd type="none" w="sm" len="sm"/>
            <a:tailEnd type="none" w="sm" len="sm"/>
          </a:ln>
        </p:spPr>
      </p:pic>
      <p:sp>
        <p:nvSpPr>
          <p:cNvPr id="388" name="Google Shape;388;p38"/>
          <p:cNvSpPr/>
          <p:nvPr/>
        </p:nvSpPr>
        <p:spPr>
          <a:xfrm>
            <a:off x="1696539" y="1290309"/>
            <a:ext cx="1980600" cy="525000"/>
          </a:xfrm>
          <a:prstGeom prst="roundRect">
            <a:avLst>
              <a:gd name="adj" fmla="val 16667"/>
            </a:avLst>
          </a:prstGeom>
          <a:solidFill>
            <a:srgbClr val="FFD816"/>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50800" marR="50800" lvl="0" indent="0" algn="ctr" rtl="0">
              <a:lnSpc>
                <a:spcPct val="130000"/>
              </a:lnSpc>
              <a:spcBef>
                <a:spcPts val="0"/>
              </a:spcBef>
              <a:spcAft>
                <a:spcPts val="0"/>
              </a:spcAft>
              <a:buClr>
                <a:schemeClr val="dk2"/>
              </a:buClr>
              <a:buSzPts val="400"/>
              <a:buFont typeface="Arial"/>
              <a:buNone/>
            </a:pPr>
            <a:r>
              <a:rPr lang="en" sz="900" b="1">
                <a:latin typeface="Proxima Nova"/>
                <a:ea typeface="Proxima Nova"/>
                <a:cs typeface="Proxima Nova"/>
                <a:sym typeface="Proxima Nova"/>
              </a:rPr>
              <a:t>L2Skyj3pJK3nc7wgr9afokGL89dPWV3iHQJvZiy2zEwvXDQReAgg</a:t>
            </a:r>
            <a:endParaRPr sz="900"/>
          </a:p>
        </p:txBody>
      </p:sp>
      <p:sp>
        <p:nvSpPr>
          <p:cNvPr id="389" name="Google Shape;389;p38"/>
          <p:cNvSpPr/>
          <p:nvPr/>
        </p:nvSpPr>
        <p:spPr>
          <a:xfrm rot="2412053">
            <a:off x="3529620" y="1679679"/>
            <a:ext cx="512185" cy="376168"/>
          </a:xfrm>
          <a:prstGeom prst="rightArrow">
            <a:avLst>
              <a:gd name="adj1" fmla="val 50000"/>
              <a:gd name="adj2" fmla="val 50000"/>
            </a:avLst>
          </a:prstGeom>
          <a:solidFill>
            <a:srgbClr val="FFFFFF"/>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602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3"/>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WHAT ARE WALLETS?</a:t>
            </a:r>
            <a:endParaRPr/>
          </a:p>
          <a:p>
            <a:pPr marL="0" lvl="0" indent="0" algn="l" rtl="0">
              <a:spcBef>
                <a:spcPts val="0"/>
              </a:spcBef>
              <a:spcAft>
                <a:spcPts val="0"/>
              </a:spcAft>
              <a:buNone/>
            </a:pPr>
            <a:endParaRPr/>
          </a:p>
        </p:txBody>
      </p:sp>
      <p:sp>
        <p:nvSpPr>
          <p:cNvPr id="421" name="Google Shape;421;p43"/>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smtClean="0"/>
              <a:t>Beyin Cüzdanları</a:t>
            </a:r>
            <a:endParaRPr b="1" dirty="0"/>
          </a:p>
        </p:txBody>
      </p:sp>
      <p:sp>
        <p:nvSpPr>
          <p:cNvPr id="422" name="Google Shape;422;p43"/>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SUNNY AGGARWAL &amp; RUSTIE LIN</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UPDATED: HAENA LEE</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endParaRPr sz="900">
              <a:solidFill>
                <a:srgbClr val="B7B7B7"/>
              </a:solidFill>
              <a:latin typeface="Proxima Nova"/>
              <a:ea typeface="Proxima Nova"/>
              <a:cs typeface="Proxima Nova"/>
              <a:sym typeface="Proxima Nova"/>
            </a:endParaRPr>
          </a:p>
        </p:txBody>
      </p:sp>
      <p:sp>
        <p:nvSpPr>
          <p:cNvPr id="423" name="Google Shape;423;p43"/>
          <p:cNvSpPr txBox="1"/>
          <p:nvPr/>
        </p:nvSpPr>
        <p:spPr>
          <a:xfrm>
            <a:off x="518160" y="1165860"/>
            <a:ext cx="4696197" cy="3199468"/>
          </a:xfrm>
          <a:prstGeom prst="rect">
            <a:avLst/>
          </a:prstGeom>
          <a:noFill/>
          <a:ln>
            <a:noFill/>
          </a:ln>
        </p:spPr>
        <p:txBody>
          <a:bodyPr spcFirstLastPara="1" wrap="square" lIns="34300" tIns="34300" rIns="34300" bIns="34300" anchor="t" anchorCtr="0">
            <a:noAutofit/>
          </a:bodyPr>
          <a:lstStyle/>
          <a:p>
            <a:pPr lvl="0">
              <a:lnSpc>
                <a:spcPct val="90000"/>
              </a:lnSpc>
            </a:pPr>
            <a:r>
              <a:rPr lang="tr-TR" sz="1800" dirty="0">
                <a:latin typeface="Proxima Nova"/>
                <a:ea typeface="Proxima Nova"/>
                <a:cs typeface="Proxima Nova"/>
                <a:sym typeface="Proxima Nova"/>
              </a:rPr>
              <a:t>Beyin cüzdanları bir anımsatıcı veya kelime/ifade koleksiyonudur</a:t>
            </a:r>
            <a:r>
              <a:rPr lang="tr-TR" sz="1800" dirty="0" smtClean="0">
                <a:latin typeface="Proxima Nova"/>
                <a:ea typeface="Proxima Nova"/>
                <a:cs typeface="Proxima Nova"/>
                <a:sym typeface="Proxima Nova"/>
              </a:rPr>
              <a:t>.</a:t>
            </a:r>
          </a:p>
          <a:p>
            <a:pPr marL="285750" lvl="0" indent="-285750">
              <a:lnSpc>
                <a:spcPct val="90000"/>
              </a:lnSpc>
              <a:buFont typeface="Arial" panose="020B0604020202020204" pitchFamily="34" charset="0"/>
              <a:buChar char="•"/>
            </a:pPr>
            <a:r>
              <a:rPr lang="tr-TR" sz="1800" dirty="0">
                <a:latin typeface="Proxima Nova"/>
                <a:ea typeface="Proxima Nova"/>
                <a:cs typeface="Proxima Nova"/>
                <a:sym typeface="Proxima Nova"/>
              </a:rPr>
              <a:t>Özel anahtarınızı ezberlemenin kolay </a:t>
            </a:r>
            <a:r>
              <a:rPr lang="tr-TR" sz="1800" dirty="0" smtClean="0">
                <a:latin typeface="Proxima Nova"/>
                <a:ea typeface="Proxima Nova"/>
                <a:cs typeface="Proxima Nova"/>
                <a:sym typeface="Proxima Nova"/>
              </a:rPr>
              <a:t>yolu</a:t>
            </a:r>
          </a:p>
          <a:p>
            <a:pPr marL="285750" lvl="0" indent="-285750">
              <a:lnSpc>
                <a:spcPct val="90000"/>
              </a:lnSpc>
              <a:buFont typeface="Arial" panose="020B0604020202020204" pitchFamily="34" charset="0"/>
              <a:buChar char="•"/>
            </a:pPr>
            <a:r>
              <a:rPr lang="tr-TR" sz="1800" dirty="0">
                <a:latin typeface="Proxima Nova"/>
                <a:ea typeface="Proxima Nova"/>
                <a:cs typeface="Proxima Nova"/>
                <a:sym typeface="Proxima Nova"/>
              </a:rPr>
              <a:t>Özel anahtarınıza dönüştürebileceğiniz bir şeye sahip olmak daha </a:t>
            </a:r>
            <a:r>
              <a:rPr lang="tr-TR" sz="1800" dirty="0" smtClean="0">
                <a:latin typeface="Proxima Nova"/>
                <a:ea typeface="Proxima Nova"/>
                <a:cs typeface="Proxima Nova"/>
                <a:sym typeface="Proxima Nova"/>
              </a:rPr>
              <a:t>kolay</a:t>
            </a:r>
          </a:p>
          <a:p>
            <a:pPr marL="285750" lvl="0" indent="-285750">
              <a:lnSpc>
                <a:spcPct val="90000"/>
              </a:lnSpc>
              <a:buFont typeface="Arial" panose="020B0604020202020204" pitchFamily="34" charset="0"/>
              <a:buChar char="•"/>
            </a:pPr>
            <a:r>
              <a:rPr lang="tr-TR" sz="1800" dirty="0">
                <a:latin typeface="Proxima Nova"/>
                <a:ea typeface="Proxima Nova"/>
                <a:cs typeface="Proxima Nova"/>
                <a:sym typeface="Proxima Nova"/>
              </a:rPr>
              <a:t>İnsanlar sandığımız kadar rastgele olmadığı için pek güvenli değil</a:t>
            </a:r>
            <a:endParaRPr sz="1800" dirty="0">
              <a:latin typeface="Proxima Nova"/>
              <a:ea typeface="Proxima Nova"/>
              <a:cs typeface="Proxima Nova"/>
              <a:sym typeface="Proxima Nova"/>
            </a:endParaRPr>
          </a:p>
        </p:txBody>
      </p:sp>
      <p:pic>
        <p:nvPicPr>
          <p:cNvPr id="424" name="Google Shape;424;p43"/>
          <p:cNvPicPr preferRelativeResize="0"/>
          <p:nvPr/>
        </p:nvPicPr>
        <p:blipFill rotWithShape="1">
          <a:blip r:embed="rId3">
            <a:alphaModFix/>
          </a:blip>
          <a:srcRect/>
          <a:stretch/>
        </p:blipFill>
        <p:spPr>
          <a:xfrm>
            <a:off x="5490044" y="1249633"/>
            <a:ext cx="2643600" cy="3038400"/>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4"/>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WHAT ARE WALLETS?</a:t>
            </a:r>
            <a:endParaRPr/>
          </a:p>
          <a:p>
            <a:pPr marL="0" lvl="0" indent="0" algn="l" rtl="0">
              <a:spcBef>
                <a:spcPts val="0"/>
              </a:spcBef>
              <a:spcAft>
                <a:spcPts val="0"/>
              </a:spcAft>
              <a:buNone/>
            </a:pPr>
            <a:endParaRPr/>
          </a:p>
        </p:txBody>
      </p:sp>
      <p:sp>
        <p:nvSpPr>
          <p:cNvPr id="430" name="Google Shape;430;p44"/>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smtClean="0"/>
              <a:t>Beyin Cüzdanları</a:t>
            </a:r>
            <a:endParaRPr b="1" dirty="0"/>
          </a:p>
        </p:txBody>
      </p:sp>
      <p:sp>
        <p:nvSpPr>
          <p:cNvPr id="431" name="Google Shape;431;p44"/>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SUNNY AGGARWAL &amp; RUSTIE LIN</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UPDATED: HAENA LEE</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endParaRPr sz="900">
              <a:solidFill>
                <a:srgbClr val="B7B7B7"/>
              </a:solidFill>
              <a:latin typeface="Proxima Nova"/>
              <a:ea typeface="Proxima Nova"/>
              <a:cs typeface="Proxima Nova"/>
              <a:sym typeface="Proxima Nova"/>
            </a:endParaRPr>
          </a:p>
        </p:txBody>
      </p:sp>
      <p:pic>
        <p:nvPicPr>
          <p:cNvPr id="432" name="Google Shape;432;p44"/>
          <p:cNvPicPr preferRelativeResize="0"/>
          <p:nvPr/>
        </p:nvPicPr>
        <p:blipFill>
          <a:blip r:embed="rId3">
            <a:alphaModFix/>
          </a:blip>
          <a:stretch>
            <a:fillRect/>
          </a:stretch>
        </p:blipFill>
        <p:spPr>
          <a:xfrm>
            <a:off x="1784921" y="2121047"/>
            <a:ext cx="2690824" cy="1654640"/>
          </a:xfrm>
          <a:prstGeom prst="rect">
            <a:avLst/>
          </a:prstGeom>
          <a:noFill/>
          <a:ln w="38100" cap="flat" cmpd="sng">
            <a:solidFill>
              <a:schemeClr val="dk2"/>
            </a:solidFill>
            <a:prstDash val="solid"/>
            <a:round/>
            <a:headEnd type="none" w="sm" len="sm"/>
            <a:tailEnd type="none" w="sm" len="sm"/>
          </a:ln>
        </p:spPr>
      </p:pic>
      <p:sp>
        <p:nvSpPr>
          <p:cNvPr id="433" name="Google Shape;433;p44"/>
          <p:cNvSpPr/>
          <p:nvPr/>
        </p:nvSpPr>
        <p:spPr>
          <a:xfrm>
            <a:off x="1385939" y="1367808"/>
            <a:ext cx="1177800" cy="1167600"/>
          </a:xfrm>
          <a:prstGeom prst="roundRect">
            <a:avLst>
              <a:gd name="adj" fmla="val 16667"/>
            </a:avLst>
          </a:prstGeom>
          <a:solidFill>
            <a:srgbClr val="FECB33"/>
          </a:solidFill>
          <a:ln w="38100"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50800" marR="50800" lvl="0" indent="0" algn="ctr" rtl="0">
              <a:lnSpc>
                <a:spcPct val="130000"/>
              </a:lnSpc>
              <a:spcBef>
                <a:spcPts val="0"/>
              </a:spcBef>
              <a:spcAft>
                <a:spcPts val="0"/>
              </a:spcAft>
              <a:buNone/>
            </a:pPr>
            <a:r>
              <a:rPr lang="en" sz="900" b="1">
                <a:latin typeface="Proxima Nova"/>
                <a:ea typeface="Proxima Nova"/>
                <a:cs typeface="Proxima Nova"/>
                <a:sym typeface="Proxima Nova"/>
              </a:rPr>
              <a:t>multiply accuse</a:t>
            </a:r>
            <a:endParaRPr sz="900" b="1">
              <a:latin typeface="Proxima Nova"/>
              <a:ea typeface="Proxima Nova"/>
              <a:cs typeface="Proxima Nova"/>
              <a:sym typeface="Proxima Nova"/>
            </a:endParaRPr>
          </a:p>
          <a:p>
            <a:pPr marL="50800" marR="50800" lvl="0" indent="0" algn="ctr" rtl="0">
              <a:lnSpc>
                <a:spcPct val="130000"/>
              </a:lnSpc>
              <a:spcBef>
                <a:spcPts val="0"/>
              </a:spcBef>
              <a:spcAft>
                <a:spcPts val="0"/>
              </a:spcAft>
              <a:buNone/>
            </a:pPr>
            <a:r>
              <a:rPr lang="en" sz="900" b="1">
                <a:latin typeface="Proxima Nova"/>
                <a:ea typeface="Proxima Nova"/>
                <a:cs typeface="Proxima Nova"/>
                <a:sym typeface="Proxima Nova"/>
              </a:rPr>
              <a:t>scrap fuel</a:t>
            </a:r>
            <a:endParaRPr sz="900" b="1">
              <a:latin typeface="Proxima Nova"/>
              <a:ea typeface="Proxima Nova"/>
              <a:cs typeface="Proxima Nova"/>
              <a:sym typeface="Proxima Nova"/>
            </a:endParaRPr>
          </a:p>
          <a:p>
            <a:pPr marL="50800" marR="50800" lvl="0" indent="0" algn="ctr" rtl="0">
              <a:lnSpc>
                <a:spcPct val="130000"/>
              </a:lnSpc>
              <a:spcBef>
                <a:spcPts val="0"/>
              </a:spcBef>
              <a:spcAft>
                <a:spcPts val="0"/>
              </a:spcAft>
              <a:buNone/>
            </a:pPr>
            <a:r>
              <a:rPr lang="en" sz="900" b="1">
                <a:latin typeface="Proxima Nova"/>
                <a:ea typeface="Proxima Nova"/>
                <a:cs typeface="Proxima Nova"/>
                <a:sym typeface="Proxima Nova"/>
              </a:rPr>
              <a:t>submit nose</a:t>
            </a:r>
            <a:endParaRPr sz="900" b="1">
              <a:latin typeface="Proxima Nova"/>
              <a:ea typeface="Proxima Nova"/>
              <a:cs typeface="Proxima Nova"/>
              <a:sym typeface="Proxima Nova"/>
            </a:endParaRPr>
          </a:p>
          <a:p>
            <a:pPr marL="50800" marR="50800" lvl="0" indent="0" algn="ctr" rtl="0">
              <a:lnSpc>
                <a:spcPct val="130000"/>
              </a:lnSpc>
              <a:spcBef>
                <a:spcPts val="0"/>
              </a:spcBef>
              <a:spcAft>
                <a:spcPts val="0"/>
              </a:spcAft>
              <a:buNone/>
            </a:pPr>
            <a:r>
              <a:rPr lang="en" sz="900" b="1">
                <a:latin typeface="Proxima Nova"/>
                <a:ea typeface="Proxima Nova"/>
                <a:cs typeface="Proxima Nova"/>
                <a:sym typeface="Proxima Nova"/>
              </a:rPr>
              <a:t>select hope</a:t>
            </a:r>
            <a:endParaRPr sz="900" b="1">
              <a:latin typeface="Proxima Nova"/>
              <a:ea typeface="Proxima Nova"/>
              <a:cs typeface="Proxima Nova"/>
              <a:sym typeface="Proxima Nova"/>
            </a:endParaRPr>
          </a:p>
          <a:p>
            <a:pPr marL="50800" marR="50800" lvl="0" indent="0" algn="ctr" rtl="0">
              <a:lnSpc>
                <a:spcPct val="130000"/>
              </a:lnSpc>
              <a:spcBef>
                <a:spcPts val="0"/>
              </a:spcBef>
              <a:spcAft>
                <a:spcPts val="0"/>
              </a:spcAft>
              <a:buNone/>
            </a:pPr>
            <a:r>
              <a:rPr lang="en" sz="900" b="1">
                <a:latin typeface="Proxima Nova"/>
                <a:ea typeface="Proxima Nova"/>
                <a:cs typeface="Proxima Nova"/>
                <a:sym typeface="Proxima Nova"/>
              </a:rPr>
              <a:t>adjust chair</a:t>
            </a:r>
            <a:endParaRPr sz="900" b="1">
              <a:latin typeface="Proxima Nova"/>
              <a:ea typeface="Proxima Nova"/>
              <a:cs typeface="Proxima Nova"/>
              <a:sym typeface="Proxima Nova"/>
            </a:endParaRPr>
          </a:p>
          <a:p>
            <a:pPr marL="50800" marR="50800" lvl="0" indent="0" algn="ctr" rtl="0">
              <a:lnSpc>
                <a:spcPct val="130000"/>
              </a:lnSpc>
              <a:spcBef>
                <a:spcPts val="0"/>
              </a:spcBef>
              <a:spcAft>
                <a:spcPts val="0"/>
              </a:spcAft>
              <a:buNone/>
            </a:pPr>
            <a:r>
              <a:rPr lang="en" sz="900" b="1">
                <a:latin typeface="Proxima Nova"/>
                <a:ea typeface="Proxima Nova"/>
                <a:cs typeface="Proxima Nova"/>
                <a:sym typeface="Proxima Nova"/>
              </a:rPr>
              <a:t>end afraid</a:t>
            </a:r>
            <a:endParaRPr sz="900" b="1">
              <a:latin typeface="Proxima Nova"/>
              <a:ea typeface="Proxima Nova"/>
              <a:cs typeface="Proxima Nova"/>
              <a:sym typeface="Proxima Nova"/>
            </a:endParaRPr>
          </a:p>
        </p:txBody>
      </p:sp>
      <p:sp>
        <p:nvSpPr>
          <p:cNvPr id="434" name="Google Shape;434;p44"/>
          <p:cNvSpPr/>
          <p:nvPr/>
        </p:nvSpPr>
        <p:spPr>
          <a:xfrm rot="1957256">
            <a:off x="2471138" y="2183894"/>
            <a:ext cx="343364" cy="375899"/>
          </a:xfrm>
          <a:prstGeom prst="rightArrow">
            <a:avLst>
              <a:gd name="adj1" fmla="val 50000"/>
              <a:gd name="adj2" fmla="val 50000"/>
            </a:avLst>
          </a:prstGeom>
          <a:solidFill>
            <a:srgbClr val="FFFFFF"/>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435" name="Google Shape;435;p44"/>
          <p:cNvSpPr/>
          <p:nvPr/>
        </p:nvSpPr>
        <p:spPr>
          <a:xfrm>
            <a:off x="5191427" y="2364600"/>
            <a:ext cx="1177800" cy="1167600"/>
          </a:xfrm>
          <a:prstGeom prst="roundRect">
            <a:avLst>
              <a:gd name="adj" fmla="val 16667"/>
            </a:avLst>
          </a:prstGeom>
          <a:solidFill>
            <a:srgbClr val="FECB33"/>
          </a:solidFill>
          <a:ln w="38100"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50800" marR="50800" lvl="0" indent="0" algn="ctr" rtl="0">
              <a:lnSpc>
                <a:spcPct val="130000"/>
              </a:lnSpc>
              <a:spcBef>
                <a:spcPts val="0"/>
              </a:spcBef>
              <a:spcAft>
                <a:spcPts val="0"/>
              </a:spcAft>
              <a:buNone/>
            </a:pPr>
            <a:r>
              <a:rPr lang="en" sz="900" b="1">
                <a:latin typeface="Proxima Nova"/>
                <a:ea typeface="Proxima Nova"/>
                <a:cs typeface="Proxima Nova"/>
                <a:sym typeface="Proxima Nova"/>
              </a:rPr>
              <a:t>multiply accuse</a:t>
            </a:r>
            <a:endParaRPr sz="900" b="1">
              <a:latin typeface="Proxima Nova"/>
              <a:ea typeface="Proxima Nova"/>
              <a:cs typeface="Proxima Nova"/>
              <a:sym typeface="Proxima Nova"/>
            </a:endParaRPr>
          </a:p>
          <a:p>
            <a:pPr marL="50800" marR="50800" lvl="0" indent="0" algn="ctr" rtl="0">
              <a:lnSpc>
                <a:spcPct val="130000"/>
              </a:lnSpc>
              <a:spcBef>
                <a:spcPts val="0"/>
              </a:spcBef>
              <a:spcAft>
                <a:spcPts val="0"/>
              </a:spcAft>
              <a:buNone/>
            </a:pPr>
            <a:r>
              <a:rPr lang="en" sz="900" b="1">
                <a:latin typeface="Proxima Nova"/>
                <a:ea typeface="Proxima Nova"/>
                <a:cs typeface="Proxima Nova"/>
                <a:sym typeface="Proxima Nova"/>
              </a:rPr>
              <a:t>scrap fuel</a:t>
            </a:r>
            <a:endParaRPr sz="900" b="1">
              <a:latin typeface="Proxima Nova"/>
              <a:ea typeface="Proxima Nova"/>
              <a:cs typeface="Proxima Nova"/>
              <a:sym typeface="Proxima Nova"/>
            </a:endParaRPr>
          </a:p>
          <a:p>
            <a:pPr marL="50800" marR="50800" lvl="0" indent="0" algn="ctr" rtl="0">
              <a:lnSpc>
                <a:spcPct val="130000"/>
              </a:lnSpc>
              <a:spcBef>
                <a:spcPts val="0"/>
              </a:spcBef>
              <a:spcAft>
                <a:spcPts val="0"/>
              </a:spcAft>
              <a:buNone/>
            </a:pPr>
            <a:r>
              <a:rPr lang="en" sz="900" b="1">
                <a:latin typeface="Proxima Nova"/>
                <a:ea typeface="Proxima Nova"/>
                <a:cs typeface="Proxima Nova"/>
                <a:sym typeface="Proxima Nova"/>
              </a:rPr>
              <a:t>submit nose</a:t>
            </a:r>
            <a:endParaRPr sz="900" b="1">
              <a:latin typeface="Proxima Nova"/>
              <a:ea typeface="Proxima Nova"/>
              <a:cs typeface="Proxima Nova"/>
              <a:sym typeface="Proxima Nova"/>
            </a:endParaRPr>
          </a:p>
          <a:p>
            <a:pPr marL="50800" marR="50800" lvl="0" indent="0" algn="ctr" rtl="0">
              <a:lnSpc>
                <a:spcPct val="130000"/>
              </a:lnSpc>
              <a:spcBef>
                <a:spcPts val="0"/>
              </a:spcBef>
              <a:spcAft>
                <a:spcPts val="0"/>
              </a:spcAft>
              <a:buNone/>
            </a:pPr>
            <a:r>
              <a:rPr lang="en" sz="900" b="1">
                <a:latin typeface="Proxima Nova"/>
                <a:ea typeface="Proxima Nova"/>
                <a:cs typeface="Proxima Nova"/>
                <a:sym typeface="Proxima Nova"/>
              </a:rPr>
              <a:t>select hope</a:t>
            </a:r>
            <a:endParaRPr sz="900" b="1">
              <a:latin typeface="Proxima Nova"/>
              <a:ea typeface="Proxima Nova"/>
              <a:cs typeface="Proxima Nova"/>
              <a:sym typeface="Proxima Nova"/>
            </a:endParaRPr>
          </a:p>
          <a:p>
            <a:pPr marL="50800" marR="50800" lvl="0" indent="0" algn="ctr" rtl="0">
              <a:lnSpc>
                <a:spcPct val="130000"/>
              </a:lnSpc>
              <a:spcBef>
                <a:spcPts val="0"/>
              </a:spcBef>
              <a:spcAft>
                <a:spcPts val="0"/>
              </a:spcAft>
              <a:buNone/>
            </a:pPr>
            <a:r>
              <a:rPr lang="en" sz="900" b="1">
                <a:latin typeface="Proxima Nova"/>
                <a:ea typeface="Proxima Nova"/>
                <a:cs typeface="Proxima Nova"/>
                <a:sym typeface="Proxima Nova"/>
              </a:rPr>
              <a:t>adjust chair</a:t>
            </a:r>
            <a:endParaRPr sz="900" b="1">
              <a:latin typeface="Proxima Nova"/>
              <a:ea typeface="Proxima Nova"/>
              <a:cs typeface="Proxima Nova"/>
              <a:sym typeface="Proxima Nova"/>
            </a:endParaRPr>
          </a:p>
          <a:p>
            <a:pPr marL="50800" marR="50800" lvl="0" indent="0" algn="ctr" rtl="0">
              <a:lnSpc>
                <a:spcPct val="130000"/>
              </a:lnSpc>
              <a:spcBef>
                <a:spcPts val="0"/>
              </a:spcBef>
              <a:spcAft>
                <a:spcPts val="0"/>
              </a:spcAft>
              <a:buNone/>
            </a:pPr>
            <a:r>
              <a:rPr lang="en" sz="900" b="1">
                <a:latin typeface="Proxima Nova"/>
                <a:ea typeface="Proxima Nova"/>
                <a:cs typeface="Proxima Nova"/>
                <a:sym typeface="Proxima Nova"/>
              </a:rPr>
              <a:t>end afraid</a:t>
            </a:r>
            <a:endParaRPr sz="900" b="1">
              <a:latin typeface="Proxima Nova"/>
              <a:ea typeface="Proxima Nova"/>
              <a:cs typeface="Proxima Nova"/>
              <a:sym typeface="Proxima Nova"/>
            </a:endParaRPr>
          </a:p>
        </p:txBody>
      </p:sp>
      <p:sp>
        <p:nvSpPr>
          <p:cNvPr id="436" name="Google Shape;436;p44"/>
          <p:cNvSpPr/>
          <p:nvPr/>
        </p:nvSpPr>
        <p:spPr>
          <a:xfrm>
            <a:off x="6580329" y="2364605"/>
            <a:ext cx="1177800" cy="1167600"/>
          </a:xfrm>
          <a:prstGeom prst="roundRect">
            <a:avLst>
              <a:gd name="adj" fmla="val 16667"/>
            </a:avLst>
          </a:prstGeom>
          <a:solidFill>
            <a:srgbClr val="FECB33"/>
          </a:solidFill>
          <a:ln w="38100"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50800" marR="50800" lvl="0" indent="0" algn="ctr" rtl="0">
              <a:lnSpc>
                <a:spcPct val="130000"/>
              </a:lnSpc>
              <a:spcBef>
                <a:spcPts val="0"/>
              </a:spcBef>
              <a:spcAft>
                <a:spcPts val="0"/>
              </a:spcAft>
              <a:buNone/>
            </a:pPr>
            <a:r>
              <a:rPr lang="en" sz="900" b="1">
                <a:latin typeface="Proxima Nova"/>
                <a:ea typeface="Proxima Nova"/>
                <a:cs typeface="Proxima Nova"/>
                <a:sym typeface="Proxima Nova"/>
              </a:rPr>
              <a:t>L2Skyj3pJK3nc7wgr9afokGL89dPWV3iHQJvZiy2zEwvXDQReAgg</a:t>
            </a:r>
            <a:endParaRPr sz="900"/>
          </a:p>
        </p:txBody>
      </p:sp>
      <p:sp>
        <p:nvSpPr>
          <p:cNvPr id="437" name="Google Shape;437;p44"/>
          <p:cNvSpPr/>
          <p:nvPr/>
        </p:nvSpPr>
        <p:spPr>
          <a:xfrm>
            <a:off x="6369158" y="2760323"/>
            <a:ext cx="211200" cy="376200"/>
          </a:xfrm>
          <a:prstGeom prst="rightArrow">
            <a:avLst>
              <a:gd name="adj1" fmla="val 50000"/>
              <a:gd name="adj2" fmla="val 50000"/>
            </a:avLst>
          </a:prstGeom>
          <a:solidFill>
            <a:srgbClr val="000000"/>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438" name="Google Shape;438;p44"/>
          <p:cNvSpPr/>
          <p:nvPr/>
        </p:nvSpPr>
        <p:spPr>
          <a:xfrm rot="-1183">
            <a:off x="4319441" y="2760402"/>
            <a:ext cx="872100" cy="375900"/>
          </a:xfrm>
          <a:prstGeom prst="rightArrow">
            <a:avLst>
              <a:gd name="adj1" fmla="val 50000"/>
              <a:gd name="adj2" fmla="val 50000"/>
            </a:avLst>
          </a:prstGeom>
          <a:solidFill>
            <a:srgbClr val="FFFFFF"/>
          </a:solidFill>
          <a:ln w="38100"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5"/>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WALLETS?</a:t>
            </a:r>
            <a:endParaRPr/>
          </a:p>
        </p:txBody>
      </p:sp>
      <p:sp>
        <p:nvSpPr>
          <p:cNvPr id="444" name="Google Shape;444;p45"/>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smtClean="0"/>
              <a:t>Farklılıklar</a:t>
            </a:r>
            <a:endParaRPr b="1" dirty="0"/>
          </a:p>
        </p:txBody>
      </p:sp>
      <p:sp>
        <p:nvSpPr>
          <p:cNvPr id="445" name="Google Shape;445;p45"/>
          <p:cNvSpPr txBox="1"/>
          <p:nvPr/>
        </p:nvSpPr>
        <p:spPr>
          <a:xfrm>
            <a:off x="311700" y="4608875"/>
            <a:ext cx="2434800" cy="3936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SEHYUN CHUNG</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endParaRPr sz="900">
              <a:solidFill>
                <a:srgbClr val="B7B7B7"/>
              </a:solidFill>
              <a:latin typeface="Proxima Nova"/>
              <a:ea typeface="Proxima Nova"/>
              <a:cs typeface="Proxima Nova"/>
              <a:sym typeface="Proxima Nova"/>
            </a:endParaRPr>
          </a:p>
        </p:txBody>
      </p:sp>
      <p:pic>
        <p:nvPicPr>
          <p:cNvPr id="446" name="Google Shape;446;p45"/>
          <p:cNvPicPr preferRelativeResize="0"/>
          <p:nvPr/>
        </p:nvPicPr>
        <p:blipFill>
          <a:blip r:embed="rId3">
            <a:alphaModFix/>
          </a:blip>
          <a:stretch>
            <a:fillRect/>
          </a:stretch>
        </p:blipFill>
        <p:spPr>
          <a:xfrm>
            <a:off x="-476525" y="916450"/>
            <a:ext cx="9589703" cy="3509826"/>
          </a:xfrm>
          <a:prstGeom prst="rect">
            <a:avLst/>
          </a:prstGeom>
          <a:noFill/>
          <a:ln>
            <a:noFill/>
          </a:ln>
        </p:spPr>
      </p:pic>
      <p:pic>
        <p:nvPicPr>
          <p:cNvPr id="447" name="Google Shape;447;p45"/>
          <p:cNvPicPr preferRelativeResize="0"/>
          <p:nvPr/>
        </p:nvPicPr>
        <p:blipFill rotWithShape="1">
          <a:blip r:embed="rId4">
            <a:alphaModFix/>
          </a:blip>
          <a:srcRect t="26928" b="5699"/>
          <a:stretch/>
        </p:blipFill>
        <p:spPr>
          <a:xfrm>
            <a:off x="864525" y="1600300"/>
            <a:ext cx="1272375" cy="1200050"/>
          </a:xfrm>
          <a:prstGeom prst="rect">
            <a:avLst/>
          </a:prstGeom>
          <a:noFill/>
          <a:ln>
            <a:noFill/>
          </a:ln>
        </p:spPr>
      </p:pic>
      <p:pic>
        <p:nvPicPr>
          <p:cNvPr id="448" name="Google Shape;448;p45"/>
          <p:cNvPicPr preferRelativeResize="0"/>
          <p:nvPr/>
        </p:nvPicPr>
        <p:blipFill>
          <a:blip r:embed="rId5">
            <a:alphaModFix/>
          </a:blip>
          <a:stretch>
            <a:fillRect/>
          </a:stretch>
        </p:blipFill>
        <p:spPr>
          <a:xfrm>
            <a:off x="3774265" y="1238925"/>
            <a:ext cx="1155713" cy="1618000"/>
          </a:xfrm>
          <a:prstGeom prst="rect">
            <a:avLst/>
          </a:prstGeom>
          <a:noFill/>
          <a:ln>
            <a:noFill/>
          </a:ln>
        </p:spPr>
      </p:pic>
      <p:pic>
        <p:nvPicPr>
          <p:cNvPr id="449" name="Google Shape;449;p45"/>
          <p:cNvPicPr preferRelativeResize="0"/>
          <p:nvPr/>
        </p:nvPicPr>
        <p:blipFill>
          <a:blip r:embed="rId6">
            <a:alphaModFix/>
          </a:blip>
          <a:stretch>
            <a:fillRect/>
          </a:stretch>
        </p:blipFill>
        <p:spPr>
          <a:xfrm>
            <a:off x="5615844" y="1258175"/>
            <a:ext cx="1155713" cy="1618000"/>
          </a:xfrm>
          <a:prstGeom prst="rect">
            <a:avLst/>
          </a:prstGeom>
          <a:noFill/>
          <a:ln>
            <a:noFill/>
          </a:ln>
        </p:spPr>
      </p:pic>
      <p:pic>
        <p:nvPicPr>
          <p:cNvPr id="450" name="Google Shape;450;p45"/>
          <p:cNvPicPr preferRelativeResize="0"/>
          <p:nvPr/>
        </p:nvPicPr>
        <p:blipFill>
          <a:blip r:embed="rId7">
            <a:alphaModFix/>
          </a:blip>
          <a:stretch>
            <a:fillRect/>
          </a:stretch>
        </p:blipFill>
        <p:spPr>
          <a:xfrm>
            <a:off x="7430318" y="1565524"/>
            <a:ext cx="1155702" cy="1155703"/>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54"/>
        <p:cNvGrpSpPr/>
        <p:nvPr/>
      </p:nvGrpSpPr>
      <p:grpSpPr>
        <a:xfrm>
          <a:off x="0" y="0"/>
          <a:ext cx="0" cy="0"/>
          <a:chOff x="0" y="0"/>
          <a:chExt cx="0" cy="0"/>
        </a:xfrm>
      </p:grpSpPr>
      <p:sp>
        <p:nvSpPr>
          <p:cNvPr id="455" name="Google Shape;455;p46"/>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STRETCHING</a:t>
            </a:r>
            <a:endParaRPr/>
          </a:p>
        </p:txBody>
      </p:sp>
      <p:sp>
        <p:nvSpPr>
          <p:cNvPr id="456" name="Google Shape;456;p46"/>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BITCOIN WALLETS</a:t>
            </a:r>
            <a:endParaRPr b="1" dirty="0"/>
          </a:p>
        </p:txBody>
      </p:sp>
      <p:sp>
        <p:nvSpPr>
          <p:cNvPr id="457" name="Google Shape;457;p46"/>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SUNNY AGGARWAL</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endParaRPr sz="900">
              <a:solidFill>
                <a:srgbClr val="B7B7B7"/>
              </a:solidFill>
              <a:latin typeface="Proxima Nova"/>
              <a:ea typeface="Proxima Nova"/>
              <a:cs typeface="Proxima Nova"/>
              <a:sym typeface="Proxima Nova"/>
            </a:endParaRPr>
          </a:p>
        </p:txBody>
      </p:sp>
      <p:sp>
        <p:nvSpPr>
          <p:cNvPr id="458" name="Google Shape;458;p46"/>
          <p:cNvSpPr/>
          <p:nvPr/>
        </p:nvSpPr>
        <p:spPr>
          <a:xfrm>
            <a:off x="1027127" y="1623573"/>
            <a:ext cx="3779400" cy="1458900"/>
          </a:xfrm>
          <a:prstGeom prst="rect">
            <a:avLst/>
          </a:prstGeom>
          <a:noFill/>
          <a:ln>
            <a:noFill/>
          </a:ln>
        </p:spPr>
        <p:txBody>
          <a:bodyPr spcFirstLastPara="1" wrap="square" lIns="25725" tIns="12850" rIns="25725" bIns="12850" anchor="t" anchorCtr="0">
            <a:noAutofit/>
          </a:bodyPr>
          <a:lstStyle/>
          <a:p>
            <a:pPr marL="177800" lvl="0" indent="-203200">
              <a:buSzPts val="1800"/>
              <a:buFont typeface="Proxima Nova"/>
              <a:buChar char="●"/>
            </a:pPr>
            <a:r>
              <a:rPr lang="tr-TR" sz="1800" dirty="0" err="1">
                <a:latin typeface="Proxima Nova"/>
                <a:ea typeface="Proxima Nova"/>
                <a:cs typeface="Proxima Nova"/>
                <a:sym typeface="Proxima Nova"/>
              </a:rPr>
              <a:t>Key</a:t>
            </a:r>
            <a:r>
              <a:rPr lang="tr-TR" sz="1800" dirty="0">
                <a:latin typeface="Proxima Nova"/>
                <a:ea typeface="Proxima Nova"/>
                <a:cs typeface="Proxima Nova"/>
                <a:sym typeface="Proxima Nova"/>
              </a:rPr>
              <a:t> </a:t>
            </a:r>
            <a:r>
              <a:rPr lang="tr-TR" sz="1800" dirty="0" err="1">
                <a:latin typeface="Proxima Nova"/>
                <a:ea typeface="Proxima Nova"/>
                <a:cs typeface="Proxima Nova"/>
                <a:sym typeface="Proxima Nova"/>
              </a:rPr>
              <a:t>Stretching</a:t>
            </a:r>
            <a:r>
              <a:rPr lang="tr-TR" sz="1800" dirty="0">
                <a:latin typeface="Proxima Nova"/>
                <a:ea typeface="Proxima Nova"/>
                <a:cs typeface="Proxima Nova"/>
                <a:sym typeface="Proxima Nova"/>
              </a:rPr>
              <a:t>, bir şeyi tekrar tekrar </a:t>
            </a:r>
            <a:r>
              <a:rPr lang="tr-TR" sz="1800" dirty="0" err="1">
                <a:latin typeface="Proxima Nova"/>
                <a:ea typeface="Proxima Nova"/>
                <a:cs typeface="Proxima Nova"/>
                <a:sym typeface="Proxima Nova"/>
              </a:rPr>
              <a:t>hash</a:t>
            </a:r>
            <a:r>
              <a:rPr lang="tr-TR" sz="1800" dirty="0">
                <a:latin typeface="Proxima Nova"/>
                <a:ea typeface="Proxima Nova"/>
                <a:cs typeface="Proxima Nova"/>
                <a:sym typeface="Proxima Nova"/>
              </a:rPr>
              <a:t> ederek belirli bir </a:t>
            </a:r>
            <a:r>
              <a:rPr lang="tr-TR" sz="1800" dirty="0" err="1">
                <a:latin typeface="Proxima Nova"/>
                <a:ea typeface="Proxima Nova"/>
                <a:cs typeface="Proxima Nova"/>
                <a:sym typeface="Proxima Nova"/>
              </a:rPr>
              <a:t>hash'e</a:t>
            </a:r>
            <a:r>
              <a:rPr lang="tr-TR" sz="1800" dirty="0">
                <a:latin typeface="Proxima Nova"/>
                <a:ea typeface="Proxima Nova"/>
                <a:cs typeface="Proxima Nova"/>
                <a:sym typeface="Proxima Nova"/>
              </a:rPr>
              <a:t> ulaşmak için gereken süreyi arttırdığımız bir yöntemdir</a:t>
            </a:r>
            <a:r>
              <a:rPr lang="tr-TR" sz="1800" dirty="0" smtClean="0">
                <a:latin typeface="Proxima Nova"/>
                <a:ea typeface="Proxima Nova"/>
                <a:cs typeface="Proxima Nova"/>
                <a:sym typeface="Proxima Nova"/>
              </a:rPr>
              <a:t>.</a:t>
            </a:r>
          </a:p>
          <a:p>
            <a:pPr marL="177800" lvl="0" indent="-203200">
              <a:buSzPts val="1800"/>
              <a:buFont typeface="Proxima Nova"/>
              <a:buChar char="●"/>
            </a:pPr>
            <a:r>
              <a:rPr lang="tr-TR" sz="1800" dirty="0">
                <a:latin typeface="Proxima Nova"/>
                <a:ea typeface="Proxima Nova"/>
                <a:cs typeface="Proxima Nova"/>
                <a:sym typeface="Proxima Nova"/>
              </a:rPr>
              <a:t>Saldırıyı gerçekleştirmenin daha uzun sürmesini sağlayarak Sözlük Saldırılarını caydırır</a:t>
            </a:r>
            <a:endParaRPr sz="1800" dirty="0">
              <a:latin typeface="Proxima Nova"/>
              <a:ea typeface="Proxima Nova"/>
              <a:cs typeface="Proxima Nova"/>
              <a:sym typeface="Proxima Nova"/>
            </a:endParaRPr>
          </a:p>
        </p:txBody>
      </p:sp>
      <p:grpSp>
        <p:nvGrpSpPr>
          <p:cNvPr id="459" name="Google Shape;459;p46"/>
          <p:cNvGrpSpPr/>
          <p:nvPr/>
        </p:nvGrpSpPr>
        <p:grpSpPr>
          <a:xfrm>
            <a:off x="5582853" y="1684366"/>
            <a:ext cx="1927296" cy="1774676"/>
            <a:chOff x="4778159" y="2249525"/>
            <a:chExt cx="3360000" cy="3332100"/>
          </a:xfrm>
        </p:grpSpPr>
        <p:sp>
          <p:nvSpPr>
            <p:cNvPr id="460" name="Google Shape;460;p46"/>
            <p:cNvSpPr/>
            <p:nvPr/>
          </p:nvSpPr>
          <p:spPr>
            <a:xfrm rot="5400000">
              <a:off x="4792109" y="2235575"/>
              <a:ext cx="3332100" cy="3360000"/>
            </a:xfrm>
            <a:prstGeom prst="triangle">
              <a:avLst>
                <a:gd name="adj" fmla="val 50000"/>
              </a:avLst>
            </a:prstGeom>
            <a:solidFill>
              <a:srgbClr val="5B9BD5"/>
            </a:solidFill>
            <a:ln w="12700" cap="flat" cmpd="sng">
              <a:solidFill>
                <a:srgbClr val="42719B"/>
              </a:solidFill>
              <a:prstDash val="solid"/>
              <a:miter lim="8000"/>
              <a:headEnd type="none" w="sm" len="sm"/>
              <a:tailEnd type="none" w="sm" len="sm"/>
            </a:ln>
          </p:spPr>
          <p:txBody>
            <a:bodyPr spcFirstLastPara="1" wrap="square" lIns="25725" tIns="12850" rIns="25725" bIns="12850" anchor="ctr" anchorCtr="0">
              <a:noAutofit/>
            </a:bodyPr>
            <a:lstStyle/>
            <a:p>
              <a:pPr marL="0" marR="0" lvl="0" indent="0" algn="ctr" rtl="0">
                <a:spcBef>
                  <a:spcPts val="0"/>
                </a:spcBef>
                <a:spcAft>
                  <a:spcPts val="0"/>
                </a:spcAft>
                <a:buNone/>
              </a:pPr>
              <a:endParaRPr sz="500">
                <a:solidFill>
                  <a:srgbClr val="FFFFFF"/>
                </a:solidFill>
                <a:latin typeface="Calibri"/>
                <a:ea typeface="Calibri"/>
                <a:cs typeface="Calibri"/>
                <a:sym typeface="Calibri"/>
              </a:endParaRPr>
            </a:p>
          </p:txBody>
        </p:sp>
        <p:sp>
          <p:nvSpPr>
            <p:cNvPr id="461" name="Google Shape;461;p46"/>
            <p:cNvSpPr txBox="1"/>
            <p:nvPr/>
          </p:nvSpPr>
          <p:spPr>
            <a:xfrm>
              <a:off x="4946843" y="3504984"/>
              <a:ext cx="2657100" cy="769500"/>
            </a:xfrm>
            <a:prstGeom prst="rect">
              <a:avLst/>
            </a:prstGeom>
            <a:noFill/>
            <a:ln>
              <a:noFill/>
            </a:ln>
          </p:spPr>
          <p:txBody>
            <a:bodyPr spcFirstLastPara="1" wrap="square" lIns="25725" tIns="12850" rIns="25725" bIns="12850" anchor="t" anchorCtr="0">
              <a:noAutofit/>
            </a:bodyPr>
            <a:lstStyle/>
            <a:p>
              <a:pPr marL="0" marR="0" lvl="0" indent="0" algn="l" rtl="0">
                <a:spcBef>
                  <a:spcPts val="0"/>
                </a:spcBef>
                <a:spcAft>
                  <a:spcPts val="0"/>
                </a:spcAft>
                <a:buNone/>
              </a:pPr>
              <a:r>
                <a:rPr lang="en" sz="2700">
                  <a:solidFill>
                    <a:srgbClr val="FFFFFF"/>
                  </a:solidFill>
                  <a:latin typeface="Proxima Nova"/>
                  <a:ea typeface="Proxima Nova"/>
                  <a:cs typeface="Proxima Nova"/>
                  <a:sym typeface="Proxima Nova"/>
                </a:rPr>
                <a:t>SHA-256</a:t>
              </a:r>
              <a:endParaRPr sz="2700">
                <a:solidFill>
                  <a:srgbClr val="FFFFFF"/>
                </a:solidFill>
                <a:latin typeface="Proxima Nova"/>
                <a:ea typeface="Proxima Nova"/>
                <a:cs typeface="Proxima Nova"/>
                <a:sym typeface="Proxima Nova"/>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465"/>
        <p:cNvGrpSpPr/>
        <p:nvPr/>
      </p:nvGrpSpPr>
      <p:grpSpPr>
        <a:xfrm>
          <a:off x="0" y="0"/>
          <a:ext cx="0" cy="0"/>
          <a:chOff x="0" y="0"/>
          <a:chExt cx="0" cy="0"/>
        </a:xfrm>
      </p:grpSpPr>
      <p:sp>
        <p:nvSpPr>
          <p:cNvPr id="466" name="Google Shape;466;p47"/>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WALLET TYPES</a:t>
            </a:r>
            <a:endParaRPr/>
          </a:p>
        </p:txBody>
      </p:sp>
      <p:sp>
        <p:nvSpPr>
          <p:cNvPr id="467" name="Google Shape;467;p47"/>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smtClean="0"/>
              <a:t>Tartışma</a:t>
            </a:r>
            <a:endParaRPr b="1" dirty="0"/>
          </a:p>
        </p:txBody>
      </p:sp>
      <p:sp>
        <p:nvSpPr>
          <p:cNvPr id="468" name="Google Shape;468;p47"/>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RUSTIE LIN</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endParaRPr sz="900">
              <a:solidFill>
                <a:srgbClr val="B7B7B7"/>
              </a:solidFill>
              <a:latin typeface="Proxima Nova"/>
              <a:ea typeface="Proxima Nova"/>
              <a:cs typeface="Proxima Nova"/>
              <a:sym typeface="Proxima Nova"/>
            </a:endParaRPr>
          </a:p>
        </p:txBody>
      </p:sp>
      <p:sp>
        <p:nvSpPr>
          <p:cNvPr id="469" name="Google Shape;469;p47"/>
          <p:cNvSpPr txBox="1"/>
          <p:nvPr/>
        </p:nvSpPr>
        <p:spPr>
          <a:xfrm>
            <a:off x="1097058" y="1794384"/>
            <a:ext cx="7036800" cy="1398000"/>
          </a:xfrm>
          <a:prstGeom prst="rect">
            <a:avLst/>
          </a:prstGeom>
          <a:noFill/>
          <a:ln>
            <a:noFill/>
          </a:ln>
        </p:spPr>
        <p:txBody>
          <a:bodyPr spcFirstLastPara="1" wrap="square" lIns="34300" tIns="34300" rIns="34300" bIns="34300" anchor="t" anchorCtr="0">
            <a:noAutofit/>
          </a:bodyPr>
          <a:lstStyle/>
          <a:p>
            <a:pPr lvl="0">
              <a:lnSpc>
                <a:spcPct val="115000"/>
              </a:lnSpc>
            </a:pPr>
            <a:r>
              <a:rPr lang="tr-TR" sz="2800" dirty="0">
                <a:latin typeface="Proxima Nova" panose="020B0604020202020204" charset="0"/>
              </a:rPr>
              <a:t/>
            </a:r>
            <a:br>
              <a:rPr lang="tr-TR" sz="2800" dirty="0">
                <a:latin typeface="Proxima Nova" panose="020B0604020202020204" charset="0"/>
              </a:rPr>
            </a:br>
            <a:r>
              <a:rPr lang="tr-TR" sz="2000" dirty="0">
                <a:latin typeface="Proxima Nova" panose="020B0604020202020204" charset="0"/>
              </a:rPr>
              <a:t>Çevrimiçi sıcak cüzdan ve çevrimdışı soğuk </a:t>
            </a:r>
            <a:r>
              <a:rPr lang="tr-TR" sz="2000" dirty="0" smtClean="0">
                <a:latin typeface="Proxima Nova" panose="020B0604020202020204" charset="0"/>
              </a:rPr>
              <a:t>depolama </a:t>
            </a:r>
            <a:r>
              <a:rPr lang="tr-TR" sz="2000" dirty="0">
                <a:latin typeface="Proxima Nova" panose="020B0604020202020204" charset="0"/>
              </a:rPr>
              <a:t>cüzdanı kullanma arasındaki bazı </a:t>
            </a:r>
            <a:r>
              <a:rPr lang="tr-TR" sz="2000" dirty="0" smtClean="0">
                <a:latin typeface="Proxima Nova" panose="020B0604020202020204" charset="0"/>
              </a:rPr>
              <a:t>ödünler </a:t>
            </a:r>
            <a:r>
              <a:rPr lang="tr-TR" sz="2000" dirty="0">
                <a:latin typeface="Proxima Nova" panose="020B0604020202020204" charset="0"/>
              </a:rPr>
              <a:t>nelerdir?</a:t>
            </a:r>
            <a:endParaRPr sz="3600" dirty="0">
              <a:latin typeface="Proxima Nova" panose="020B0604020202020204" charset="0"/>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490" name="Google Shape;490;p5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491" name="Google Shape;491;p50"/>
          <p:cNvPicPr preferRelativeResize="0"/>
          <p:nvPr/>
        </p:nvPicPr>
        <p:blipFill>
          <a:blip r:embed="rId3">
            <a:alphaModFix/>
          </a:blip>
          <a:stretch>
            <a:fillRect/>
          </a:stretch>
        </p:blipFill>
        <p:spPr>
          <a:xfrm>
            <a:off x="0" y="1078"/>
            <a:ext cx="9144000" cy="5141343"/>
          </a:xfrm>
          <a:prstGeom prst="rect">
            <a:avLst/>
          </a:prstGeom>
          <a:noFill/>
          <a:ln>
            <a:noFill/>
          </a:ln>
        </p:spPr>
      </p:pic>
      <p:pic>
        <p:nvPicPr>
          <p:cNvPr id="492" name="Google Shape;492;p50"/>
          <p:cNvPicPr preferRelativeResize="0"/>
          <p:nvPr/>
        </p:nvPicPr>
        <p:blipFill>
          <a:blip r:embed="rId4">
            <a:alphaModFix/>
          </a:blip>
          <a:stretch>
            <a:fillRect/>
          </a:stretch>
        </p:blipFill>
        <p:spPr>
          <a:xfrm>
            <a:off x="0" y="1078"/>
            <a:ext cx="9144000" cy="5141343"/>
          </a:xfrm>
          <a:prstGeom prst="rect">
            <a:avLst/>
          </a:prstGeom>
          <a:noFill/>
          <a:ln>
            <a:noFill/>
          </a:ln>
        </p:spPr>
      </p:pic>
      <p:sp>
        <p:nvSpPr>
          <p:cNvPr id="493" name="Google Shape;493;p50"/>
          <p:cNvSpPr txBox="1"/>
          <p:nvPr/>
        </p:nvSpPr>
        <p:spPr>
          <a:xfrm>
            <a:off x="3738300" y="2034550"/>
            <a:ext cx="5284800" cy="122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tr-TR" sz="4000" b="1" i="1" dirty="0" err="1" smtClean="0">
                <a:solidFill>
                  <a:srgbClr val="FFFFFF"/>
                </a:solidFill>
                <a:latin typeface="Poppins"/>
                <a:ea typeface="Poppins"/>
                <a:cs typeface="Poppins"/>
                <a:sym typeface="Poppins"/>
              </a:rPr>
              <a:t>Bitcoin</a:t>
            </a:r>
            <a:r>
              <a:rPr lang="tr-TR" sz="4000" b="1" i="1" dirty="0" smtClean="0">
                <a:solidFill>
                  <a:srgbClr val="FFFFFF"/>
                </a:solidFill>
                <a:latin typeface="Poppins"/>
                <a:ea typeface="Poppins"/>
                <a:cs typeface="Poppins"/>
                <a:sym typeface="Poppins"/>
              </a:rPr>
              <a:t> Almak</a:t>
            </a:r>
            <a:endParaRPr sz="4000" b="1" i="1" dirty="0">
              <a:solidFill>
                <a:srgbClr val="FFFFFF"/>
              </a:solidFill>
              <a:latin typeface="Poppins"/>
              <a:ea typeface="Poppins"/>
              <a:cs typeface="Poppins"/>
              <a:sym typeface="Poppin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24" name="Google Shape;124;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25" name="Google Shape;125;p22"/>
          <p:cNvPicPr preferRelativeResize="0"/>
          <p:nvPr/>
        </p:nvPicPr>
        <p:blipFill>
          <a:blip r:embed="rId3">
            <a:alphaModFix/>
          </a:blip>
          <a:stretch>
            <a:fillRect/>
          </a:stretch>
        </p:blipFill>
        <p:spPr>
          <a:xfrm>
            <a:off x="0" y="1078"/>
            <a:ext cx="9144000" cy="5141343"/>
          </a:xfrm>
          <a:prstGeom prst="rect">
            <a:avLst/>
          </a:prstGeom>
          <a:noFill/>
          <a:ln>
            <a:noFill/>
          </a:ln>
        </p:spPr>
      </p:pic>
      <p:pic>
        <p:nvPicPr>
          <p:cNvPr id="126" name="Google Shape;126;p22"/>
          <p:cNvPicPr preferRelativeResize="0"/>
          <p:nvPr/>
        </p:nvPicPr>
        <p:blipFill>
          <a:blip r:embed="rId4">
            <a:alphaModFix/>
          </a:blip>
          <a:stretch>
            <a:fillRect/>
          </a:stretch>
        </p:blipFill>
        <p:spPr>
          <a:xfrm>
            <a:off x="0" y="1078"/>
            <a:ext cx="9144000" cy="5141343"/>
          </a:xfrm>
          <a:prstGeom prst="rect">
            <a:avLst/>
          </a:prstGeom>
          <a:noFill/>
          <a:ln>
            <a:noFill/>
          </a:ln>
        </p:spPr>
      </p:pic>
      <p:sp>
        <p:nvSpPr>
          <p:cNvPr id="127" name="Google Shape;127;p22"/>
          <p:cNvSpPr txBox="1"/>
          <p:nvPr/>
        </p:nvSpPr>
        <p:spPr>
          <a:xfrm>
            <a:off x="3738300" y="2034550"/>
            <a:ext cx="5284800" cy="122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tr-TR" sz="4000" b="1" i="1" dirty="0" smtClean="0">
                <a:solidFill>
                  <a:srgbClr val="FFFFFF"/>
                </a:solidFill>
                <a:latin typeface="Poppins"/>
                <a:ea typeface="Poppins"/>
                <a:cs typeface="Poppins"/>
                <a:sym typeface="Poppins"/>
              </a:rPr>
              <a:t>Kullanıcı Tipleri</a:t>
            </a:r>
            <a:endParaRPr sz="4000" b="1" i="1" dirty="0">
              <a:solidFill>
                <a:srgbClr val="FFFFFF"/>
              </a:solidFill>
              <a:latin typeface="Poppins"/>
              <a:ea typeface="Poppins"/>
              <a:cs typeface="Poppins"/>
              <a:sym typeface="Poppins"/>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497"/>
        <p:cNvGrpSpPr/>
        <p:nvPr/>
      </p:nvGrpSpPr>
      <p:grpSpPr>
        <a:xfrm>
          <a:off x="0" y="0"/>
          <a:ext cx="0" cy="0"/>
          <a:chOff x="0" y="0"/>
          <a:chExt cx="0" cy="0"/>
        </a:xfrm>
      </p:grpSpPr>
      <p:sp>
        <p:nvSpPr>
          <p:cNvPr id="498" name="Google Shape;498;p51"/>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
        <p:nvSpPr>
          <p:cNvPr id="499" name="Google Shape;499;p51"/>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smtClean="0"/>
              <a:t>NASIL BITCOIN ALABİLİRİM?</a:t>
            </a:r>
            <a:endParaRPr b="1" dirty="0"/>
          </a:p>
        </p:txBody>
      </p:sp>
      <p:sp>
        <p:nvSpPr>
          <p:cNvPr id="500" name="Google Shape;500;p51"/>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RUSTIE LIN</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endParaRPr sz="900">
              <a:solidFill>
                <a:srgbClr val="B7B7B7"/>
              </a:solidFill>
              <a:latin typeface="Proxima Nova"/>
              <a:ea typeface="Proxima Nova"/>
              <a:cs typeface="Proxima Nova"/>
              <a:sym typeface="Proxima Nova"/>
            </a:endParaRPr>
          </a:p>
        </p:txBody>
      </p:sp>
      <p:sp>
        <p:nvSpPr>
          <p:cNvPr id="501" name="Google Shape;501;p51"/>
          <p:cNvSpPr txBox="1">
            <a:spLocks noGrp="1"/>
          </p:cNvSpPr>
          <p:nvPr>
            <p:ph type="body" idx="1"/>
          </p:nvPr>
        </p:nvSpPr>
        <p:spPr>
          <a:xfrm>
            <a:off x="261696" y="973463"/>
            <a:ext cx="8620500" cy="11853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3900" dirty="0" smtClean="0">
                <a:latin typeface="Proxima Nova"/>
                <a:ea typeface="Proxima Nova"/>
                <a:cs typeface="Proxima Nova"/>
                <a:sym typeface="Proxima Nova"/>
              </a:rPr>
              <a:t>“</a:t>
            </a:r>
            <a:r>
              <a:rPr lang="tr-TR" sz="3900" dirty="0" smtClean="0">
                <a:latin typeface="Proxima Nova"/>
                <a:ea typeface="Proxima Nova"/>
                <a:cs typeface="Proxima Nova"/>
                <a:sym typeface="Proxima Nova"/>
              </a:rPr>
              <a:t>Ama nasıl </a:t>
            </a:r>
            <a:r>
              <a:rPr lang="tr-TR" sz="3900" dirty="0" err="1" smtClean="0">
                <a:latin typeface="Proxima Nova"/>
                <a:ea typeface="Proxima Nova"/>
                <a:cs typeface="Proxima Nova"/>
                <a:sym typeface="Proxima Nova"/>
              </a:rPr>
              <a:t>bitcoin</a:t>
            </a:r>
            <a:r>
              <a:rPr lang="tr-TR" sz="3900" dirty="0" smtClean="0">
                <a:latin typeface="Proxima Nova"/>
                <a:ea typeface="Proxima Nova"/>
                <a:cs typeface="Proxima Nova"/>
                <a:sym typeface="Proxima Nova"/>
              </a:rPr>
              <a:t> alabilirim</a:t>
            </a:r>
            <a:r>
              <a:rPr lang="en" sz="3900" dirty="0" smtClean="0">
                <a:latin typeface="Proxima Nova"/>
                <a:ea typeface="Proxima Nova"/>
                <a:cs typeface="Proxima Nova"/>
                <a:sym typeface="Proxima Nova"/>
              </a:rPr>
              <a:t>?”</a:t>
            </a:r>
            <a:endParaRPr sz="3900" dirty="0">
              <a:latin typeface="Proxima Nova"/>
              <a:ea typeface="Proxima Nova"/>
              <a:cs typeface="Proxima Nova"/>
              <a:sym typeface="Proxima Nova"/>
            </a:endParaRPr>
          </a:p>
        </p:txBody>
      </p:sp>
      <p:pic>
        <p:nvPicPr>
          <p:cNvPr id="502" name="Google Shape;502;p51"/>
          <p:cNvPicPr preferRelativeResize="0"/>
          <p:nvPr/>
        </p:nvPicPr>
        <p:blipFill>
          <a:blip r:embed="rId3">
            <a:alphaModFix/>
          </a:blip>
          <a:stretch>
            <a:fillRect/>
          </a:stretch>
        </p:blipFill>
        <p:spPr>
          <a:xfrm>
            <a:off x="2933039" y="1821497"/>
            <a:ext cx="3081093" cy="2575847"/>
          </a:xfrm>
          <a:prstGeom prst="rect">
            <a:avLst/>
          </a:prstGeom>
          <a:noFill/>
          <a:ln>
            <a:noFill/>
          </a:ln>
        </p:spPr>
      </p:pic>
      <p:sp>
        <p:nvSpPr>
          <p:cNvPr id="503" name="Google Shape;503;p51"/>
          <p:cNvSpPr txBox="1"/>
          <p:nvPr/>
        </p:nvSpPr>
        <p:spPr>
          <a:xfrm>
            <a:off x="3091264" y="4447059"/>
            <a:ext cx="4179600" cy="4875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700" dirty="0"/>
              <a:t>Image source: </a:t>
            </a:r>
            <a:r>
              <a:rPr lang="en" sz="700" u="sng" dirty="0">
                <a:solidFill>
                  <a:schemeClr val="hlink"/>
                </a:solidFill>
                <a:hlinkClick r:id="rId4"/>
              </a:rPr>
              <a:t>https://www.reddit.com/r/Bitcoin/</a:t>
            </a:r>
            <a:endParaRPr sz="700" dirty="0"/>
          </a:p>
          <a:p>
            <a:pPr marL="0" lvl="0" indent="0" algn="l" rtl="0">
              <a:spcBef>
                <a:spcPts val="0"/>
              </a:spcBef>
              <a:spcAft>
                <a:spcPts val="0"/>
              </a:spcAft>
              <a:buNone/>
            </a:pPr>
            <a:endParaRPr sz="7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52"/>
          <p:cNvSpPr txBox="1">
            <a:spLocks noGrp="1"/>
          </p:cNvSpPr>
          <p:nvPr>
            <p:ph type="title" idx="2"/>
          </p:nvPr>
        </p:nvSpPr>
        <p:spPr>
          <a:xfrm>
            <a:off x="277360" y="93748"/>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Bitcoin </a:t>
            </a:r>
            <a:r>
              <a:rPr lang="tr-TR" b="1" dirty="0" smtClean="0"/>
              <a:t>ATM’leri</a:t>
            </a:r>
            <a:endParaRPr b="1" dirty="0"/>
          </a:p>
        </p:txBody>
      </p:sp>
      <p:sp>
        <p:nvSpPr>
          <p:cNvPr id="510" name="Google Shape;510;p52"/>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RUSTIE LIN</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endParaRPr sz="900">
              <a:solidFill>
                <a:srgbClr val="B7B7B7"/>
              </a:solidFill>
              <a:latin typeface="Proxima Nova"/>
              <a:ea typeface="Proxima Nova"/>
              <a:cs typeface="Proxima Nova"/>
              <a:sym typeface="Proxima Nova"/>
            </a:endParaRPr>
          </a:p>
        </p:txBody>
      </p:sp>
      <p:sp>
        <p:nvSpPr>
          <p:cNvPr id="512" name="Google Shape;512;p52"/>
          <p:cNvSpPr txBox="1"/>
          <p:nvPr/>
        </p:nvSpPr>
        <p:spPr>
          <a:xfrm>
            <a:off x="3873840" y="3997275"/>
            <a:ext cx="4179600" cy="4875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700" dirty="0"/>
              <a:t>Image sources:</a:t>
            </a:r>
            <a:endParaRPr sz="700" dirty="0"/>
          </a:p>
          <a:p>
            <a:pPr lvl="0"/>
            <a:r>
              <a:rPr lang="tr-TR" sz="700" u="sng" dirty="0">
                <a:solidFill>
                  <a:schemeClr val="hlink"/>
                </a:solidFill>
              </a:rPr>
              <a:t>https://coinatmradar.com/</a:t>
            </a:r>
            <a:endParaRPr sz="700" dirty="0"/>
          </a:p>
          <a:p>
            <a:pPr marL="0" lvl="0" indent="0" algn="l" rtl="0">
              <a:spcBef>
                <a:spcPts val="0"/>
              </a:spcBef>
              <a:spcAft>
                <a:spcPts val="0"/>
              </a:spcAft>
              <a:buNone/>
            </a:pPr>
            <a:endParaRPr sz="700" dirty="0"/>
          </a:p>
        </p:txBody>
      </p:sp>
      <p:pic>
        <p:nvPicPr>
          <p:cNvPr id="2" name="Resim 1"/>
          <p:cNvPicPr>
            <a:picLocks noChangeAspect="1"/>
          </p:cNvPicPr>
          <p:nvPr/>
        </p:nvPicPr>
        <p:blipFill>
          <a:blip r:embed="rId3"/>
          <a:stretch>
            <a:fillRect/>
          </a:stretch>
        </p:blipFill>
        <p:spPr>
          <a:xfrm>
            <a:off x="3554535" y="777972"/>
            <a:ext cx="4818210" cy="2736021"/>
          </a:xfrm>
          <a:prstGeom prst="rect">
            <a:avLst/>
          </a:prstGeom>
        </p:spPr>
      </p:pic>
      <p:pic>
        <p:nvPicPr>
          <p:cNvPr id="3074" name="Picture 2" descr="https://upload.wikimedia.org/wikipedia/commons/thumb/c/c0/CoinFlip%C2%AE_Cryptocurrency_ATM_in_Peoria%2C_Illinois.jpg/220px-CoinFlip%C2%AE_Cryptocurrency_ATM_in_Peoria%2C_Illino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338" y="1034511"/>
            <a:ext cx="1239742" cy="2479482"/>
          </a:xfrm>
          <a:prstGeom prst="rect">
            <a:avLst/>
          </a:prstGeom>
          <a:noFill/>
          <a:extLst>
            <a:ext uri="{909E8E84-426E-40DD-AFC4-6F175D3DCCD1}">
              <a14:hiddenFill xmlns:a14="http://schemas.microsoft.com/office/drawing/2010/main">
                <a:solidFill>
                  <a:srgbClr val="FFFFFF"/>
                </a:solidFill>
              </a14:hiddenFill>
            </a:ext>
          </a:extLst>
        </p:spPr>
      </p:pic>
      <p:sp>
        <p:nvSpPr>
          <p:cNvPr id="3" name="Dikdörtgen 2"/>
          <p:cNvSpPr/>
          <p:nvPr/>
        </p:nvSpPr>
        <p:spPr>
          <a:xfrm>
            <a:off x="460499" y="3550885"/>
            <a:ext cx="2963421" cy="954107"/>
          </a:xfrm>
          <a:prstGeom prst="rect">
            <a:avLst/>
          </a:prstGeom>
        </p:spPr>
        <p:txBody>
          <a:bodyPr wrap="square">
            <a:spAutoFit/>
          </a:bodyPr>
          <a:lstStyle/>
          <a:p>
            <a:r>
              <a:rPr lang="tr-TR" dirty="0" err="1">
                <a:solidFill>
                  <a:srgbClr val="0645AD"/>
                </a:solidFill>
                <a:latin typeface="Proxima Nova" panose="020B0604020202020204" charset="0"/>
                <a:hlinkClick r:id="rId5" tooltip="Peoria, Illinois"/>
              </a:rPr>
              <a:t>Peoria</a:t>
            </a:r>
            <a:r>
              <a:rPr lang="tr-TR" dirty="0">
                <a:solidFill>
                  <a:srgbClr val="202122"/>
                </a:solidFill>
                <a:latin typeface="Proxima Nova" panose="020B0604020202020204" charset="0"/>
              </a:rPr>
              <a:t>, </a:t>
            </a:r>
            <a:r>
              <a:rPr lang="tr-TR" dirty="0">
                <a:solidFill>
                  <a:srgbClr val="0645AD"/>
                </a:solidFill>
                <a:latin typeface="Proxima Nova" panose="020B0604020202020204" charset="0"/>
                <a:hlinkClick r:id="rId6" tooltip="Illinois"/>
              </a:rPr>
              <a:t>Illinois'deki</a:t>
            </a:r>
            <a:r>
              <a:rPr lang="tr-TR" dirty="0">
                <a:solidFill>
                  <a:srgbClr val="202122"/>
                </a:solidFill>
                <a:latin typeface="Proxima Nova" panose="020B0604020202020204" charset="0"/>
              </a:rPr>
              <a:t> kripto para ATM'si. Bu model "iki yönlüdür", yani kullanıcılar </a:t>
            </a:r>
            <a:r>
              <a:rPr lang="tr-TR" dirty="0" err="1">
                <a:solidFill>
                  <a:srgbClr val="202122"/>
                </a:solidFill>
                <a:latin typeface="Proxima Nova" panose="020B0604020202020204" charset="0"/>
              </a:rPr>
              <a:t>Bitcoin</a:t>
            </a:r>
            <a:r>
              <a:rPr lang="tr-TR" dirty="0">
                <a:solidFill>
                  <a:srgbClr val="202122"/>
                </a:solidFill>
                <a:latin typeface="Proxima Nova" panose="020B0604020202020204" charset="0"/>
              </a:rPr>
              <a:t> ve diğer kripto para birimlerini alıp satabilir.</a:t>
            </a:r>
            <a:endParaRPr lang="tr-TR" dirty="0">
              <a:latin typeface="Proxima Nova" panose="020B0604020202020204" charset="0"/>
            </a:endParaRPr>
          </a:p>
        </p:txBody>
      </p:sp>
      <p:sp>
        <p:nvSpPr>
          <p:cNvPr id="4" name="Dikdörtgen 3"/>
          <p:cNvSpPr/>
          <p:nvPr/>
        </p:nvSpPr>
        <p:spPr>
          <a:xfrm>
            <a:off x="201989" y="632231"/>
            <a:ext cx="3480440" cy="261610"/>
          </a:xfrm>
          <a:prstGeom prst="rect">
            <a:avLst/>
          </a:prstGeom>
        </p:spPr>
        <p:txBody>
          <a:bodyPr wrap="none">
            <a:spAutoFit/>
          </a:bodyPr>
          <a:lstStyle/>
          <a:p>
            <a:r>
              <a:rPr lang="tr-TR" sz="1100" dirty="0">
                <a:solidFill>
                  <a:srgbClr val="0645AD"/>
                </a:solidFill>
                <a:latin typeface="Proxima Nova" panose="020B0604020202020204" charset="0"/>
                <a:hlinkClick r:id="rId7" tooltip="Kanada"/>
              </a:rPr>
              <a:t>29 Ekim 2013'te Kanada</a:t>
            </a:r>
            <a:r>
              <a:rPr lang="tr-TR" sz="1100" dirty="0">
                <a:solidFill>
                  <a:srgbClr val="202122"/>
                </a:solidFill>
                <a:latin typeface="Proxima Nova" panose="020B0604020202020204" charset="0"/>
              </a:rPr>
              <a:t>, </a:t>
            </a:r>
            <a:r>
              <a:rPr lang="tr-TR" sz="1100" dirty="0" err="1" smtClean="0">
                <a:solidFill>
                  <a:srgbClr val="0645AD"/>
                </a:solidFill>
                <a:latin typeface="Proxima Nova" panose="020B0604020202020204" charset="0"/>
                <a:hlinkClick r:id="rId8" tooltip="Vancouver"/>
              </a:rPr>
              <a:t>Vancouver</a:t>
            </a:r>
            <a:r>
              <a:rPr lang="tr-TR" sz="1100" dirty="0" smtClean="0">
                <a:solidFill>
                  <a:srgbClr val="0645AD"/>
                </a:solidFill>
                <a:latin typeface="Proxima Nova" panose="020B0604020202020204" charset="0"/>
              </a:rPr>
              <a:t>: </a:t>
            </a:r>
            <a:r>
              <a:rPr lang="tr-TR" sz="1100" dirty="0" err="1">
                <a:latin typeface="Proxima Nova" panose="020B0604020202020204" charset="0"/>
              </a:rPr>
              <a:t>Robocoin</a:t>
            </a:r>
            <a:r>
              <a:rPr lang="tr-TR" sz="1100" dirty="0">
                <a:latin typeface="Proxima Nova" panose="020B0604020202020204" charset="0"/>
              </a:rPr>
              <a:t> ATM</a:t>
            </a:r>
            <a:endParaRPr lang="tr-TR" sz="1100" dirty="0">
              <a:latin typeface="Proxima Nova" panose="020B060402020202020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3"/>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ACQUIRING BITCOIN</a:t>
            </a:r>
            <a:endParaRPr/>
          </a:p>
          <a:p>
            <a:pPr marL="0" lvl="0" indent="0" algn="l" rtl="0">
              <a:spcBef>
                <a:spcPts val="0"/>
              </a:spcBef>
              <a:spcAft>
                <a:spcPts val="0"/>
              </a:spcAft>
              <a:buNone/>
            </a:pPr>
            <a:endParaRPr/>
          </a:p>
        </p:txBody>
      </p:sp>
      <p:sp>
        <p:nvSpPr>
          <p:cNvPr id="519" name="Google Shape;519;p53"/>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smtClean="0"/>
              <a:t>Merkezi Borsalar</a:t>
            </a:r>
            <a:endParaRPr b="1" dirty="0"/>
          </a:p>
        </p:txBody>
      </p:sp>
      <p:sp>
        <p:nvSpPr>
          <p:cNvPr id="520" name="Google Shape;520;p53"/>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RUSTIE LIN</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endParaRPr sz="900">
              <a:solidFill>
                <a:srgbClr val="B7B7B7"/>
              </a:solidFill>
              <a:latin typeface="Proxima Nova"/>
              <a:ea typeface="Proxima Nova"/>
              <a:cs typeface="Proxima Nova"/>
              <a:sym typeface="Proxima Nova"/>
            </a:endParaRPr>
          </a:p>
        </p:txBody>
      </p:sp>
      <p:sp>
        <p:nvSpPr>
          <p:cNvPr id="521" name="Google Shape;521;p53"/>
          <p:cNvSpPr txBox="1">
            <a:spLocks noGrp="1"/>
          </p:cNvSpPr>
          <p:nvPr>
            <p:ph type="body" idx="1"/>
          </p:nvPr>
        </p:nvSpPr>
        <p:spPr>
          <a:xfrm>
            <a:off x="474480" y="1451503"/>
            <a:ext cx="3997500" cy="3466800"/>
          </a:xfrm>
          <a:prstGeom prst="rect">
            <a:avLst/>
          </a:prstGeom>
        </p:spPr>
        <p:txBody>
          <a:bodyPr spcFirstLastPara="1" wrap="square" lIns="91425" tIns="91425" rIns="91425" bIns="91425" anchor="t" anchorCtr="0">
            <a:noAutofit/>
          </a:bodyPr>
          <a:lstStyle/>
          <a:p>
            <a:pPr marL="177800" lvl="0" indent="-203200" algn="l" rtl="0">
              <a:spcBef>
                <a:spcPts val="0"/>
              </a:spcBef>
              <a:spcAft>
                <a:spcPts val="0"/>
              </a:spcAft>
              <a:buClr>
                <a:srgbClr val="000000"/>
              </a:buClr>
              <a:buSzPts val="1800"/>
              <a:buFont typeface="Proxima Nova"/>
              <a:buChar char="●"/>
            </a:pPr>
            <a:r>
              <a:rPr lang="tr-TR" dirty="0" smtClean="0">
                <a:solidFill>
                  <a:srgbClr val="000000"/>
                </a:solidFill>
                <a:latin typeface="Proxima Nova"/>
                <a:ea typeface="Proxima Nova"/>
                <a:cs typeface="Proxima Nova"/>
                <a:sym typeface="Proxima Nova"/>
              </a:rPr>
              <a:t>Borsalar</a:t>
            </a:r>
            <a:r>
              <a:rPr lang="en" dirty="0" smtClean="0">
                <a:solidFill>
                  <a:srgbClr val="000000"/>
                </a:solidFill>
                <a:latin typeface="Proxima Nova"/>
                <a:ea typeface="Proxima Nova"/>
                <a:cs typeface="Proxima Nova"/>
                <a:sym typeface="Proxima Nova"/>
              </a:rPr>
              <a:t>:</a:t>
            </a:r>
            <a:endParaRPr dirty="0">
              <a:solidFill>
                <a:srgbClr val="000000"/>
              </a:solidFill>
              <a:latin typeface="Proxima Nova"/>
              <a:ea typeface="Proxima Nova"/>
              <a:cs typeface="Proxima Nova"/>
              <a:sym typeface="Proxima Nova"/>
            </a:endParaRPr>
          </a:p>
          <a:p>
            <a:pPr marL="342900" lvl="1" indent="-203200" algn="l" rtl="0">
              <a:spcBef>
                <a:spcPts val="0"/>
              </a:spcBef>
              <a:spcAft>
                <a:spcPts val="0"/>
              </a:spcAft>
              <a:buClr>
                <a:schemeClr val="accent5"/>
              </a:buClr>
              <a:buSzPts val="1800"/>
              <a:buFont typeface="Proxima Nova"/>
              <a:buChar char="○"/>
            </a:pPr>
            <a:r>
              <a:rPr lang="en" u="sng" dirty="0">
                <a:solidFill>
                  <a:schemeClr val="accent5"/>
                </a:solidFill>
                <a:latin typeface="Proxima Nova"/>
                <a:ea typeface="Proxima Nova"/>
                <a:cs typeface="Proxima Nova"/>
                <a:sym typeface="Proxima Nova"/>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https://bitcoin.org/en/exchange</a:t>
            </a:r>
            <a:r>
              <a:rPr lang="en" u="sng" dirty="0">
                <a:solidFill>
                  <a:schemeClr val="accent5"/>
                </a:solidFill>
                <a:latin typeface="Proxima Nova"/>
                <a:ea typeface="Proxima Nova"/>
                <a:cs typeface="Proxima Nova"/>
                <a:sym typeface="Proxima Nova"/>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a:t>
            </a:r>
            <a:r>
              <a:rPr lang="en" dirty="0">
                <a:solidFill>
                  <a:schemeClr val="accent5"/>
                </a:solidFill>
                <a:latin typeface="Proxima Nova"/>
                <a:ea typeface="Proxima Nova"/>
                <a:cs typeface="Proxima Nova"/>
                <a:sym typeface="Proxima Nova"/>
              </a:rPr>
              <a:t>  </a:t>
            </a:r>
            <a:endParaRPr dirty="0">
              <a:solidFill>
                <a:schemeClr val="accent5"/>
              </a:solidFill>
              <a:latin typeface="Proxima Nova"/>
              <a:ea typeface="Proxima Nova"/>
              <a:cs typeface="Proxima Nova"/>
              <a:sym typeface="Proxima Nova"/>
            </a:endParaRPr>
          </a:p>
          <a:p>
            <a:pPr marL="177800" lvl="0" indent="-203200" algn="l" rtl="0">
              <a:spcBef>
                <a:spcPts val="0"/>
              </a:spcBef>
              <a:spcAft>
                <a:spcPts val="0"/>
              </a:spcAft>
              <a:buClr>
                <a:srgbClr val="000000"/>
              </a:buClr>
              <a:buSzPts val="1800"/>
              <a:buFont typeface="Proxima Nova"/>
              <a:buChar char="●"/>
            </a:pPr>
            <a:r>
              <a:rPr lang="tr-TR" dirty="0" smtClean="0">
                <a:solidFill>
                  <a:srgbClr val="000000"/>
                </a:solidFill>
                <a:latin typeface="Proxima Nova"/>
                <a:ea typeface="Proxima Nova"/>
                <a:cs typeface="Proxima Nova"/>
                <a:sym typeface="Proxima Nova"/>
              </a:rPr>
              <a:t>Farklı para birimleri arasında ticaret</a:t>
            </a:r>
          </a:p>
          <a:p>
            <a:pPr marL="177800" lvl="0" indent="-203200">
              <a:buClr>
                <a:srgbClr val="000000"/>
              </a:buClr>
              <a:buFont typeface="Proxima Nova"/>
              <a:buChar char="●"/>
            </a:pPr>
            <a:r>
              <a:rPr lang="tr-TR" dirty="0">
                <a:solidFill>
                  <a:srgbClr val="000000"/>
                </a:solidFill>
                <a:latin typeface="Proxima Nova"/>
                <a:ea typeface="Proxima Nova"/>
                <a:cs typeface="Proxima Nova"/>
                <a:sym typeface="Proxima Nova"/>
              </a:rPr>
              <a:t>Merkezi ve merkezi olmayan borsalar, güvenlik, erişim kolaylığı vb.</a:t>
            </a:r>
            <a:endParaRPr dirty="0">
              <a:solidFill>
                <a:srgbClr val="000000"/>
              </a:solidFill>
              <a:latin typeface="Proxima Nova"/>
              <a:ea typeface="Proxima Nova"/>
              <a:cs typeface="Proxima Nova"/>
              <a:sym typeface="Proxima Nova"/>
            </a:endParaRPr>
          </a:p>
        </p:txBody>
      </p:sp>
      <p:sp>
        <p:nvSpPr>
          <p:cNvPr id="522" name="Google Shape;522;p53"/>
          <p:cNvSpPr txBox="1"/>
          <p:nvPr/>
        </p:nvSpPr>
        <p:spPr>
          <a:xfrm>
            <a:off x="4557718" y="4462284"/>
            <a:ext cx="4179600" cy="4875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700"/>
              <a:t>Image source: </a:t>
            </a:r>
            <a:r>
              <a:rPr lang="en" sz="700" u="sng">
                <a:solidFill>
                  <a:schemeClr val="accent5"/>
                </a:solid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https://bitcoin.org/en/exchanges</a:t>
            </a:r>
            <a:endParaRPr sz="700">
              <a:solidFill>
                <a:schemeClr val="accent5"/>
              </a:solidFill>
            </a:endParaRPr>
          </a:p>
          <a:p>
            <a:pPr marL="0" lvl="0" indent="0" algn="l" rtl="0">
              <a:spcBef>
                <a:spcPts val="0"/>
              </a:spcBef>
              <a:spcAft>
                <a:spcPts val="0"/>
              </a:spcAft>
              <a:buNone/>
            </a:pPr>
            <a:endParaRPr sz="700"/>
          </a:p>
        </p:txBody>
      </p:sp>
      <p:pic>
        <p:nvPicPr>
          <p:cNvPr id="523" name="Google Shape;523;p53"/>
          <p:cNvPicPr preferRelativeResize="0"/>
          <p:nvPr/>
        </p:nvPicPr>
        <p:blipFill>
          <a:blip r:embed="rId4">
            <a:alphaModFix/>
          </a:blip>
          <a:stretch>
            <a:fillRect/>
          </a:stretch>
        </p:blipFill>
        <p:spPr>
          <a:xfrm>
            <a:off x="4624375" y="1098198"/>
            <a:ext cx="4179601" cy="3211676"/>
          </a:xfrm>
          <a:prstGeom prst="rect">
            <a:avLst/>
          </a:prstGeom>
          <a:noFill/>
          <a:ln>
            <a:noFill/>
          </a:ln>
        </p:spPr>
      </p:pic>
      <p:pic>
        <p:nvPicPr>
          <p:cNvPr id="4098" name="Picture 2" descr="Binance logosu.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6807" y="2636202"/>
            <a:ext cx="2095500" cy="4191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4"/>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ACQUIRING BITCOIN</a:t>
            </a:r>
            <a:endParaRPr/>
          </a:p>
          <a:p>
            <a:pPr marL="0" lvl="0" indent="0" algn="l" rtl="0">
              <a:spcBef>
                <a:spcPts val="0"/>
              </a:spcBef>
              <a:spcAft>
                <a:spcPts val="0"/>
              </a:spcAft>
              <a:buNone/>
            </a:pPr>
            <a:endParaRPr/>
          </a:p>
        </p:txBody>
      </p:sp>
      <p:sp>
        <p:nvSpPr>
          <p:cNvPr id="529" name="Google Shape;529;p54"/>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smtClean="0"/>
              <a:t>Merkezi Olmayan Borsalar </a:t>
            </a:r>
            <a:r>
              <a:rPr lang="en" b="1" dirty="0" smtClean="0"/>
              <a:t>(DEXs</a:t>
            </a:r>
            <a:r>
              <a:rPr lang="en" b="1" dirty="0"/>
              <a:t>)</a:t>
            </a:r>
            <a:endParaRPr b="1" dirty="0"/>
          </a:p>
        </p:txBody>
      </p:sp>
      <p:sp>
        <p:nvSpPr>
          <p:cNvPr id="530" name="Google Shape;530;p54"/>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RUSTIE LIN</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endParaRPr sz="900">
              <a:solidFill>
                <a:srgbClr val="B7B7B7"/>
              </a:solidFill>
              <a:latin typeface="Proxima Nova"/>
              <a:ea typeface="Proxima Nova"/>
              <a:cs typeface="Proxima Nova"/>
              <a:sym typeface="Proxima Nova"/>
            </a:endParaRPr>
          </a:p>
        </p:txBody>
      </p:sp>
      <p:sp>
        <p:nvSpPr>
          <p:cNvPr id="531" name="Google Shape;531;p54"/>
          <p:cNvSpPr txBox="1">
            <a:spLocks noGrp="1"/>
          </p:cNvSpPr>
          <p:nvPr>
            <p:ph type="body" idx="1"/>
          </p:nvPr>
        </p:nvSpPr>
        <p:spPr>
          <a:xfrm>
            <a:off x="560225" y="1365775"/>
            <a:ext cx="3999900" cy="3466800"/>
          </a:xfrm>
          <a:prstGeom prst="rect">
            <a:avLst/>
          </a:prstGeom>
        </p:spPr>
        <p:txBody>
          <a:bodyPr spcFirstLastPara="1" wrap="square" lIns="91425" tIns="91425" rIns="91425" bIns="91425" anchor="t" anchorCtr="0">
            <a:noAutofit/>
          </a:bodyPr>
          <a:lstStyle/>
          <a:p>
            <a:pPr marL="0" lvl="0" indent="0">
              <a:buNone/>
            </a:pPr>
            <a:r>
              <a:rPr lang="tr-TR" dirty="0">
                <a:latin typeface="Proxima Nova"/>
                <a:ea typeface="Proxima Nova"/>
                <a:cs typeface="Proxima Nova"/>
                <a:sym typeface="Proxima Nova"/>
              </a:rPr>
              <a:t>Merkezi olmayan borsalar, müşterinin fonlarını veya özel anahtarlarını tutmak için bir üçüncü taraf hizmetine güvenmez</a:t>
            </a:r>
            <a:endParaRPr sz="1800" dirty="0">
              <a:latin typeface="Proxima Nova"/>
              <a:ea typeface="Proxima Nova"/>
              <a:cs typeface="Proxima Nova"/>
              <a:sym typeface="Proxima Nova"/>
            </a:endParaRPr>
          </a:p>
          <a:p>
            <a:pPr marL="457200" lvl="0" indent="-342900" algn="l" rtl="0">
              <a:spcBef>
                <a:spcPts val="0"/>
              </a:spcBef>
              <a:spcAft>
                <a:spcPts val="0"/>
              </a:spcAft>
              <a:buSzPts val="1800"/>
              <a:buFont typeface="Proxima Nova"/>
              <a:buChar char="●"/>
            </a:pPr>
            <a:r>
              <a:rPr lang="tr-TR" sz="1800" dirty="0" smtClean="0">
                <a:latin typeface="Proxima Nova"/>
                <a:ea typeface="Proxima Nova"/>
                <a:cs typeface="Proxima Nova"/>
                <a:sym typeface="Proxima Nova"/>
              </a:rPr>
              <a:t>İşlemler P2P</a:t>
            </a:r>
            <a:endParaRPr sz="1800" dirty="0">
              <a:latin typeface="Proxima Nova"/>
              <a:ea typeface="Proxima Nova"/>
              <a:cs typeface="Proxima Nova"/>
              <a:sym typeface="Proxima Nova"/>
            </a:endParaRPr>
          </a:p>
          <a:p>
            <a:pPr marL="457200" lvl="0" indent="-342900" algn="l" rtl="0">
              <a:spcBef>
                <a:spcPts val="0"/>
              </a:spcBef>
              <a:spcAft>
                <a:spcPts val="0"/>
              </a:spcAft>
              <a:buSzPts val="1800"/>
              <a:buFont typeface="Proxima Nova"/>
              <a:buChar char="●"/>
            </a:pPr>
            <a:r>
              <a:rPr lang="tr-TR" sz="1800" dirty="0" smtClean="0">
                <a:latin typeface="Proxima Nova"/>
                <a:ea typeface="Proxima Nova"/>
                <a:cs typeface="Proxima Nova"/>
                <a:sym typeface="Proxima Nova"/>
              </a:rPr>
              <a:t>Güvensiz</a:t>
            </a:r>
            <a:endParaRPr sz="1800" dirty="0">
              <a:latin typeface="Proxima Nova"/>
              <a:ea typeface="Proxima Nova"/>
              <a:cs typeface="Proxima Nova"/>
              <a:sym typeface="Proxima Nova"/>
            </a:endParaRPr>
          </a:p>
          <a:p>
            <a:pPr marL="457200" lvl="0" indent="-342900" algn="l" rtl="0">
              <a:spcBef>
                <a:spcPts val="0"/>
              </a:spcBef>
              <a:spcAft>
                <a:spcPts val="0"/>
              </a:spcAft>
              <a:buSzPts val="1800"/>
              <a:buFont typeface="Proxima Nova"/>
              <a:buChar char="●"/>
            </a:pPr>
            <a:r>
              <a:rPr lang="en" sz="1800" dirty="0">
                <a:latin typeface="Proxima Nova"/>
                <a:ea typeface="Proxima Nova"/>
                <a:cs typeface="Proxima Nova"/>
                <a:sym typeface="Proxima Nova"/>
              </a:rPr>
              <a:t>Bisq</a:t>
            </a:r>
            <a:r>
              <a:rPr lang="en" dirty="0">
                <a:latin typeface="Proxima Nova"/>
                <a:ea typeface="Proxima Nova"/>
                <a:cs typeface="Proxima Nova"/>
                <a:sym typeface="Proxima Nova"/>
              </a:rPr>
              <a:t>, Uniswap, BitQuick</a:t>
            </a:r>
            <a:endParaRPr sz="1800" dirty="0">
              <a:latin typeface="Proxima Nova"/>
              <a:ea typeface="Proxima Nova"/>
              <a:cs typeface="Proxima Nova"/>
              <a:sym typeface="Proxima Nova"/>
            </a:endParaRPr>
          </a:p>
        </p:txBody>
      </p:sp>
      <p:sp>
        <p:nvSpPr>
          <p:cNvPr id="532" name="Google Shape;532;p54"/>
          <p:cNvSpPr txBox="1"/>
          <p:nvPr/>
        </p:nvSpPr>
        <p:spPr>
          <a:xfrm>
            <a:off x="5181131" y="3859434"/>
            <a:ext cx="3417600" cy="4440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700"/>
              <a:t>Image source: </a:t>
            </a:r>
            <a:r>
              <a:rPr lang="en" sz="700" u="sng">
                <a:solidFill>
                  <a:schemeClr val="hlink"/>
                </a:solidFill>
                <a:hlinkClick r:id="rId3"/>
              </a:rPr>
              <a:t>https://medium.com/@velareum/centralized-vs-decentralized-p2p-exchange-5081a095bd5c</a:t>
            </a:r>
            <a:endParaRPr sz="700"/>
          </a:p>
          <a:p>
            <a:pPr marL="0" lvl="0" indent="0" algn="l" rtl="0">
              <a:spcBef>
                <a:spcPts val="0"/>
              </a:spcBef>
              <a:spcAft>
                <a:spcPts val="0"/>
              </a:spcAft>
              <a:buNone/>
            </a:pPr>
            <a:endParaRPr sz="700"/>
          </a:p>
          <a:p>
            <a:pPr marL="0" lvl="0" indent="0" algn="l" rtl="0">
              <a:spcBef>
                <a:spcPts val="0"/>
              </a:spcBef>
              <a:spcAft>
                <a:spcPts val="0"/>
              </a:spcAft>
              <a:buNone/>
            </a:pPr>
            <a:endParaRPr sz="700"/>
          </a:p>
        </p:txBody>
      </p:sp>
      <p:pic>
        <p:nvPicPr>
          <p:cNvPr id="533" name="Google Shape;533;p54"/>
          <p:cNvPicPr preferRelativeResize="0"/>
          <p:nvPr/>
        </p:nvPicPr>
        <p:blipFill rotWithShape="1">
          <a:blip r:embed="rId4">
            <a:alphaModFix/>
          </a:blip>
          <a:srcRect l="23163" r="22730"/>
          <a:stretch/>
        </p:blipFill>
        <p:spPr>
          <a:xfrm>
            <a:off x="5129300" y="1270125"/>
            <a:ext cx="3521250" cy="2603250"/>
          </a:xfrm>
          <a:prstGeom prst="rect">
            <a:avLst/>
          </a:prstGeom>
          <a:noFill/>
          <a:ln>
            <a:noFill/>
          </a:ln>
        </p:spPr>
      </p:pic>
      <p:pic>
        <p:nvPicPr>
          <p:cNvPr id="5122" name="Picture 2" descr="Uniswap Logo and Wordmark.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6910" y="3836475"/>
            <a:ext cx="2447925" cy="60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55"/>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ACQUIRING BITCOIN</a:t>
            </a:r>
            <a:endParaRPr/>
          </a:p>
          <a:p>
            <a:pPr marL="0" lvl="0" indent="0" algn="l" rtl="0">
              <a:spcBef>
                <a:spcPts val="0"/>
              </a:spcBef>
              <a:spcAft>
                <a:spcPts val="0"/>
              </a:spcAft>
              <a:buNone/>
            </a:pPr>
            <a:endParaRPr/>
          </a:p>
        </p:txBody>
      </p:sp>
      <p:sp>
        <p:nvSpPr>
          <p:cNvPr id="539" name="Google Shape;539;p55"/>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Different Types?</a:t>
            </a:r>
            <a:endParaRPr b="1" dirty="0"/>
          </a:p>
        </p:txBody>
      </p:sp>
      <p:sp>
        <p:nvSpPr>
          <p:cNvPr id="540" name="Google Shape;540;p55"/>
          <p:cNvSpPr txBox="1"/>
          <p:nvPr/>
        </p:nvSpPr>
        <p:spPr>
          <a:xfrm>
            <a:off x="311700" y="4608875"/>
            <a:ext cx="2434800" cy="3936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SEHYUN CHUNG</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endParaRPr sz="900">
              <a:solidFill>
                <a:srgbClr val="B7B7B7"/>
              </a:solidFill>
              <a:latin typeface="Proxima Nova"/>
              <a:ea typeface="Proxima Nova"/>
              <a:cs typeface="Proxima Nova"/>
              <a:sym typeface="Proxima Nova"/>
            </a:endParaRPr>
          </a:p>
        </p:txBody>
      </p:sp>
      <p:pic>
        <p:nvPicPr>
          <p:cNvPr id="541" name="Google Shape;541;p55"/>
          <p:cNvPicPr preferRelativeResize="0"/>
          <p:nvPr/>
        </p:nvPicPr>
        <p:blipFill>
          <a:blip r:embed="rId3">
            <a:alphaModFix/>
          </a:blip>
          <a:stretch>
            <a:fillRect/>
          </a:stretch>
        </p:blipFill>
        <p:spPr>
          <a:xfrm>
            <a:off x="-476525" y="916450"/>
            <a:ext cx="9589703" cy="3509826"/>
          </a:xfrm>
          <a:prstGeom prst="rect">
            <a:avLst/>
          </a:prstGeom>
          <a:noFill/>
          <a:ln>
            <a:noFill/>
          </a:ln>
        </p:spPr>
      </p:pic>
      <p:sp>
        <p:nvSpPr>
          <p:cNvPr id="542" name="Google Shape;542;p55"/>
          <p:cNvSpPr txBox="1"/>
          <p:nvPr/>
        </p:nvSpPr>
        <p:spPr>
          <a:xfrm>
            <a:off x="5382100" y="2571750"/>
            <a:ext cx="2032500" cy="44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roxima Nova"/>
                <a:ea typeface="Proxima Nova"/>
                <a:cs typeface="Proxima Nova"/>
                <a:sym typeface="Proxima Nova"/>
              </a:rPr>
              <a:t>Centralized Exchanges</a:t>
            </a:r>
            <a:endParaRPr>
              <a:latin typeface="Proxima Nova"/>
              <a:ea typeface="Proxima Nova"/>
              <a:cs typeface="Proxima Nova"/>
              <a:sym typeface="Proxima Nova"/>
            </a:endParaRPr>
          </a:p>
        </p:txBody>
      </p:sp>
      <p:sp>
        <p:nvSpPr>
          <p:cNvPr id="543" name="Google Shape;543;p55"/>
          <p:cNvSpPr txBox="1"/>
          <p:nvPr/>
        </p:nvSpPr>
        <p:spPr>
          <a:xfrm>
            <a:off x="1459800" y="2571750"/>
            <a:ext cx="2175900" cy="44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roxima Nova"/>
                <a:ea typeface="Proxima Nova"/>
                <a:cs typeface="Proxima Nova"/>
                <a:sym typeface="Proxima Nova"/>
              </a:rPr>
              <a:t>Decentralized Exchanges</a:t>
            </a:r>
            <a:endParaRPr>
              <a:latin typeface="Proxima Nova"/>
              <a:ea typeface="Proxima Nova"/>
              <a:cs typeface="Proxima Nova"/>
              <a:sym typeface="Proxima Nova"/>
            </a:endParaRPr>
          </a:p>
        </p:txBody>
      </p:sp>
      <p:sp>
        <p:nvSpPr>
          <p:cNvPr id="544" name="Google Shape;544;p55"/>
          <p:cNvSpPr txBox="1"/>
          <p:nvPr/>
        </p:nvSpPr>
        <p:spPr>
          <a:xfrm>
            <a:off x="1517275" y="1545900"/>
            <a:ext cx="811200" cy="70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a:t>
            </a:r>
            <a:endParaRPr sz="4800" dirty="0"/>
          </a:p>
        </p:txBody>
      </p:sp>
      <p:pic>
        <p:nvPicPr>
          <p:cNvPr id="545" name="Google Shape;545;p55"/>
          <p:cNvPicPr preferRelativeResize="0"/>
          <p:nvPr/>
        </p:nvPicPr>
        <p:blipFill>
          <a:blip r:embed="rId4">
            <a:alphaModFix/>
          </a:blip>
          <a:stretch>
            <a:fillRect/>
          </a:stretch>
        </p:blipFill>
        <p:spPr>
          <a:xfrm>
            <a:off x="2590650" y="1428938"/>
            <a:ext cx="1092825" cy="1092825"/>
          </a:xfrm>
          <a:prstGeom prst="rect">
            <a:avLst/>
          </a:prstGeom>
          <a:noFill/>
          <a:ln>
            <a:noFill/>
          </a:ln>
        </p:spPr>
      </p:pic>
      <p:pic>
        <p:nvPicPr>
          <p:cNvPr id="546" name="Google Shape;546;p55"/>
          <p:cNvPicPr preferRelativeResize="0"/>
          <p:nvPr/>
        </p:nvPicPr>
        <p:blipFill>
          <a:blip r:embed="rId5">
            <a:alphaModFix/>
          </a:blip>
          <a:stretch>
            <a:fillRect/>
          </a:stretch>
        </p:blipFill>
        <p:spPr>
          <a:xfrm>
            <a:off x="6590868" y="1321149"/>
            <a:ext cx="1155702" cy="1155703"/>
          </a:xfrm>
          <a:prstGeom prst="rect">
            <a:avLst/>
          </a:prstGeom>
          <a:noFill/>
          <a:ln>
            <a:noFill/>
          </a:ln>
        </p:spPr>
      </p:pic>
      <p:pic>
        <p:nvPicPr>
          <p:cNvPr id="547" name="Google Shape;547;p55"/>
          <p:cNvPicPr preferRelativeResize="0"/>
          <p:nvPr/>
        </p:nvPicPr>
        <p:blipFill>
          <a:blip r:embed="rId6">
            <a:alphaModFix/>
          </a:blip>
          <a:stretch>
            <a:fillRect/>
          </a:stretch>
        </p:blipFill>
        <p:spPr>
          <a:xfrm>
            <a:off x="5168425" y="1321150"/>
            <a:ext cx="1155700" cy="1155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5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565" name="Google Shape;565;p5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566" name="Google Shape;566;p58"/>
          <p:cNvPicPr preferRelativeResize="0"/>
          <p:nvPr/>
        </p:nvPicPr>
        <p:blipFill>
          <a:blip r:embed="rId3">
            <a:alphaModFix/>
          </a:blip>
          <a:stretch>
            <a:fillRect/>
          </a:stretch>
        </p:blipFill>
        <p:spPr>
          <a:xfrm>
            <a:off x="0" y="1078"/>
            <a:ext cx="9144000" cy="5141343"/>
          </a:xfrm>
          <a:prstGeom prst="rect">
            <a:avLst/>
          </a:prstGeom>
          <a:noFill/>
          <a:ln>
            <a:noFill/>
          </a:ln>
        </p:spPr>
      </p:pic>
      <p:pic>
        <p:nvPicPr>
          <p:cNvPr id="567" name="Google Shape;567;p58"/>
          <p:cNvPicPr preferRelativeResize="0"/>
          <p:nvPr/>
        </p:nvPicPr>
        <p:blipFill>
          <a:blip r:embed="rId4">
            <a:alphaModFix/>
          </a:blip>
          <a:stretch>
            <a:fillRect/>
          </a:stretch>
        </p:blipFill>
        <p:spPr>
          <a:xfrm>
            <a:off x="0" y="1078"/>
            <a:ext cx="9144000" cy="5141343"/>
          </a:xfrm>
          <a:prstGeom prst="rect">
            <a:avLst/>
          </a:prstGeom>
          <a:noFill/>
          <a:ln>
            <a:noFill/>
          </a:ln>
        </p:spPr>
      </p:pic>
      <p:sp>
        <p:nvSpPr>
          <p:cNvPr id="568" name="Google Shape;568;p58"/>
          <p:cNvSpPr txBox="1"/>
          <p:nvPr/>
        </p:nvSpPr>
        <p:spPr>
          <a:xfrm>
            <a:off x="3738300" y="2034550"/>
            <a:ext cx="5284800" cy="122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tr-TR" sz="4000" b="1" i="1" dirty="0" smtClean="0">
                <a:solidFill>
                  <a:srgbClr val="FFFFFF"/>
                </a:solidFill>
                <a:latin typeface="Poppins"/>
                <a:ea typeface="Poppins"/>
                <a:cs typeface="Poppins"/>
                <a:sym typeface="Poppins"/>
              </a:rPr>
              <a:t>Bir Cüzdan Oluşturmak</a:t>
            </a:r>
            <a:endParaRPr sz="4000" b="1" i="1" dirty="0">
              <a:solidFill>
                <a:srgbClr val="FFFFFF"/>
              </a:solidFill>
              <a:latin typeface="Poppins"/>
              <a:ea typeface="Poppins"/>
              <a:cs typeface="Poppins"/>
              <a:sym typeface="Poppi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9"/>
          <p:cNvSpPr txBox="1"/>
          <p:nvPr/>
        </p:nvSpPr>
        <p:spPr>
          <a:xfrm>
            <a:off x="2299639" y="1342191"/>
            <a:ext cx="4544700" cy="5301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2700" u="sng" dirty="0">
                <a:solidFill>
                  <a:schemeClr val="hlink"/>
                </a:solidFill>
                <a:latin typeface="Proxima Nova"/>
                <a:ea typeface="Proxima Nova"/>
                <a:cs typeface="Proxima Nova"/>
                <a:sym typeface="Proxima Nova"/>
                <a:hlinkClick r:id="rId3"/>
              </a:rPr>
              <a:t>https://walletgenerator.net/</a:t>
            </a:r>
            <a:endParaRPr sz="2700" dirty="0">
              <a:latin typeface="Proxima Nova"/>
              <a:ea typeface="Proxima Nova"/>
              <a:cs typeface="Proxima Nova"/>
              <a:sym typeface="Proxima Nova"/>
            </a:endParaRPr>
          </a:p>
        </p:txBody>
      </p:sp>
      <p:sp>
        <p:nvSpPr>
          <p:cNvPr id="574" name="Google Shape;574;p59"/>
          <p:cNvSpPr txBox="1"/>
          <p:nvPr/>
        </p:nvSpPr>
        <p:spPr>
          <a:xfrm>
            <a:off x="2386943" y="508766"/>
            <a:ext cx="4370100" cy="4866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2300">
                <a:latin typeface="Proxima Nova"/>
                <a:ea typeface="Proxima Nova"/>
                <a:cs typeface="Proxima Nova"/>
                <a:sym typeface="Proxima Nova"/>
              </a:rPr>
              <a:t>Create a paper/hardware wallet (Metamask flags it as sketch?):</a:t>
            </a:r>
            <a:endParaRPr sz="2300">
              <a:latin typeface="Proxima Nova"/>
              <a:ea typeface="Proxima Nova"/>
              <a:cs typeface="Proxima Nova"/>
              <a:sym typeface="Proxima Nova"/>
            </a:endParaRPr>
          </a:p>
        </p:txBody>
      </p:sp>
      <p:pic>
        <p:nvPicPr>
          <p:cNvPr id="575" name="Google Shape;575;p59"/>
          <p:cNvPicPr preferRelativeResize="0"/>
          <p:nvPr/>
        </p:nvPicPr>
        <p:blipFill>
          <a:blip r:embed="rId4">
            <a:alphaModFix/>
          </a:blip>
          <a:stretch>
            <a:fillRect/>
          </a:stretch>
        </p:blipFill>
        <p:spPr>
          <a:xfrm>
            <a:off x="1176264" y="2089809"/>
            <a:ext cx="6789703" cy="2261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60"/>
          <p:cNvSpPr txBox="1"/>
          <p:nvPr/>
        </p:nvSpPr>
        <p:spPr>
          <a:xfrm>
            <a:off x="1706024" y="1063097"/>
            <a:ext cx="5732100" cy="4206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2700" u="sng">
                <a:solidFill>
                  <a:srgbClr val="FECB33"/>
                </a:solidFill>
                <a:latin typeface="Proxima Nova"/>
                <a:ea typeface="Proxima Nova"/>
                <a:cs typeface="Proxima Nova"/>
                <a:sym typeface="Proxima Nova"/>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https://login.blockchain.com/#/signup</a:t>
            </a:r>
            <a:r>
              <a:rPr lang="en" sz="2700">
                <a:solidFill>
                  <a:srgbClr val="FECB33"/>
                </a:solidFill>
                <a:latin typeface="Proxima Nova"/>
                <a:ea typeface="Proxima Nova"/>
                <a:cs typeface="Proxima Nova"/>
                <a:sym typeface="Proxima Nova"/>
              </a:rPr>
              <a:t> </a:t>
            </a:r>
            <a:endParaRPr sz="2700">
              <a:solidFill>
                <a:srgbClr val="FECB33"/>
              </a:solidFill>
              <a:latin typeface="Proxima Nova"/>
              <a:ea typeface="Proxima Nova"/>
              <a:cs typeface="Proxima Nova"/>
              <a:sym typeface="Proxima Nova"/>
            </a:endParaRPr>
          </a:p>
        </p:txBody>
      </p:sp>
      <p:sp>
        <p:nvSpPr>
          <p:cNvPr id="581" name="Google Shape;581;p60"/>
          <p:cNvSpPr txBox="1"/>
          <p:nvPr/>
        </p:nvSpPr>
        <p:spPr>
          <a:xfrm>
            <a:off x="2387018" y="576497"/>
            <a:ext cx="4370100" cy="4866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2300">
                <a:latin typeface="Proxima Nova"/>
                <a:ea typeface="Proxima Nova"/>
                <a:cs typeface="Proxima Nova"/>
                <a:sym typeface="Proxima Nova"/>
              </a:rPr>
              <a:t>Create a digital wallet:</a:t>
            </a:r>
            <a:endParaRPr sz="2300">
              <a:latin typeface="Proxima Nova"/>
              <a:ea typeface="Proxima Nova"/>
              <a:cs typeface="Proxima Nova"/>
              <a:sym typeface="Proxima Nova"/>
            </a:endParaRPr>
          </a:p>
        </p:txBody>
      </p:sp>
      <p:sp>
        <p:nvSpPr>
          <p:cNvPr id="582" name="Google Shape;582;p60"/>
          <p:cNvSpPr txBox="1"/>
          <p:nvPr/>
        </p:nvSpPr>
        <p:spPr>
          <a:xfrm>
            <a:off x="2311624" y="1615509"/>
            <a:ext cx="4520700" cy="4866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400">
                <a:latin typeface="Proxima Nova"/>
                <a:ea typeface="Proxima Nova"/>
                <a:cs typeface="Proxima Nova"/>
                <a:sym typeface="Proxima Nova"/>
              </a:rPr>
              <a:t>Or search for one online (make sure you can trust it! This is one of the downsides of an online wallet.)</a:t>
            </a:r>
            <a:endParaRPr sz="1400">
              <a:latin typeface="Proxima Nova"/>
              <a:ea typeface="Proxima Nova"/>
              <a:cs typeface="Proxima Nova"/>
              <a:sym typeface="Proxima Nova"/>
            </a:endParaRPr>
          </a:p>
        </p:txBody>
      </p:sp>
      <p:pic>
        <p:nvPicPr>
          <p:cNvPr id="583" name="Google Shape;583;p60"/>
          <p:cNvPicPr preferRelativeResize="0"/>
          <p:nvPr/>
        </p:nvPicPr>
        <p:blipFill>
          <a:blip r:embed="rId4">
            <a:alphaModFix/>
          </a:blip>
          <a:stretch>
            <a:fillRect/>
          </a:stretch>
        </p:blipFill>
        <p:spPr>
          <a:xfrm>
            <a:off x="2096850" y="2178309"/>
            <a:ext cx="4950460" cy="273659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pic>
        <p:nvPicPr>
          <p:cNvPr id="588" name="Google Shape;588;p61"/>
          <p:cNvPicPr preferRelativeResize="0"/>
          <p:nvPr/>
        </p:nvPicPr>
        <p:blipFill>
          <a:blip r:embed="rId3">
            <a:alphaModFix/>
          </a:blip>
          <a:stretch>
            <a:fillRect/>
          </a:stretch>
        </p:blipFill>
        <p:spPr>
          <a:xfrm>
            <a:off x="106400" y="592338"/>
            <a:ext cx="8839196" cy="395883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593" name="Google Shape;593;p62"/>
          <p:cNvPicPr preferRelativeResize="0"/>
          <p:nvPr/>
        </p:nvPicPr>
        <p:blipFill>
          <a:blip r:embed="rId3">
            <a:alphaModFix/>
          </a:blip>
          <a:stretch>
            <a:fillRect/>
          </a:stretch>
        </p:blipFill>
        <p:spPr>
          <a:xfrm>
            <a:off x="152400" y="317975"/>
            <a:ext cx="8839200" cy="4355148"/>
          </a:xfrm>
          <a:prstGeom prst="rect">
            <a:avLst/>
          </a:prstGeom>
          <a:noFill/>
          <a:ln>
            <a:noFill/>
          </a:ln>
        </p:spPr>
      </p:pic>
      <p:pic>
        <p:nvPicPr>
          <p:cNvPr id="594" name="Google Shape;594;p62"/>
          <p:cNvPicPr preferRelativeResize="0"/>
          <p:nvPr/>
        </p:nvPicPr>
        <p:blipFill>
          <a:blip r:embed="rId4">
            <a:alphaModFix/>
          </a:blip>
          <a:stretch>
            <a:fillRect/>
          </a:stretch>
        </p:blipFill>
        <p:spPr>
          <a:xfrm>
            <a:off x="0" y="110179"/>
            <a:ext cx="9144001" cy="492314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USERS</a:t>
            </a:r>
            <a:endParaRPr/>
          </a:p>
        </p:txBody>
      </p:sp>
      <p:sp>
        <p:nvSpPr>
          <p:cNvPr id="133" name="Google Shape;133;p23"/>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smtClean="0"/>
              <a:t>Tam Düğümler</a:t>
            </a:r>
            <a:endParaRPr b="1" dirty="0"/>
          </a:p>
        </p:txBody>
      </p:sp>
      <p:sp>
        <p:nvSpPr>
          <p:cNvPr id="134" name="Google Shape;134;p23"/>
          <p:cNvSpPr txBox="1"/>
          <p:nvPr/>
        </p:nvSpPr>
        <p:spPr>
          <a:xfrm>
            <a:off x="311705" y="447747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RUSTIE LIN</a:t>
            </a:r>
            <a:endParaRPr sz="900">
              <a:solidFill>
                <a:srgbClr val="B7B7B7"/>
              </a:solidFill>
              <a:latin typeface="Proxima Nova"/>
              <a:ea typeface="Proxima Nova"/>
              <a:cs typeface="Proxima Nova"/>
              <a:sym typeface="Proxima Nova"/>
            </a:endParaRPr>
          </a:p>
        </p:txBody>
      </p:sp>
      <p:sp>
        <p:nvSpPr>
          <p:cNvPr id="135" name="Google Shape;135;p23"/>
          <p:cNvSpPr txBox="1"/>
          <p:nvPr/>
        </p:nvSpPr>
        <p:spPr>
          <a:xfrm>
            <a:off x="311700" y="1071750"/>
            <a:ext cx="57975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1800" b="1" dirty="0" smtClean="0">
                <a:latin typeface="Proxima Nova"/>
                <a:ea typeface="Proxima Nova"/>
                <a:cs typeface="Proxima Nova"/>
                <a:sym typeface="Proxima Nova"/>
              </a:rPr>
              <a:t>Her istemci madenci değildir</a:t>
            </a:r>
            <a:endParaRPr sz="1800" b="1" dirty="0">
              <a:latin typeface="Proxima Nova"/>
              <a:ea typeface="Proxima Nova"/>
              <a:cs typeface="Proxima Nova"/>
              <a:sym typeface="Proxima Nova"/>
            </a:endParaRPr>
          </a:p>
          <a:p>
            <a:pPr marL="0" lvl="0" indent="0" algn="l" rtl="0">
              <a:spcBef>
                <a:spcPts val="0"/>
              </a:spcBef>
              <a:spcAft>
                <a:spcPts val="0"/>
              </a:spcAft>
              <a:buNone/>
            </a:pPr>
            <a:r>
              <a:rPr lang="tr-TR" sz="1800" dirty="0" smtClean="0">
                <a:latin typeface="Proxima Nova"/>
                <a:ea typeface="Proxima Nova"/>
                <a:cs typeface="Proxima Nova"/>
                <a:sym typeface="Proxima Nova"/>
              </a:rPr>
              <a:t>Güçlü bir bilgisayarım yoksa ?</a:t>
            </a:r>
            <a:endParaRPr sz="1800" dirty="0">
              <a:latin typeface="Proxima Nova"/>
              <a:ea typeface="Proxima Nova"/>
              <a:cs typeface="Proxima Nova"/>
              <a:sym typeface="Proxima Nova"/>
            </a:endParaRPr>
          </a:p>
          <a:p>
            <a:pPr marL="0" lvl="0" indent="0" algn="l" rtl="0">
              <a:spcBef>
                <a:spcPts val="0"/>
              </a:spcBef>
              <a:spcAft>
                <a:spcPts val="0"/>
              </a:spcAft>
              <a:buNone/>
            </a:pPr>
            <a:endParaRPr sz="1800" dirty="0">
              <a:latin typeface="Proxima Nova"/>
              <a:ea typeface="Proxima Nova"/>
              <a:cs typeface="Proxima Nova"/>
              <a:sym typeface="Proxima Nova"/>
            </a:endParaRPr>
          </a:p>
          <a:p>
            <a:pPr marL="0" lvl="0" indent="0" algn="l" rtl="0">
              <a:spcBef>
                <a:spcPts val="0"/>
              </a:spcBef>
              <a:spcAft>
                <a:spcPts val="0"/>
              </a:spcAft>
              <a:buNone/>
            </a:pPr>
            <a:r>
              <a:rPr lang="tr-TR" sz="1800" b="1" dirty="0" smtClean="0">
                <a:latin typeface="Proxima Nova"/>
                <a:ea typeface="Proxima Nova"/>
                <a:cs typeface="Proxima Nova"/>
                <a:sym typeface="Proxima Nova"/>
              </a:rPr>
              <a:t>Her istemci tüm </a:t>
            </a:r>
            <a:r>
              <a:rPr lang="tr-TR" sz="1800" b="1" dirty="0" err="1" smtClean="0">
                <a:latin typeface="Proxima Nova"/>
                <a:ea typeface="Proxima Nova"/>
                <a:cs typeface="Proxima Nova"/>
                <a:sym typeface="Proxima Nova"/>
              </a:rPr>
              <a:t>blokzincirine</a:t>
            </a:r>
            <a:r>
              <a:rPr lang="tr-TR" sz="1800" b="1" dirty="0" smtClean="0">
                <a:latin typeface="Proxima Nova"/>
                <a:ea typeface="Proxima Nova"/>
                <a:cs typeface="Proxima Nova"/>
                <a:sym typeface="Proxima Nova"/>
              </a:rPr>
              <a:t> sahip değildir</a:t>
            </a:r>
            <a:r>
              <a:rPr lang="en" sz="1800" b="1" dirty="0" smtClean="0">
                <a:latin typeface="Proxima Nova"/>
                <a:ea typeface="Proxima Nova"/>
                <a:cs typeface="Proxima Nova"/>
                <a:sym typeface="Proxima Nova"/>
              </a:rPr>
              <a:t> </a:t>
            </a:r>
            <a:r>
              <a:rPr lang="en" sz="1800" b="1" dirty="0">
                <a:latin typeface="Proxima Nova"/>
                <a:ea typeface="Proxima Nova"/>
                <a:cs typeface="Proxima Nova"/>
                <a:sym typeface="Proxima Nova"/>
              </a:rPr>
              <a:t>(280+ GB)</a:t>
            </a:r>
            <a:endParaRPr sz="1800" b="1" dirty="0">
              <a:latin typeface="Proxima Nova"/>
              <a:ea typeface="Proxima Nova"/>
              <a:cs typeface="Proxima Nova"/>
              <a:sym typeface="Proxima Nova"/>
            </a:endParaRPr>
          </a:p>
          <a:p>
            <a:pPr marL="0" lvl="0" indent="0" algn="l" rtl="0">
              <a:spcBef>
                <a:spcPts val="0"/>
              </a:spcBef>
              <a:spcAft>
                <a:spcPts val="0"/>
              </a:spcAft>
              <a:buNone/>
            </a:pPr>
            <a:r>
              <a:rPr lang="tr-TR" sz="1800" dirty="0" smtClean="0">
                <a:latin typeface="Proxima Nova"/>
                <a:ea typeface="Proxima Nova"/>
                <a:cs typeface="Proxima Nova"/>
                <a:sym typeface="Proxima Nova"/>
              </a:rPr>
              <a:t>Telefonumla </a:t>
            </a:r>
            <a:r>
              <a:rPr lang="tr-TR" sz="1800" dirty="0" err="1" smtClean="0">
                <a:latin typeface="Proxima Nova"/>
                <a:ea typeface="Proxima Nova"/>
                <a:cs typeface="Proxima Nova"/>
                <a:sym typeface="Proxima Nova"/>
              </a:rPr>
              <a:t>bitcoin</a:t>
            </a:r>
            <a:r>
              <a:rPr lang="tr-TR" sz="1800" dirty="0" smtClean="0">
                <a:latin typeface="Proxima Nova"/>
                <a:ea typeface="Proxima Nova"/>
                <a:cs typeface="Proxima Nova"/>
                <a:sym typeface="Proxima Nova"/>
              </a:rPr>
              <a:t> göndermek istesem ne olur ?</a:t>
            </a:r>
            <a:endParaRPr sz="1800" dirty="0">
              <a:latin typeface="Proxima Nova"/>
              <a:ea typeface="Proxima Nova"/>
              <a:cs typeface="Proxima Nova"/>
              <a:sym typeface="Proxima Nova"/>
            </a:endParaRPr>
          </a:p>
          <a:p>
            <a:pPr marL="0" lvl="0" indent="0" algn="l" rtl="0">
              <a:spcBef>
                <a:spcPts val="0"/>
              </a:spcBef>
              <a:spcAft>
                <a:spcPts val="0"/>
              </a:spcAft>
              <a:buNone/>
            </a:pPr>
            <a:endParaRPr sz="1800" dirty="0">
              <a:latin typeface="Proxima Nova"/>
              <a:ea typeface="Proxima Nova"/>
              <a:cs typeface="Proxima Nova"/>
              <a:sym typeface="Proxima Nova"/>
            </a:endParaRPr>
          </a:p>
          <a:p>
            <a:pPr marL="0" lvl="0" indent="0" algn="l" rtl="0">
              <a:spcBef>
                <a:spcPts val="0"/>
              </a:spcBef>
              <a:spcAft>
                <a:spcPts val="0"/>
              </a:spcAft>
              <a:buNone/>
            </a:pPr>
            <a:r>
              <a:rPr lang="tr-TR" sz="1800" b="1" dirty="0" smtClean="0">
                <a:latin typeface="Proxima Nova"/>
                <a:ea typeface="Proxima Nova"/>
                <a:cs typeface="Proxima Nova"/>
                <a:sym typeface="Proxima Nova"/>
              </a:rPr>
              <a:t>Her istemci doğrudan ağa bağlı değildir</a:t>
            </a:r>
            <a:endParaRPr sz="1800" b="1" dirty="0">
              <a:latin typeface="Proxima Nova"/>
              <a:ea typeface="Proxima Nova"/>
              <a:cs typeface="Proxima Nova"/>
              <a:sym typeface="Proxima Nova"/>
            </a:endParaRPr>
          </a:p>
          <a:p>
            <a:pPr marL="0" lvl="0" indent="0" algn="l" rtl="0">
              <a:spcBef>
                <a:spcPts val="0"/>
              </a:spcBef>
              <a:spcAft>
                <a:spcPts val="0"/>
              </a:spcAft>
              <a:buNone/>
            </a:pPr>
            <a:r>
              <a:rPr lang="tr-TR" sz="1800" dirty="0" smtClean="0">
                <a:latin typeface="Proxima Nova"/>
                <a:ea typeface="Proxima Nova"/>
                <a:cs typeface="Proxima Nova"/>
                <a:sym typeface="Proxima Nova"/>
              </a:rPr>
              <a:t>Düzenli işlemler (</a:t>
            </a:r>
            <a:r>
              <a:rPr lang="tr-TR" sz="1800" dirty="0" err="1" smtClean="0">
                <a:latin typeface="Proxima Nova"/>
                <a:ea typeface="Proxima Nova"/>
                <a:cs typeface="Proxima Nova"/>
                <a:sym typeface="Proxima Nova"/>
              </a:rPr>
              <a:t>tx</a:t>
            </a:r>
            <a:r>
              <a:rPr lang="tr-TR" sz="1800" dirty="0" smtClean="0">
                <a:latin typeface="Proxima Nova"/>
                <a:ea typeface="Proxima Nova"/>
                <a:cs typeface="Proxima Nova"/>
                <a:sym typeface="Proxima Nova"/>
              </a:rPr>
              <a:t>) yapmam gerekmiyorsa?</a:t>
            </a:r>
            <a:endParaRPr sz="1800" dirty="0">
              <a:latin typeface="Proxima Nova"/>
              <a:ea typeface="Proxima Nova"/>
              <a:cs typeface="Proxima Nova"/>
              <a:sym typeface="Proxima Nova"/>
            </a:endParaRPr>
          </a:p>
          <a:p>
            <a:pPr marL="0" lvl="0" indent="0" algn="l" rtl="0">
              <a:spcBef>
                <a:spcPts val="0"/>
              </a:spcBef>
              <a:spcAft>
                <a:spcPts val="0"/>
              </a:spcAft>
              <a:buNone/>
            </a:pPr>
            <a:endParaRPr sz="1800" dirty="0">
              <a:latin typeface="Proxima Nova"/>
              <a:ea typeface="Proxima Nova"/>
              <a:cs typeface="Proxima Nova"/>
              <a:sym typeface="Proxima Nova"/>
            </a:endParaRPr>
          </a:p>
          <a:p>
            <a:pPr marL="0" lvl="0" indent="0" algn="l" rtl="0">
              <a:spcBef>
                <a:spcPts val="0"/>
              </a:spcBef>
              <a:spcAft>
                <a:spcPts val="0"/>
              </a:spcAft>
              <a:buNone/>
            </a:pPr>
            <a:r>
              <a:rPr lang="tr-TR" sz="1800" b="1" dirty="0" smtClean="0">
                <a:latin typeface="Proxima Nova"/>
                <a:ea typeface="Proxima Nova"/>
                <a:cs typeface="Proxima Nova"/>
                <a:sym typeface="Proxima Nova"/>
              </a:rPr>
              <a:t>Her istemcinin cüzdanı yoktur</a:t>
            </a:r>
            <a:endParaRPr sz="1800" b="1" dirty="0">
              <a:latin typeface="Proxima Nova"/>
              <a:ea typeface="Proxima Nova"/>
              <a:cs typeface="Proxima Nova"/>
              <a:sym typeface="Proxima Nova"/>
            </a:endParaRPr>
          </a:p>
          <a:p>
            <a:pPr marL="0" lvl="0" indent="0" algn="l" rtl="0">
              <a:spcBef>
                <a:spcPts val="0"/>
              </a:spcBef>
              <a:spcAft>
                <a:spcPts val="0"/>
              </a:spcAft>
              <a:buNone/>
            </a:pPr>
            <a:r>
              <a:rPr lang="tr-TR" sz="1800" dirty="0" smtClean="0">
                <a:latin typeface="Proxima Nova"/>
                <a:ea typeface="Proxima Nova"/>
                <a:cs typeface="Proxima Nova"/>
                <a:sym typeface="Proxima Nova"/>
              </a:rPr>
              <a:t>Ayrı bir cüzdan istemcim varsa?</a:t>
            </a:r>
            <a:endParaRPr sz="1800" dirty="0">
              <a:latin typeface="Proxima Nova"/>
              <a:ea typeface="Proxima Nova"/>
              <a:cs typeface="Proxima Nova"/>
              <a:sym typeface="Proxima Nova"/>
            </a:endParaRPr>
          </a:p>
          <a:p>
            <a:pPr marL="0" lvl="0" indent="0" algn="l" rtl="0">
              <a:spcBef>
                <a:spcPts val="0"/>
              </a:spcBef>
              <a:spcAft>
                <a:spcPts val="0"/>
              </a:spcAft>
              <a:buNone/>
            </a:pPr>
            <a:endParaRPr sz="1800" dirty="0">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3"/>
          <p:cNvSpPr txBox="1"/>
          <p:nvPr/>
        </p:nvSpPr>
        <p:spPr>
          <a:xfrm>
            <a:off x="2387018" y="459394"/>
            <a:ext cx="4370100" cy="4866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2300">
                <a:latin typeface="Proxima Nova"/>
                <a:ea typeface="Proxima Nova"/>
                <a:cs typeface="Proxima Nova"/>
                <a:sym typeface="Proxima Nova"/>
              </a:rPr>
              <a:t>Send and receive BTC</a:t>
            </a:r>
            <a:endParaRPr sz="2300">
              <a:latin typeface="Proxima Nova"/>
              <a:ea typeface="Proxima Nova"/>
              <a:cs typeface="Proxima Nova"/>
              <a:sym typeface="Proxima Nova"/>
            </a:endParaRPr>
          </a:p>
        </p:txBody>
      </p:sp>
      <p:pic>
        <p:nvPicPr>
          <p:cNvPr id="600" name="Google Shape;600;p63"/>
          <p:cNvPicPr preferRelativeResize="0"/>
          <p:nvPr/>
        </p:nvPicPr>
        <p:blipFill>
          <a:blip r:embed="rId3">
            <a:alphaModFix/>
          </a:blip>
          <a:stretch>
            <a:fillRect/>
          </a:stretch>
        </p:blipFill>
        <p:spPr>
          <a:xfrm>
            <a:off x="4730600" y="1007338"/>
            <a:ext cx="2593574" cy="3503501"/>
          </a:xfrm>
          <a:prstGeom prst="rect">
            <a:avLst/>
          </a:prstGeom>
          <a:noFill/>
          <a:ln>
            <a:noFill/>
          </a:ln>
        </p:spPr>
      </p:pic>
      <p:pic>
        <p:nvPicPr>
          <p:cNvPr id="601" name="Google Shape;601;p63"/>
          <p:cNvPicPr preferRelativeResize="0"/>
          <p:nvPr/>
        </p:nvPicPr>
        <p:blipFill>
          <a:blip r:embed="rId4">
            <a:alphaModFix/>
          </a:blip>
          <a:stretch>
            <a:fillRect/>
          </a:stretch>
        </p:blipFill>
        <p:spPr>
          <a:xfrm>
            <a:off x="1578575" y="976675"/>
            <a:ext cx="2848252" cy="35648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6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611" name="Google Shape;611;p6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612" name="Google Shape;612;p65"/>
          <p:cNvPicPr preferRelativeResize="0"/>
          <p:nvPr/>
        </p:nvPicPr>
        <p:blipFill>
          <a:blip r:embed="rId3">
            <a:alphaModFix/>
          </a:blip>
          <a:stretch>
            <a:fillRect/>
          </a:stretch>
        </p:blipFill>
        <p:spPr>
          <a:xfrm>
            <a:off x="0" y="1078"/>
            <a:ext cx="9144000" cy="5141343"/>
          </a:xfrm>
          <a:prstGeom prst="rect">
            <a:avLst/>
          </a:prstGeom>
          <a:noFill/>
          <a:ln>
            <a:noFill/>
          </a:ln>
        </p:spPr>
      </p:pic>
      <p:pic>
        <p:nvPicPr>
          <p:cNvPr id="613" name="Google Shape;613;p65"/>
          <p:cNvPicPr preferRelativeResize="0"/>
          <p:nvPr/>
        </p:nvPicPr>
        <p:blipFill>
          <a:blip r:embed="rId4">
            <a:alphaModFix/>
          </a:blip>
          <a:stretch>
            <a:fillRect/>
          </a:stretch>
        </p:blipFill>
        <p:spPr>
          <a:xfrm>
            <a:off x="0" y="1078"/>
            <a:ext cx="9144000" cy="5141343"/>
          </a:xfrm>
          <a:prstGeom prst="rect">
            <a:avLst/>
          </a:prstGeom>
          <a:noFill/>
          <a:ln>
            <a:noFill/>
          </a:ln>
        </p:spPr>
      </p:pic>
      <p:sp>
        <p:nvSpPr>
          <p:cNvPr id="614" name="Google Shape;614;p65"/>
          <p:cNvSpPr txBox="1"/>
          <p:nvPr/>
        </p:nvSpPr>
        <p:spPr>
          <a:xfrm>
            <a:off x="3738300" y="2034550"/>
            <a:ext cx="5284800" cy="122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tr-TR" sz="4000" b="1" i="1" dirty="0" smtClean="0">
                <a:solidFill>
                  <a:srgbClr val="FFFFFF"/>
                </a:solidFill>
                <a:latin typeface="Poppins"/>
                <a:ea typeface="Poppins"/>
                <a:cs typeface="Poppins"/>
                <a:sym typeface="Poppins"/>
              </a:rPr>
              <a:t>Cüzdan Mekanizması</a:t>
            </a:r>
            <a:endParaRPr sz="4000" b="1" i="1" dirty="0">
              <a:solidFill>
                <a:srgbClr val="FFFFFF"/>
              </a:solidFill>
              <a:latin typeface="Poppins"/>
              <a:ea typeface="Poppins"/>
              <a:cs typeface="Poppins"/>
              <a:sym typeface="Poppi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66"/>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WALLET MECHANICS</a:t>
            </a:r>
            <a:endParaRPr/>
          </a:p>
        </p:txBody>
      </p:sp>
      <p:sp>
        <p:nvSpPr>
          <p:cNvPr id="620" name="Google Shape;620;p66"/>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Multisig</a:t>
            </a:r>
            <a:endParaRPr b="1"/>
          </a:p>
        </p:txBody>
      </p:sp>
      <p:sp>
        <p:nvSpPr>
          <p:cNvPr id="621" name="Google Shape;621;p66"/>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SUNNY AGGARWAL</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endParaRPr sz="900">
              <a:solidFill>
                <a:srgbClr val="B7B7B7"/>
              </a:solidFill>
              <a:latin typeface="Proxima Nova"/>
              <a:ea typeface="Proxima Nova"/>
              <a:cs typeface="Proxima Nova"/>
              <a:sym typeface="Proxima Nova"/>
            </a:endParaRPr>
          </a:p>
        </p:txBody>
      </p:sp>
      <p:pic>
        <p:nvPicPr>
          <p:cNvPr id="622" name="Google Shape;622;p66"/>
          <p:cNvPicPr preferRelativeResize="0"/>
          <p:nvPr/>
        </p:nvPicPr>
        <p:blipFill rotWithShape="1">
          <a:blip r:embed="rId3">
            <a:alphaModFix/>
          </a:blip>
          <a:srcRect/>
          <a:stretch/>
        </p:blipFill>
        <p:spPr>
          <a:xfrm>
            <a:off x="1295036" y="1037194"/>
            <a:ext cx="6553800" cy="3550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67"/>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WALLET MECHANICS</a:t>
            </a:r>
            <a:endParaRPr/>
          </a:p>
        </p:txBody>
      </p:sp>
      <p:sp>
        <p:nvSpPr>
          <p:cNvPr id="628" name="Google Shape;628;p67"/>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Multisig</a:t>
            </a:r>
            <a:endParaRPr b="1"/>
          </a:p>
        </p:txBody>
      </p:sp>
      <p:sp>
        <p:nvSpPr>
          <p:cNvPr id="629" name="Google Shape;629;p67"/>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RUSTIE LIN</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endParaRPr sz="900">
              <a:solidFill>
                <a:srgbClr val="B7B7B7"/>
              </a:solidFill>
              <a:latin typeface="Proxima Nova"/>
              <a:ea typeface="Proxima Nova"/>
              <a:cs typeface="Proxima Nova"/>
              <a:sym typeface="Proxima Nova"/>
            </a:endParaRPr>
          </a:p>
        </p:txBody>
      </p:sp>
      <p:sp>
        <p:nvSpPr>
          <p:cNvPr id="630" name="Google Shape;630;p67"/>
          <p:cNvSpPr/>
          <p:nvPr/>
        </p:nvSpPr>
        <p:spPr>
          <a:xfrm>
            <a:off x="5502252" y="885216"/>
            <a:ext cx="843300" cy="8430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r>
              <a:rPr lang="en" sz="1400"/>
              <a:t>Justin</a:t>
            </a:r>
            <a:endParaRPr sz="1400"/>
          </a:p>
        </p:txBody>
      </p:sp>
      <p:sp>
        <p:nvSpPr>
          <p:cNvPr id="631" name="Google Shape;631;p67"/>
          <p:cNvSpPr/>
          <p:nvPr/>
        </p:nvSpPr>
        <p:spPr>
          <a:xfrm>
            <a:off x="6610363" y="885223"/>
            <a:ext cx="843300" cy="843000"/>
          </a:xfrm>
          <a:prstGeom prst="ellipse">
            <a:avLst/>
          </a:prstGeom>
          <a:solidFill>
            <a:srgbClr val="9FC5E8"/>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r>
              <a:rPr lang="en" sz="1400"/>
              <a:t>Janice</a:t>
            </a:r>
            <a:endParaRPr sz="1400"/>
          </a:p>
        </p:txBody>
      </p:sp>
      <p:sp>
        <p:nvSpPr>
          <p:cNvPr id="632" name="Google Shape;632;p67"/>
          <p:cNvSpPr/>
          <p:nvPr/>
        </p:nvSpPr>
        <p:spPr>
          <a:xfrm>
            <a:off x="7635431" y="885217"/>
            <a:ext cx="843300" cy="843000"/>
          </a:xfrm>
          <a:prstGeom prst="ellipse">
            <a:avLst/>
          </a:prstGeom>
          <a:solidFill>
            <a:srgbClr val="A4C2F4"/>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r>
              <a:rPr lang="en" sz="1400"/>
              <a:t>Oscar</a:t>
            </a:r>
            <a:endParaRPr sz="1400"/>
          </a:p>
        </p:txBody>
      </p:sp>
      <p:sp>
        <p:nvSpPr>
          <p:cNvPr id="633" name="Google Shape;633;p67"/>
          <p:cNvSpPr/>
          <p:nvPr/>
        </p:nvSpPr>
        <p:spPr>
          <a:xfrm>
            <a:off x="5735750" y="1832684"/>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634" name="Google Shape;634;p67"/>
          <p:cNvSpPr/>
          <p:nvPr/>
        </p:nvSpPr>
        <p:spPr>
          <a:xfrm>
            <a:off x="6891623" y="1832698"/>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635" name="Google Shape;635;p67"/>
          <p:cNvSpPr/>
          <p:nvPr/>
        </p:nvSpPr>
        <p:spPr>
          <a:xfrm>
            <a:off x="7913577" y="1832684"/>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636" name="Google Shape;636;p67"/>
          <p:cNvSpPr/>
          <p:nvPr/>
        </p:nvSpPr>
        <p:spPr>
          <a:xfrm>
            <a:off x="3919433" y="2988154"/>
            <a:ext cx="399300" cy="3993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endParaRPr sz="700"/>
          </a:p>
        </p:txBody>
      </p:sp>
      <p:sp>
        <p:nvSpPr>
          <p:cNvPr id="637" name="Google Shape;637;p67"/>
          <p:cNvSpPr/>
          <p:nvPr/>
        </p:nvSpPr>
        <p:spPr>
          <a:xfrm>
            <a:off x="5373810" y="2612761"/>
            <a:ext cx="399300" cy="3993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endParaRPr sz="700"/>
          </a:p>
        </p:txBody>
      </p:sp>
      <p:sp>
        <p:nvSpPr>
          <p:cNvPr id="638" name="Google Shape;638;p67"/>
          <p:cNvSpPr/>
          <p:nvPr/>
        </p:nvSpPr>
        <p:spPr>
          <a:xfrm>
            <a:off x="4510208" y="3701863"/>
            <a:ext cx="399300" cy="399300"/>
          </a:xfrm>
          <a:prstGeom prst="ellipse">
            <a:avLst/>
          </a:prstGeom>
          <a:solidFill>
            <a:srgbClr val="A4C2F4"/>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endParaRPr sz="700"/>
          </a:p>
        </p:txBody>
      </p:sp>
      <p:sp>
        <p:nvSpPr>
          <p:cNvPr id="639" name="Google Shape;639;p67"/>
          <p:cNvSpPr/>
          <p:nvPr/>
        </p:nvSpPr>
        <p:spPr>
          <a:xfrm>
            <a:off x="5692364" y="3387273"/>
            <a:ext cx="399300" cy="399300"/>
          </a:xfrm>
          <a:prstGeom prst="ellipse">
            <a:avLst/>
          </a:prstGeom>
          <a:solidFill>
            <a:srgbClr val="B4A7D6"/>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endParaRPr sz="700"/>
          </a:p>
        </p:txBody>
      </p:sp>
      <p:cxnSp>
        <p:nvCxnSpPr>
          <p:cNvPr id="640" name="Google Shape;640;p67"/>
          <p:cNvCxnSpPr/>
          <p:nvPr/>
        </p:nvCxnSpPr>
        <p:spPr>
          <a:xfrm rot="10800000">
            <a:off x="6004274" y="3260813"/>
            <a:ext cx="586500" cy="0"/>
          </a:xfrm>
          <a:prstGeom prst="straightConnector1">
            <a:avLst/>
          </a:prstGeom>
          <a:noFill/>
          <a:ln w="38100" cap="flat" cmpd="sng">
            <a:solidFill>
              <a:srgbClr val="A4C2F4"/>
            </a:solidFill>
            <a:prstDash val="solid"/>
            <a:round/>
            <a:headEnd type="none" w="med" len="med"/>
            <a:tailEnd type="triangle" w="med" len="med"/>
          </a:ln>
        </p:spPr>
      </p:cxnSp>
      <p:sp>
        <p:nvSpPr>
          <p:cNvPr id="641" name="Google Shape;641;p67"/>
          <p:cNvSpPr/>
          <p:nvPr/>
        </p:nvSpPr>
        <p:spPr>
          <a:xfrm>
            <a:off x="4510208" y="2459804"/>
            <a:ext cx="399300" cy="399300"/>
          </a:xfrm>
          <a:prstGeom prst="ellipse">
            <a:avLst/>
          </a:prstGeom>
          <a:solidFill>
            <a:srgbClr val="B6D7A8"/>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endParaRPr sz="700"/>
          </a:p>
        </p:txBody>
      </p:sp>
      <p:sp>
        <p:nvSpPr>
          <p:cNvPr id="642" name="Google Shape;642;p67"/>
          <p:cNvSpPr/>
          <p:nvPr/>
        </p:nvSpPr>
        <p:spPr>
          <a:xfrm>
            <a:off x="495598" y="2766301"/>
            <a:ext cx="843300" cy="8430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r>
              <a:rPr lang="en" sz="1400"/>
              <a:t>Rustie</a:t>
            </a:r>
            <a:endParaRPr sz="1400"/>
          </a:p>
        </p:txBody>
      </p:sp>
      <p:cxnSp>
        <p:nvCxnSpPr>
          <p:cNvPr id="643" name="Google Shape;643;p67"/>
          <p:cNvCxnSpPr/>
          <p:nvPr/>
        </p:nvCxnSpPr>
        <p:spPr>
          <a:xfrm rot="10800000">
            <a:off x="3189119" y="3280463"/>
            <a:ext cx="586500" cy="0"/>
          </a:xfrm>
          <a:prstGeom prst="straightConnector1">
            <a:avLst/>
          </a:prstGeom>
          <a:noFill/>
          <a:ln w="38100" cap="flat" cmpd="sng">
            <a:solidFill>
              <a:srgbClr val="A4C2F4"/>
            </a:solidFill>
            <a:prstDash val="solid"/>
            <a:round/>
            <a:headEnd type="none" w="med" len="med"/>
            <a:tailEnd type="triangle" w="med" len="med"/>
          </a:ln>
        </p:spPr>
      </p:cxnSp>
      <p:cxnSp>
        <p:nvCxnSpPr>
          <p:cNvPr id="644" name="Google Shape;644;p67"/>
          <p:cNvCxnSpPr/>
          <p:nvPr/>
        </p:nvCxnSpPr>
        <p:spPr>
          <a:xfrm rot="10800000">
            <a:off x="1539777" y="3244173"/>
            <a:ext cx="586500" cy="0"/>
          </a:xfrm>
          <a:prstGeom prst="straightConnector1">
            <a:avLst/>
          </a:prstGeom>
          <a:noFill/>
          <a:ln w="38100" cap="flat" cmpd="sng">
            <a:solidFill>
              <a:srgbClr val="A4C2F4"/>
            </a:solidFill>
            <a:prstDash val="solid"/>
            <a:round/>
            <a:headEnd type="none" w="med" len="med"/>
            <a:tailEnd type="triangle" w="med" len="med"/>
          </a:ln>
        </p:spPr>
      </p:cxnSp>
      <p:pic>
        <p:nvPicPr>
          <p:cNvPr id="645" name="Google Shape;645;p67"/>
          <p:cNvPicPr preferRelativeResize="0"/>
          <p:nvPr/>
        </p:nvPicPr>
        <p:blipFill>
          <a:blip r:embed="rId3">
            <a:alphaModFix/>
          </a:blip>
          <a:stretch>
            <a:fillRect/>
          </a:stretch>
        </p:blipFill>
        <p:spPr>
          <a:xfrm>
            <a:off x="2391023" y="2848657"/>
            <a:ext cx="533091" cy="791034"/>
          </a:xfrm>
          <a:prstGeom prst="rect">
            <a:avLst/>
          </a:prstGeom>
          <a:noFill/>
          <a:ln>
            <a:noFill/>
          </a:ln>
        </p:spPr>
      </p:pic>
      <p:pic>
        <p:nvPicPr>
          <p:cNvPr id="646" name="Google Shape;646;p67"/>
          <p:cNvPicPr preferRelativeResize="0"/>
          <p:nvPr/>
        </p:nvPicPr>
        <p:blipFill>
          <a:blip r:embed="rId3">
            <a:alphaModFix/>
          </a:blip>
          <a:stretch>
            <a:fillRect/>
          </a:stretch>
        </p:blipFill>
        <p:spPr>
          <a:xfrm>
            <a:off x="6882166" y="2744796"/>
            <a:ext cx="533091" cy="791034"/>
          </a:xfrm>
          <a:prstGeom prst="rect">
            <a:avLst/>
          </a:prstGeom>
          <a:noFill/>
          <a:ln>
            <a:noFill/>
          </a:ln>
        </p:spPr>
      </p:pic>
      <p:pic>
        <p:nvPicPr>
          <p:cNvPr id="647" name="Google Shape;647;p67"/>
          <p:cNvPicPr preferRelativeResize="0"/>
          <p:nvPr/>
        </p:nvPicPr>
        <p:blipFill>
          <a:blip r:embed="rId4">
            <a:alphaModFix/>
          </a:blip>
          <a:stretch>
            <a:fillRect/>
          </a:stretch>
        </p:blipFill>
        <p:spPr>
          <a:xfrm>
            <a:off x="6834617" y="2665003"/>
            <a:ext cx="729494" cy="969581"/>
          </a:xfrm>
          <a:prstGeom prst="rect">
            <a:avLst/>
          </a:prstGeom>
          <a:noFill/>
          <a:ln>
            <a:noFill/>
          </a:ln>
        </p:spPr>
      </p:pic>
      <p:cxnSp>
        <p:nvCxnSpPr>
          <p:cNvPr id="648" name="Google Shape;648;p67"/>
          <p:cNvCxnSpPr/>
          <p:nvPr/>
        </p:nvCxnSpPr>
        <p:spPr>
          <a:xfrm flipH="1">
            <a:off x="7148908" y="2272746"/>
            <a:ext cx="923400" cy="471900"/>
          </a:xfrm>
          <a:prstGeom prst="straightConnector1">
            <a:avLst/>
          </a:prstGeom>
          <a:noFill/>
          <a:ln w="38100" cap="flat" cmpd="sng">
            <a:solidFill>
              <a:srgbClr val="A4C2F4"/>
            </a:solidFill>
            <a:prstDash val="solid"/>
            <a:round/>
            <a:headEnd type="none" w="med" len="med"/>
            <a:tailEnd type="triangle" w="med" len="med"/>
          </a:ln>
        </p:spPr>
      </p:cxnSp>
      <p:cxnSp>
        <p:nvCxnSpPr>
          <p:cNvPr id="649" name="Google Shape;649;p67"/>
          <p:cNvCxnSpPr/>
          <p:nvPr/>
        </p:nvCxnSpPr>
        <p:spPr>
          <a:xfrm>
            <a:off x="7148780" y="2291083"/>
            <a:ext cx="0" cy="453600"/>
          </a:xfrm>
          <a:prstGeom prst="straightConnector1">
            <a:avLst/>
          </a:prstGeom>
          <a:noFill/>
          <a:ln w="38100" cap="flat" cmpd="sng">
            <a:solidFill>
              <a:srgbClr val="A4C2F4"/>
            </a:solidFill>
            <a:prstDash val="solid"/>
            <a:round/>
            <a:headEnd type="none" w="med" len="med"/>
            <a:tailEnd type="triangle" w="med" len="med"/>
          </a:ln>
        </p:spPr>
      </p:cxnSp>
      <p:cxnSp>
        <p:nvCxnSpPr>
          <p:cNvPr id="650" name="Google Shape;650;p67"/>
          <p:cNvCxnSpPr>
            <a:stCxn id="638" idx="7"/>
            <a:endCxn id="637" idx="3"/>
          </p:cNvCxnSpPr>
          <p:nvPr/>
        </p:nvCxnSpPr>
        <p:spPr>
          <a:xfrm rot="10800000" flipH="1">
            <a:off x="4851032" y="2953639"/>
            <a:ext cx="581400" cy="806700"/>
          </a:xfrm>
          <a:prstGeom prst="straightConnector1">
            <a:avLst/>
          </a:prstGeom>
          <a:noFill/>
          <a:ln w="9525" cap="flat" cmpd="sng">
            <a:solidFill>
              <a:schemeClr val="dk2"/>
            </a:solidFill>
            <a:prstDash val="solid"/>
            <a:round/>
            <a:headEnd type="none" w="med" len="med"/>
            <a:tailEnd type="triangle" w="med" len="med"/>
          </a:ln>
        </p:spPr>
      </p:cxnSp>
      <p:cxnSp>
        <p:nvCxnSpPr>
          <p:cNvPr id="651" name="Google Shape;651;p67"/>
          <p:cNvCxnSpPr>
            <a:stCxn id="638" idx="0"/>
            <a:endCxn id="641" idx="4"/>
          </p:cNvCxnSpPr>
          <p:nvPr/>
        </p:nvCxnSpPr>
        <p:spPr>
          <a:xfrm rot="10800000">
            <a:off x="4709858" y="2859163"/>
            <a:ext cx="0" cy="842700"/>
          </a:xfrm>
          <a:prstGeom prst="straightConnector1">
            <a:avLst/>
          </a:prstGeom>
          <a:noFill/>
          <a:ln w="9525" cap="flat" cmpd="sng">
            <a:solidFill>
              <a:schemeClr val="dk2"/>
            </a:solidFill>
            <a:prstDash val="solid"/>
            <a:round/>
            <a:headEnd type="none" w="med" len="med"/>
            <a:tailEnd type="triangle" w="med" len="med"/>
          </a:ln>
        </p:spPr>
      </p:cxnSp>
      <p:cxnSp>
        <p:nvCxnSpPr>
          <p:cNvPr id="652" name="Google Shape;652;p67"/>
          <p:cNvCxnSpPr>
            <a:stCxn id="638" idx="6"/>
            <a:endCxn id="639" idx="3"/>
          </p:cNvCxnSpPr>
          <p:nvPr/>
        </p:nvCxnSpPr>
        <p:spPr>
          <a:xfrm rot="10800000" flipH="1">
            <a:off x="4909508" y="3728113"/>
            <a:ext cx="841200" cy="173400"/>
          </a:xfrm>
          <a:prstGeom prst="straightConnector1">
            <a:avLst/>
          </a:prstGeom>
          <a:noFill/>
          <a:ln w="9525" cap="flat" cmpd="sng">
            <a:solidFill>
              <a:schemeClr val="dk2"/>
            </a:solidFill>
            <a:prstDash val="solid"/>
            <a:round/>
            <a:headEnd type="none" w="med" len="med"/>
            <a:tailEnd type="triangle" w="med" len="med"/>
          </a:ln>
        </p:spPr>
      </p:cxnSp>
      <p:cxnSp>
        <p:nvCxnSpPr>
          <p:cNvPr id="653" name="Google Shape;653;p67"/>
          <p:cNvCxnSpPr>
            <a:stCxn id="637" idx="5"/>
            <a:endCxn id="639" idx="0"/>
          </p:cNvCxnSpPr>
          <p:nvPr/>
        </p:nvCxnSpPr>
        <p:spPr>
          <a:xfrm>
            <a:off x="5714634" y="2953585"/>
            <a:ext cx="177300" cy="433800"/>
          </a:xfrm>
          <a:prstGeom prst="straightConnector1">
            <a:avLst/>
          </a:prstGeom>
          <a:noFill/>
          <a:ln w="9525" cap="flat" cmpd="sng">
            <a:solidFill>
              <a:schemeClr val="dk2"/>
            </a:solidFill>
            <a:prstDash val="solid"/>
            <a:round/>
            <a:headEnd type="none" w="med" len="med"/>
            <a:tailEnd type="triangle" w="med" len="med"/>
          </a:ln>
        </p:spPr>
      </p:cxnSp>
      <p:cxnSp>
        <p:nvCxnSpPr>
          <p:cNvPr id="654" name="Google Shape;654;p67"/>
          <p:cNvCxnSpPr>
            <a:stCxn id="641" idx="3"/>
            <a:endCxn id="636" idx="7"/>
          </p:cNvCxnSpPr>
          <p:nvPr/>
        </p:nvCxnSpPr>
        <p:spPr>
          <a:xfrm flipH="1">
            <a:off x="4260284" y="2800628"/>
            <a:ext cx="308400" cy="246000"/>
          </a:xfrm>
          <a:prstGeom prst="straightConnector1">
            <a:avLst/>
          </a:prstGeom>
          <a:noFill/>
          <a:ln w="9525" cap="flat" cmpd="sng">
            <a:solidFill>
              <a:schemeClr val="dk2"/>
            </a:solidFill>
            <a:prstDash val="solid"/>
            <a:round/>
            <a:headEnd type="none" w="med" len="med"/>
            <a:tailEnd type="triangle" w="med" len="med"/>
          </a:ln>
        </p:spPr>
      </p:cxnSp>
      <p:cxnSp>
        <p:nvCxnSpPr>
          <p:cNvPr id="655" name="Google Shape;655;p67"/>
          <p:cNvCxnSpPr>
            <a:stCxn id="636" idx="4"/>
            <a:endCxn id="638" idx="2"/>
          </p:cNvCxnSpPr>
          <p:nvPr/>
        </p:nvCxnSpPr>
        <p:spPr>
          <a:xfrm>
            <a:off x="4119083" y="3387454"/>
            <a:ext cx="391200" cy="514200"/>
          </a:xfrm>
          <a:prstGeom prst="straightConnector1">
            <a:avLst/>
          </a:prstGeom>
          <a:noFill/>
          <a:ln w="9525" cap="flat" cmpd="sng">
            <a:solidFill>
              <a:schemeClr val="dk2"/>
            </a:solidFill>
            <a:prstDash val="solid"/>
            <a:round/>
            <a:headEnd type="none" w="med" len="med"/>
            <a:tailEnd type="triangle" w="med" len="med"/>
          </a:ln>
        </p:spPr>
      </p:cxnSp>
      <p:cxnSp>
        <p:nvCxnSpPr>
          <p:cNvPr id="656" name="Google Shape;656;p67"/>
          <p:cNvCxnSpPr>
            <a:stCxn id="641" idx="6"/>
            <a:endCxn id="637" idx="2"/>
          </p:cNvCxnSpPr>
          <p:nvPr/>
        </p:nvCxnSpPr>
        <p:spPr>
          <a:xfrm>
            <a:off x="4909508" y="2659454"/>
            <a:ext cx="464400" cy="153000"/>
          </a:xfrm>
          <a:prstGeom prst="straightConnector1">
            <a:avLst/>
          </a:prstGeom>
          <a:noFill/>
          <a:ln w="9525" cap="flat" cmpd="sng">
            <a:solidFill>
              <a:schemeClr val="dk2"/>
            </a:solidFill>
            <a:prstDash val="solid"/>
            <a:round/>
            <a:headEnd type="none" w="med" len="med"/>
            <a:tailEnd type="triangle" w="med" len="med"/>
          </a:ln>
        </p:spPr>
      </p:cxnSp>
      <p:cxnSp>
        <p:nvCxnSpPr>
          <p:cNvPr id="657" name="Google Shape;657;p67"/>
          <p:cNvCxnSpPr>
            <a:stCxn id="641" idx="5"/>
            <a:endCxn id="639" idx="1"/>
          </p:cNvCxnSpPr>
          <p:nvPr/>
        </p:nvCxnSpPr>
        <p:spPr>
          <a:xfrm>
            <a:off x="4851032" y="2800628"/>
            <a:ext cx="899700" cy="645000"/>
          </a:xfrm>
          <a:prstGeom prst="straightConnector1">
            <a:avLst/>
          </a:prstGeom>
          <a:noFill/>
          <a:ln w="9525" cap="flat" cmpd="sng">
            <a:solidFill>
              <a:schemeClr val="dk2"/>
            </a:solidFill>
            <a:prstDash val="solid"/>
            <a:round/>
            <a:headEnd type="none" w="med" len="med"/>
            <a:tailEnd type="triangle" w="med" len="med"/>
          </a:ln>
        </p:spPr>
      </p:cxnSp>
      <p:cxnSp>
        <p:nvCxnSpPr>
          <p:cNvPr id="658" name="Google Shape;658;p67"/>
          <p:cNvCxnSpPr>
            <a:stCxn id="636" idx="5"/>
            <a:endCxn id="639" idx="2"/>
          </p:cNvCxnSpPr>
          <p:nvPr/>
        </p:nvCxnSpPr>
        <p:spPr>
          <a:xfrm>
            <a:off x="4260257" y="3328978"/>
            <a:ext cx="1432200" cy="258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68"/>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WALLET MECHANICS</a:t>
            </a:r>
            <a:endParaRPr/>
          </a:p>
        </p:txBody>
      </p:sp>
      <p:sp>
        <p:nvSpPr>
          <p:cNvPr id="664" name="Google Shape;664;p68"/>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Best Practices</a:t>
            </a:r>
            <a:endParaRPr b="1" dirty="0"/>
          </a:p>
        </p:txBody>
      </p:sp>
      <p:sp>
        <p:nvSpPr>
          <p:cNvPr id="665" name="Google Shape;665;p68"/>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SUNNY AGGARWAL</a:t>
            </a:r>
            <a:endParaRPr sz="900">
              <a:solidFill>
                <a:srgbClr val="B7B7B7"/>
              </a:solidFill>
              <a:latin typeface="Proxima Nova"/>
              <a:ea typeface="Proxima Nova"/>
              <a:cs typeface="Proxima Nova"/>
              <a:sym typeface="Proxima Nova"/>
            </a:endParaRPr>
          </a:p>
        </p:txBody>
      </p:sp>
      <p:sp>
        <p:nvSpPr>
          <p:cNvPr id="666" name="Google Shape;666;p68"/>
          <p:cNvSpPr txBox="1"/>
          <p:nvPr/>
        </p:nvSpPr>
        <p:spPr>
          <a:xfrm>
            <a:off x="970997" y="1354697"/>
            <a:ext cx="6028800" cy="2818200"/>
          </a:xfrm>
          <a:prstGeom prst="rect">
            <a:avLst/>
          </a:prstGeom>
          <a:noFill/>
          <a:ln>
            <a:noFill/>
          </a:ln>
        </p:spPr>
        <p:txBody>
          <a:bodyPr spcFirstLastPara="1" wrap="square" lIns="34300" tIns="34300" rIns="34300" bIns="34300" anchor="t" anchorCtr="0">
            <a:noAutofit/>
          </a:bodyPr>
          <a:lstStyle/>
          <a:p>
            <a:pPr lvl="0">
              <a:buSzPts val="1800"/>
            </a:pPr>
            <a:endParaRPr lang="tr-TR" sz="1800" dirty="0">
              <a:latin typeface="Proxima Nova"/>
              <a:ea typeface="Proxima Nova"/>
              <a:cs typeface="Proxima Nova"/>
              <a:sym typeface="Proxima Nova"/>
            </a:endParaRPr>
          </a:p>
          <a:p>
            <a:pPr marL="177800" lvl="0" indent="-203200">
              <a:buSzPts val="1800"/>
              <a:buFont typeface="Proxima Nova"/>
              <a:buChar char="●"/>
            </a:pPr>
            <a:r>
              <a:rPr lang="tr-TR" sz="1800" dirty="0">
                <a:latin typeface="Proxima Nova"/>
                <a:ea typeface="Proxima Nova"/>
                <a:cs typeface="Proxima Nova"/>
                <a:sym typeface="Proxima Nova"/>
              </a:rPr>
              <a:t>En iyi uygulama, takma adları, genel anahtarları asla yeniden kullanmamaktır</a:t>
            </a:r>
            <a:endParaRPr sz="1800" dirty="0">
              <a:latin typeface="Proxima Nova"/>
              <a:ea typeface="Proxima Nova"/>
              <a:cs typeface="Proxima Nova"/>
              <a:sym typeface="Proxima Nova"/>
            </a:endParaRPr>
          </a:p>
          <a:p>
            <a:pPr marL="177800" lvl="0" indent="-203200" algn="l" rtl="0">
              <a:spcBef>
                <a:spcPts val="0"/>
              </a:spcBef>
              <a:spcAft>
                <a:spcPts val="0"/>
              </a:spcAft>
              <a:buSzPts val="1800"/>
              <a:buFont typeface="Proxima Nova"/>
              <a:buChar char="●"/>
            </a:pPr>
            <a:r>
              <a:rPr lang="en" sz="1800" dirty="0">
                <a:latin typeface="Proxima Nova"/>
                <a:ea typeface="Proxima Nova"/>
                <a:cs typeface="Proxima Nova"/>
                <a:sym typeface="Proxima Nova"/>
              </a:rPr>
              <a:t>Why?</a:t>
            </a:r>
            <a:endParaRPr sz="1800" dirty="0">
              <a:latin typeface="Proxima Nova"/>
              <a:ea typeface="Proxima Nova"/>
              <a:cs typeface="Proxima Nova"/>
              <a:sym typeface="Proxima Nova"/>
            </a:endParaRPr>
          </a:p>
          <a:p>
            <a:pPr marL="342900" lvl="1" indent="-203200">
              <a:buSzPts val="1800"/>
              <a:buFont typeface="Proxima Nova"/>
              <a:buChar char="○"/>
            </a:pPr>
            <a:r>
              <a:rPr lang="tr-TR" sz="1800" dirty="0">
                <a:latin typeface="Proxima Nova"/>
                <a:ea typeface="Proxima Nova"/>
                <a:cs typeface="Proxima Nova"/>
                <a:sym typeface="Proxima Nova"/>
              </a:rPr>
              <a:t>Birisi ne kadar </a:t>
            </a:r>
            <a:r>
              <a:rPr lang="tr-TR" sz="1800" dirty="0" err="1">
                <a:latin typeface="Proxima Nova"/>
                <a:ea typeface="Proxima Nova"/>
                <a:cs typeface="Proxima Nova"/>
                <a:sym typeface="Proxima Nova"/>
              </a:rPr>
              <a:t>bitcoin</a:t>
            </a:r>
            <a:r>
              <a:rPr lang="tr-TR" sz="1800" dirty="0">
                <a:latin typeface="Proxima Nova"/>
                <a:ea typeface="Proxima Nova"/>
                <a:cs typeface="Proxima Nova"/>
                <a:sym typeface="Proxima Nova"/>
              </a:rPr>
              <a:t> sahibi olduğunuzu </a:t>
            </a:r>
            <a:r>
              <a:rPr lang="tr-TR" sz="1800" dirty="0" smtClean="0">
                <a:latin typeface="Proxima Nova"/>
                <a:ea typeface="Proxima Nova"/>
                <a:cs typeface="Proxima Nova"/>
                <a:sym typeface="Proxima Nova"/>
              </a:rPr>
              <a:t>belirleyememeli</a:t>
            </a:r>
          </a:p>
          <a:p>
            <a:pPr marL="342900" lvl="1" indent="-203200">
              <a:buSzPts val="1800"/>
              <a:buFont typeface="Proxima Nova"/>
              <a:buChar char="○"/>
            </a:pPr>
            <a:r>
              <a:rPr lang="tr-TR" sz="1800" dirty="0">
                <a:latin typeface="Proxima Nova"/>
                <a:ea typeface="Proxima Nova"/>
                <a:cs typeface="Proxima Nova"/>
                <a:sym typeface="Proxima Nova"/>
              </a:rPr>
              <a:t>Anahtarların oluşturulması zaten hesaplama açısından kolaydır</a:t>
            </a:r>
            <a:endParaRPr sz="1800" dirty="0">
              <a:latin typeface="Proxima Nova"/>
              <a:ea typeface="Proxima Nova"/>
              <a:cs typeface="Proxima Nova"/>
              <a:sym typeface="Proxima Nova"/>
            </a:endParaRPr>
          </a:p>
          <a:p>
            <a:pPr marL="177800" lvl="0" indent="-203200">
              <a:buSzPts val="1800"/>
              <a:buFont typeface="Proxima Nova"/>
              <a:buChar char="●"/>
            </a:pPr>
            <a:r>
              <a:rPr lang="tr-TR" sz="1800" dirty="0">
                <a:latin typeface="Proxima Nova"/>
                <a:ea typeface="Proxima Nova"/>
                <a:cs typeface="Proxima Nova"/>
                <a:sym typeface="Proxima Nova"/>
              </a:rPr>
              <a:t>Cüzdan yazılımı bunu halleder</a:t>
            </a:r>
            <a:endParaRPr sz="1800" dirty="0">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69"/>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WALLET MECHANICS</a:t>
            </a:r>
            <a:endParaRPr/>
          </a:p>
        </p:txBody>
      </p:sp>
      <p:sp>
        <p:nvSpPr>
          <p:cNvPr id="672" name="Google Shape;672;p69"/>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lvl="0"/>
            <a:r>
              <a:rPr lang="tr-TR" b="1" dirty="0"/>
              <a:t>Hiyerarşik </a:t>
            </a:r>
            <a:r>
              <a:rPr lang="tr-TR" b="1" dirty="0" err="1"/>
              <a:t>Deterministik</a:t>
            </a:r>
            <a:r>
              <a:rPr lang="tr-TR" b="1" dirty="0"/>
              <a:t> (HD) Cüzdanlar</a:t>
            </a:r>
            <a:endParaRPr b="1" dirty="0"/>
          </a:p>
        </p:txBody>
      </p:sp>
      <p:sp>
        <p:nvSpPr>
          <p:cNvPr id="673" name="Google Shape;673;p69"/>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RUSTIE LIN</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UPDATED BY: SEHYUN CHUNG</a:t>
            </a:r>
            <a:endParaRPr sz="900">
              <a:solidFill>
                <a:srgbClr val="B7B7B7"/>
              </a:solidFill>
              <a:latin typeface="Proxima Nova"/>
              <a:ea typeface="Proxima Nova"/>
              <a:cs typeface="Proxima Nova"/>
              <a:sym typeface="Proxima Nova"/>
            </a:endParaRPr>
          </a:p>
        </p:txBody>
      </p:sp>
      <p:sp>
        <p:nvSpPr>
          <p:cNvPr id="674" name="Google Shape;674;p69"/>
          <p:cNvSpPr txBox="1"/>
          <p:nvPr/>
        </p:nvSpPr>
        <p:spPr>
          <a:xfrm>
            <a:off x="311700" y="1410850"/>
            <a:ext cx="4124700" cy="3108000"/>
          </a:xfrm>
          <a:prstGeom prst="rect">
            <a:avLst/>
          </a:prstGeom>
          <a:noFill/>
          <a:ln>
            <a:noFill/>
          </a:ln>
        </p:spPr>
        <p:txBody>
          <a:bodyPr spcFirstLastPara="1" wrap="square" lIns="34300" tIns="34300" rIns="34300" bIns="34300" anchor="t" anchorCtr="0">
            <a:noAutofit/>
          </a:bodyPr>
          <a:lstStyle/>
          <a:p>
            <a:pPr marL="342900" lvl="1" indent="-203200">
              <a:lnSpc>
                <a:spcPct val="115000"/>
              </a:lnSpc>
              <a:buSzPts val="1800"/>
              <a:buFont typeface="Proxima Nova"/>
              <a:buChar char="○"/>
            </a:pPr>
            <a:r>
              <a:rPr lang="tr-TR" sz="1800" dirty="0" err="1">
                <a:latin typeface="Proxima Nova"/>
                <a:ea typeface="Proxima Nova"/>
                <a:cs typeface="Proxima Nova"/>
                <a:sym typeface="Proxima Nova"/>
              </a:rPr>
              <a:t>Deterministik</a:t>
            </a:r>
            <a:r>
              <a:rPr lang="tr-TR" sz="1800" dirty="0">
                <a:latin typeface="Proxima Nova"/>
                <a:ea typeface="Proxima Nova"/>
                <a:cs typeface="Proxima Nova"/>
                <a:sym typeface="Proxima Nova"/>
              </a:rPr>
              <a:t> çünkü tüm alt anahtarlar her seferinde aynı şekilde bir tohumdan </a:t>
            </a:r>
            <a:r>
              <a:rPr lang="tr-TR" sz="1800" dirty="0" smtClean="0">
                <a:latin typeface="Proxima Nova"/>
                <a:ea typeface="Proxima Nova"/>
                <a:cs typeface="Proxima Nova"/>
                <a:sym typeface="Proxima Nova"/>
              </a:rPr>
              <a:t>üretilir</a:t>
            </a:r>
          </a:p>
          <a:p>
            <a:pPr marL="342900" lvl="1" indent="-203200">
              <a:lnSpc>
                <a:spcPct val="115000"/>
              </a:lnSpc>
              <a:buSzPts val="1800"/>
              <a:buFont typeface="Proxima Nova"/>
              <a:buChar char="○"/>
            </a:pPr>
            <a:r>
              <a:rPr lang="tr-TR" sz="1800" dirty="0">
                <a:latin typeface="Proxima Nova"/>
                <a:ea typeface="Proxima Nova"/>
                <a:cs typeface="Proxima Nova"/>
                <a:sym typeface="Proxima Nova"/>
              </a:rPr>
              <a:t>Hiyerarşiktir, çünkü anahtarları seviyelerle ağaç benzeri bir yapıda düzenleyebilirsiniz.</a:t>
            </a:r>
            <a:endParaRPr sz="1400" dirty="0">
              <a:latin typeface="Proxima Nova"/>
              <a:ea typeface="Proxima Nova"/>
              <a:cs typeface="Proxima Nova"/>
              <a:sym typeface="Proxima Nova"/>
            </a:endParaRPr>
          </a:p>
        </p:txBody>
      </p:sp>
      <p:pic>
        <p:nvPicPr>
          <p:cNvPr id="675" name="Google Shape;675;p69"/>
          <p:cNvPicPr preferRelativeResize="0"/>
          <p:nvPr/>
        </p:nvPicPr>
        <p:blipFill>
          <a:blip r:embed="rId3">
            <a:alphaModFix/>
          </a:blip>
          <a:stretch>
            <a:fillRect/>
          </a:stretch>
        </p:blipFill>
        <p:spPr>
          <a:xfrm>
            <a:off x="4406166" y="1029575"/>
            <a:ext cx="4585432" cy="38263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70"/>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WALLET MECHANICS</a:t>
            </a:r>
            <a:endParaRPr/>
          </a:p>
        </p:txBody>
      </p:sp>
      <p:sp>
        <p:nvSpPr>
          <p:cNvPr id="681" name="Google Shape;681;p70"/>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lvl="0"/>
            <a:r>
              <a:rPr lang="tr-TR" b="1" dirty="0"/>
              <a:t>Hiyerarşik </a:t>
            </a:r>
            <a:r>
              <a:rPr lang="tr-TR" b="1" dirty="0" err="1"/>
              <a:t>Deterministik</a:t>
            </a:r>
            <a:r>
              <a:rPr lang="tr-TR" b="1" dirty="0"/>
              <a:t> (HD) Cüzdanlar</a:t>
            </a:r>
            <a:endParaRPr lang="tr-TR" b="1" dirty="0"/>
          </a:p>
        </p:txBody>
      </p:sp>
      <p:sp>
        <p:nvSpPr>
          <p:cNvPr id="682" name="Google Shape;682;p70"/>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SEHYUN CHUNG</a:t>
            </a:r>
            <a:endParaRPr sz="900">
              <a:solidFill>
                <a:srgbClr val="B7B7B7"/>
              </a:solidFill>
              <a:latin typeface="Proxima Nova"/>
              <a:ea typeface="Proxima Nova"/>
              <a:cs typeface="Proxima Nova"/>
              <a:sym typeface="Proxima Nova"/>
            </a:endParaRPr>
          </a:p>
        </p:txBody>
      </p:sp>
      <p:sp>
        <p:nvSpPr>
          <p:cNvPr id="683" name="Google Shape;683;p70"/>
          <p:cNvSpPr txBox="1"/>
          <p:nvPr/>
        </p:nvSpPr>
        <p:spPr>
          <a:xfrm>
            <a:off x="311700" y="1410850"/>
            <a:ext cx="4124700" cy="3108000"/>
          </a:xfrm>
          <a:prstGeom prst="rect">
            <a:avLst/>
          </a:prstGeom>
          <a:noFill/>
          <a:ln>
            <a:noFill/>
          </a:ln>
        </p:spPr>
        <p:txBody>
          <a:bodyPr spcFirstLastPara="1" wrap="square" lIns="34300" tIns="34300" rIns="34300" bIns="34300" anchor="t" anchorCtr="0">
            <a:noAutofit/>
          </a:bodyPr>
          <a:lstStyle/>
          <a:p>
            <a:pPr marL="342900" lvl="1" indent="-203200">
              <a:lnSpc>
                <a:spcPct val="115000"/>
              </a:lnSpc>
              <a:buSzPts val="1800"/>
              <a:buFont typeface="Proxima Nova"/>
              <a:buChar char="○"/>
            </a:pPr>
            <a:r>
              <a:rPr lang="tr-TR" sz="1800" dirty="0">
                <a:solidFill>
                  <a:schemeClr val="dk1"/>
                </a:solidFill>
                <a:latin typeface="Proxima Nova"/>
                <a:ea typeface="Proxima Nova"/>
                <a:cs typeface="Proxima Nova"/>
                <a:sym typeface="Proxima Nova"/>
              </a:rPr>
              <a:t>Daha az hata noktası: bir ana özel anahtarı depolayın/yedekleyin, ardından tüm alt anahtar ağacını türetin (ayrıca bir kusur olarak kabul edilebilir</a:t>
            </a:r>
            <a:r>
              <a:rPr lang="tr-TR" sz="1800" dirty="0" smtClean="0">
                <a:solidFill>
                  <a:schemeClr val="dk1"/>
                </a:solidFill>
                <a:latin typeface="Proxima Nova"/>
                <a:ea typeface="Proxima Nova"/>
                <a:cs typeface="Proxima Nova"/>
                <a:sym typeface="Proxima Nova"/>
              </a:rPr>
              <a:t>)</a:t>
            </a:r>
          </a:p>
          <a:p>
            <a:pPr marL="342900" lvl="1" indent="-203200">
              <a:lnSpc>
                <a:spcPct val="115000"/>
              </a:lnSpc>
              <a:buSzPts val="1800"/>
              <a:buFont typeface="Proxima Nova"/>
              <a:buChar char="○"/>
            </a:pPr>
            <a:endParaRPr lang="tr-TR" sz="1800" dirty="0">
              <a:solidFill>
                <a:schemeClr val="dk1"/>
              </a:solidFill>
              <a:latin typeface="Proxima Nova"/>
              <a:ea typeface="Proxima Nova"/>
              <a:cs typeface="Proxima Nova"/>
              <a:sym typeface="Proxima Nova"/>
            </a:endParaRPr>
          </a:p>
          <a:p>
            <a:pPr marL="342900" lvl="1" indent="-203200">
              <a:lnSpc>
                <a:spcPct val="115000"/>
              </a:lnSpc>
              <a:buSzPts val="1800"/>
              <a:buFont typeface="Proxima Nova"/>
              <a:buChar char="○"/>
            </a:pPr>
            <a:r>
              <a:rPr lang="tr-TR" sz="1800" dirty="0">
                <a:solidFill>
                  <a:schemeClr val="dk1"/>
                </a:solidFill>
                <a:latin typeface="Proxima Nova"/>
                <a:ea typeface="Proxima Nova"/>
                <a:cs typeface="Proxima Nova"/>
                <a:sym typeface="Proxima Nova"/>
              </a:rPr>
              <a:t>Erişim kontrolü: ağaç benzeri yapı, sahibine belirli bir şube atayarak, birisinin cüzdanın yalnızca bir kısmına erişmesine izin vermesini sağlar.</a:t>
            </a:r>
            <a:endParaRPr sz="1400" dirty="0">
              <a:latin typeface="Proxima Nova"/>
              <a:ea typeface="Proxima Nova"/>
              <a:cs typeface="Proxima Nova"/>
              <a:sym typeface="Proxima Nova"/>
            </a:endParaRPr>
          </a:p>
        </p:txBody>
      </p:sp>
      <p:pic>
        <p:nvPicPr>
          <p:cNvPr id="684" name="Google Shape;684;p70"/>
          <p:cNvPicPr preferRelativeResize="0"/>
          <p:nvPr/>
        </p:nvPicPr>
        <p:blipFill>
          <a:blip r:embed="rId3">
            <a:alphaModFix/>
          </a:blip>
          <a:stretch>
            <a:fillRect/>
          </a:stretch>
        </p:blipFill>
        <p:spPr>
          <a:xfrm>
            <a:off x="4406166" y="1029575"/>
            <a:ext cx="4585432" cy="38263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71"/>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SEHYUN CHUNG</a:t>
            </a:r>
            <a:endParaRPr sz="900">
              <a:solidFill>
                <a:srgbClr val="B7B7B7"/>
              </a:solidFill>
              <a:latin typeface="Proxima Nova"/>
              <a:ea typeface="Proxima Nova"/>
              <a:cs typeface="Proxima Nova"/>
              <a:sym typeface="Proxima Nova"/>
            </a:endParaRPr>
          </a:p>
        </p:txBody>
      </p:sp>
      <p:sp>
        <p:nvSpPr>
          <p:cNvPr id="690" name="Google Shape;690;p71"/>
          <p:cNvSpPr txBox="1">
            <a:spLocks noGrp="1"/>
          </p:cNvSpPr>
          <p:nvPr>
            <p:ph type="title" idx="4294967295"/>
          </p:nvPr>
        </p:nvSpPr>
        <p:spPr>
          <a:xfrm>
            <a:off x="226870" y="380675"/>
            <a:ext cx="84930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rgbClr val="FFFFFF"/>
                </a:solidFill>
                <a:latin typeface="Poppins"/>
                <a:ea typeface="Poppins"/>
                <a:cs typeface="Poppins"/>
                <a:sym typeface="Poppins"/>
              </a:rPr>
              <a:t>HD Wallets</a:t>
            </a:r>
            <a:endParaRPr b="1">
              <a:solidFill>
                <a:srgbClr val="FFFFFF"/>
              </a:solidFill>
              <a:latin typeface="Poppins"/>
              <a:ea typeface="Poppins"/>
              <a:cs typeface="Poppins"/>
              <a:sym typeface="Poppins"/>
            </a:endParaRPr>
          </a:p>
        </p:txBody>
      </p:sp>
      <p:sp>
        <p:nvSpPr>
          <p:cNvPr id="691" name="Google Shape;691;p71"/>
          <p:cNvSpPr txBox="1">
            <a:spLocks noGrp="1"/>
          </p:cNvSpPr>
          <p:nvPr>
            <p:ph type="title" idx="4294967295"/>
          </p:nvPr>
        </p:nvSpPr>
        <p:spPr>
          <a:xfrm>
            <a:off x="2355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F9900"/>
                </a:solidFill>
                <a:latin typeface="Poppins"/>
                <a:ea typeface="Poppins"/>
                <a:cs typeface="Poppins"/>
                <a:sym typeface="Poppins"/>
              </a:rPr>
              <a:t>WALLET MECHANICS</a:t>
            </a:r>
            <a:endParaRPr sz="1400">
              <a:solidFill>
                <a:srgbClr val="FF9900"/>
              </a:solidFill>
              <a:latin typeface="Poppins"/>
              <a:ea typeface="Poppins"/>
              <a:cs typeface="Poppins"/>
              <a:sym typeface="Poppins"/>
            </a:endParaRPr>
          </a:p>
        </p:txBody>
      </p:sp>
      <p:pic>
        <p:nvPicPr>
          <p:cNvPr id="692" name="Google Shape;692;p71"/>
          <p:cNvPicPr preferRelativeResize="0"/>
          <p:nvPr/>
        </p:nvPicPr>
        <p:blipFill>
          <a:blip r:embed="rId3">
            <a:alphaModFix/>
          </a:blip>
          <a:stretch>
            <a:fillRect/>
          </a:stretch>
        </p:blipFill>
        <p:spPr>
          <a:xfrm>
            <a:off x="5134250" y="1105775"/>
            <a:ext cx="3857351" cy="3218786"/>
          </a:xfrm>
          <a:prstGeom prst="rect">
            <a:avLst/>
          </a:prstGeom>
          <a:noFill/>
          <a:ln>
            <a:noFill/>
          </a:ln>
        </p:spPr>
      </p:pic>
      <p:sp>
        <p:nvSpPr>
          <p:cNvPr id="693" name="Google Shape;693;p71"/>
          <p:cNvSpPr txBox="1"/>
          <p:nvPr/>
        </p:nvSpPr>
        <p:spPr>
          <a:xfrm>
            <a:off x="450050" y="1093000"/>
            <a:ext cx="4684200" cy="3461400"/>
          </a:xfrm>
          <a:prstGeom prst="rect">
            <a:avLst/>
          </a:prstGeom>
          <a:noFill/>
          <a:ln>
            <a:noFill/>
          </a:ln>
        </p:spPr>
        <p:txBody>
          <a:bodyPr spcFirstLastPara="1" wrap="square" lIns="91425" tIns="91425" rIns="91425" bIns="91425" anchor="t" anchorCtr="0">
            <a:noAutofit/>
          </a:bodyPr>
          <a:lstStyle/>
          <a:p>
            <a:pPr marL="457200" lvl="0" indent="-349250" algn="l" rtl="0">
              <a:lnSpc>
                <a:spcPct val="125000"/>
              </a:lnSpc>
              <a:spcBef>
                <a:spcPts val="0"/>
              </a:spcBef>
              <a:spcAft>
                <a:spcPts val="0"/>
              </a:spcAft>
              <a:buClr>
                <a:srgbClr val="F3F3F3"/>
              </a:buClr>
              <a:buSzPts val="1900"/>
              <a:buFont typeface="Proxima Nova"/>
              <a:buAutoNum type="arabicPeriod"/>
            </a:pPr>
            <a:r>
              <a:rPr lang="en" sz="1900">
                <a:solidFill>
                  <a:srgbClr val="F3F3F3"/>
                </a:solidFill>
                <a:latin typeface="Proxima Nova"/>
                <a:ea typeface="Proxima Nova"/>
                <a:cs typeface="Proxima Nova"/>
                <a:sym typeface="Proxima Nova"/>
              </a:rPr>
              <a:t>Start with a master private key</a:t>
            </a:r>
            <a:endParaRPr sz="1900">
              <a:solidFill>
                <a:srgbClr val="F3F3F3"/>
              </a:solidFill>
              <a:latin typeface="Proxima Nova"/>
              <a:ea typeface="Proxima Nova"/>
              <a:cs typeface="Proxima Nova"/>
              <a:sym typeface="Proxima Nova"/>
            </a:endParaRPr>
          </a:p>
          <a:p>
            <a:pPr marL="457200" lvl="0" indent="-349250" algn="l" rtl="0">
              <a:lnSpc>
                <a:spcPct val="125000"/>
              </a:lnSpc>
              <a:spcBef>
                <a:spcPts val="0"/>
              </a:spcBef>
              <a:spcAft>
                <a:spcPts val="0"/>
              </a:spcAft>
              <a:buClr>
                <a:srgbClr val="F3F3F3"/>
              </a:buClr>
              <a:buSzPts val="1900"/>
              <a:buFont typeface="Proxima Nova"/>
              <a:buAutoNum type="arabicPeriod"/>
            </a:pPr>
            <a:r>
              <a:rPr lang="en" sz="1900">
                <a:solidFill>
                  <a:srgbClr val="F3F3F3"/>
                </a:solidFill>
                <a:latin typeface="Proxima Nova"/>
                <a:ea typeface="Proxima Nova"/>
                <a:cs typeface="Proxima Nova"/>
                <a:sym typeface="Proxima Nova"/>
              </a:rPr>
              <a:t>Generate child private keys by hashing your private key + index</a:t>
            </a:r>
            <a:endParaRPr sz="1900">
              <a:solidFill>
                <a:srgbClr val="F3F3F3"/>
              </a:solidFill>
              <a:latin typeface="Proxima Nova"/>
              <a:ea typeface="Proxima Nova"/>
              <a:cs typeface="Proxima Nova"/>
              <a:sym typeface="Proxima Nova"/>
            </a:endParaRPr>
          </a:p>
          <a:p>
            <a:pPr marL="457200" lvl="0" indent="-349250" algn="l" rtl="0">
              <a:lnSpc>
                <a:spcPct val="125000"/>
              </a:lnSpc>
              <a:spcBef>
                <a:spcPts val="0"/>
              </a:spcBef>
              <a:spcAft>
                <a:spcPts val="0"/>
              </a:spcAft>
              <a:buClr>
                <a:srgbClr val="F3F3F3"/>
              </a:buClr>
              <a:buSzPts val="1900"/>
              <a:buFont typeface="Proxima Nova"/>
              <a:buAutoNum type="arabicPeriod"/>
            </a:pPr>
            <a:r>
              <a:rPr lang="en" sz="1900">
                <a:solidFill>
                  <a:srgbClr val="F3F3F3"/>
                </a:solidFill>
                <a:latin typeface="Proxima Nova"/>
                <a:ea typeface="Proxima Nova"/>
                <a:cs typeface="Proxima Nova"/>
                <a:sym typeface="Proxima Nova"/>
              </a:rPr>
              <a:t>Use the public key of the </a:t>
            </a:r>
            <a:r>
              <a:rPr lang="en" sz="1900" b="1">
                <a:solidFill>
                  <a:srgbClr val="F3F3F3"/>
                </a:solidFill>
                <a:latin typeface="Proxima Nova"/>
                <a:ea typeface="Proxima Nova"/>
                <a:cs typeface="Proxima Nova"/>
                <a:sym typeface="Proxima Nova"/>
              </a:rPr>
              <a:t>master</a:t>
            </a:r>
            <a:r>
              <a:rPr lang="en" sz="1900">
                <a:solidFill>
                  <a:srgbClr val="F3F3F3"/>
                </a:solidFill>
                <a:latin typeface="Proxima Nova"/>
                <a:ea typeface="Proxima Nova"/>
                <a:cs typeface="Proxima Nova"/>
                <a:sym typeface="Proxima Nova"/>
              </a:rPr>
              <a:t> private key to generate child public keys</a:t>
            </a:r>
            <a:endParaRPr sz="1900">
              <a:solidFill>
                <a:srgbClr val="F3F3F3"/>
              </a:solidFill>
              <a:latin typeface="Proxima Nova"/>
              <a:ea typeface="Proxima Nova"/>
              <a:cs typeface="Proxima Nova"/>
              <a:sym typeface="Proxima Nova"/>
            </a:endParaRPr>
          </a:p>
          <a:p>
            <a:pPr marL="457200" lvl="0" indent="-349250" algn="l" rtl="0">
              <a:lnSpc>
                <a:spcPct val="125000"/>
              </a:lnSpc>
              <a:spcBef>
                <a:spcPts val="0"/>
              </a:spcBef>
              <a:spcAft>
                <a:spcPts val="0"/>
              </a:spcAft>
              <a:buClr>
                <a:srgbClr val="F3F3F3"/>
              </a:buClr>
              <a:buSzPts val="1900"/>
              <a:buFont typeface="Proxima Nova"/>
              <a:buAutoNum type="arabicPeriod"/>
            </a:pPr>
            <a:r>
              <a:rPr lang="en" sz="1900">
                <a:solidFill>
                  <a:srgbClr val="F3F3F3"/>
                </a:solidFill>
                <a:latin typeface="Proxima Nova"/>
                <a:ea typeface="Proxima Nova"/>
                <a:cs typeface="Proxima Nova"/>
                <a:sym typeface="Proxima Nova"/>
              </a:rPr>
              <a:t>By the nature of hash functions (same input </a:t>
            </a:r>
            <a:r>
              <a:rPr lang="en" sz="1900" b="1">
                <a:solidFill>
                  <a:srgbClr val="F3F3F3"/>
                </a:solidFill>
                <a:latin typeface="Proxima Nova"/>
                <a:ea typeface="Proxima Nova"/>
                <a:cs typeface="Proxima Nova"/>
                <a:sym typeface="Proxima Nova"/>
              </a:rPr>
              <a:t>always</a:t>
            </a:r>
            <a:r>
              <a:rPr lang="en" sz="1900">
                <a:solidFill>
                  <a:srgbClr val="F3F3F3"/>
                </a:solidFill>
                <a:latin typeface="Proxima Nova"/>
                <a:ea typeface="Proxima Nova"/>
                <a:cs typeface="Proxima Nova"/>
                <a:sym typeface="Proxima Nova"/>
              </a:rPr>
              <a:t> means same output), we only need the master key</a:t>
            </a:r>
            <a:endParaRPr sz="1900">
              <a:solidFill>
                <a:srgbClr val="F3F3F3"/>
              </a:solidFill>
              <a:latin typeface="Proxima Nova"/>
              <a:ea typeface="Proxima Nova"/>
              <a:cs typeface="Proxima Nova"/>
              <a:sym typeface="Proxima Nova"/>
            </a:endParaRPr>
          </a:p>
          <a:p>
            <a:pPr marL="0" lvl="0" indent="0" algn="l" rtl="0">
              <a:spcBef>
                <a:spcPts val="0"/>
              </a:spcBef>
              <a:spcAft>
                <a:spcPts val="0"/>
              </a:spcAft>
              <a:buNone/>
            </a:pPr>
            <a:endParaRPr sz="13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697"/>
        <p:cNvGrpSpPr/>
        <p:nvPr/>
      </p:nvGrpSpPr>
      <p:grpSpPr>
        <a:xfrm>
          <a:off x="0" y="0"/>
          <a:ext cx="0" cy="0"/>
          <a:chOff x="0" y="0"/>
          <a:chExt cx="0" cy="0"/>
        </a:xfrm>
      </p:grpSpPr>
      <p:sp>
        <p:nvSpPr>
          <p:cNvPr id="698" name="Google Shape;698;p72"/>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MULTISIG TRANSACTION</a:t>
            </a:r>
            <a:endParaRPr/>
          </a:p>
        </p:txBody>
      </p:sp>
      <p:sp>
        <p:nvSpPr>
          <p:cNvPr id="699" name="Google Shape;699;p72"/>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BITCOIN MECHANICS</a:t>
            </a:r>
            <a:endParaRPr b="1"/>
          </a:p>
        </p:txBody>
      </p:sp>
      <p:sp>
        <p:nvSpPr>
          <p:cNvPr id="700" name="Google Shape;700;p72"/>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RUSTIE LIN</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endParaRPr sz="900">
              <a:solidFill>
                <a:srgbClr val="B7B7B7"/>
              </a:solidFill>
              <a:latin typeface="Proxima Nova"/>
              <a:ea typeface="Proxima Nova"/>
              <a:cs typeface="Proxima Nova"/>
              <a:sym typeface="Proxima Nova"/>
            </a:endParaRPr>
          </a:p>
        </p:txBody>
      </p:sp>
      <p:pic>
        <p:nvPicPr>
          <p:cNvPr id="701" name="Google Shape;701;p72"/>
          <p:cNvPicPr preferRelativeResize="0"/>
          <p:nvPr/>
        </p:nvPicPr>
        <p:blipFill>
          <a:blip r:embed="rId3">
            <a:alphaModFix/>
          </a:blip>
          <a:stretch>
            <a:fillRect/>
          </a:stretch>
        </p:blipFill>
        <p:spPr>
          <a:xfrm>
            <a:off x="6834617" y="2665003"/>
            <a:ext cx="729494" cy="969581"/>
          </a:xfrm>
          <a:prstGeom prst="rect">
            <a:avLst/>
          </a:prstGeom>
          <a:noFill/>
          <a:ln>
            <a:noFill/>
          </a:ln>
        </p:spPr>
      </p:pic>
      <p:sp>
        <p:nvSpPr>
          <p:cNvPr id="702" name="Google Shape;702;p72"/>
          <p:cNvSpPr/>
          <p:nvPr/>
        </p:nvSpPr>
        <p:spPr>
          <a:xfrm>
            <a:off x="5502252" y="885216"/>
            <a:ext cx="843300" cy="8430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r>
              <a:rPr lang="en" sz="1400"/>
              <a:t>Justin</a:t>
            </a:r>
            <a:endParaRPr sz="1400"/>
          </a:p>
        </p:txBody>
      </p:sp>
      <p:sp>
        <p:nvSpPr>
          <p:cNvPr id="703" name="Google Shape;703;p72"/>
          <p:cNvSpPr/>
          <p:nvPr/>
        </p:nvSpPr>
        <p:spPr>
          <a:xfrm>
            <a:off x="6610363" y="885223"/>
            <a:ext cx="843300" cy="843000"/>
          </a:xfrm>
          <a:prstGeom prst="ellipse">
            <a:avLst/>
          </a:prstGeom>
          <a:solidFill>
            <a:srgbClr val="9FC5E8"/>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Clr>
                <a:schemeClr val="dk2"/>
              </a:buClr>
              <a:buSzPts val="400"/>
              <a:buFont typeface="Arial"/>
              <a:buNone/>
            </a:pPr>
            <a:r>
              <a:rPr lang="en" sz="1400">
                <a:solidFill>
                  <a:schemeClr val="dk2"/>
                </a:solidFill>
              </a:rPr>
              <a:t>Justin</a:t>
            </a:r>
            <a:endParaRPr sz="1400"/>
          </a:p>
        </p:txBody>
      </p:sp>
      <p:sp>
        <p:nvSpPr>
          <p:cNvPr id="704" name="Google Shape;704;p72"/>
          <p:cNvSpPr/>
          <p:nvPr/>
        </p:nvSpPr>
        <p:spPr>
          <a:xfrm>
            <a:off x="7635431" y="885217"/>
            <a:ext cx="843300" cy="843000"/>
          </a:xfrm>
          <a:prstGeom prst="ellipse">
            <a:avLst/>
          </a:prstGeom>
          <a:solidFill>
            <a:srgbClr val="A4C2F4"/>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Clr>
                <a:schemeClr val="dk2"/>
              </a:buClr>
              <a:buSzPts val="400"/>
              <a:buFont typeface="Arial"/>
              <a:buNone/>
            </a:pPr>
            <a:r>
              <a:rPr lang="en" sz="1400">
                <a:solidFill>
                  <a:schemeClr val="dk2"/>
                </a:solidFill>
              </a:rPr>
              <a:t>Justin</a:t>
            </a:r>
            <a:endParaRPr sz="1400"/>
          </a:p>
        </p:txBody>
      </p:sp>
      <p:sp>
        <p:nvSpPr>
          <p:cNvPr id="705" name="Google Shape;705;p72"/>
          <p:cNvSpPr/>
          <p:nvPr/>
        </p:nvSpPr>
        <p:spPr>
          <a:xfrm>
            <a:off x="5735750" y="1832684"/>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706" name="Google Shape;706;p72"/>
          <p:cNvSpPr/>
          <p:nvPr/>
        </p:nvSpPr>
        <p:spPr>
          <a:xfrm>
            <a:off x="6891623" y="1832698"/>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707" name="Google Shape;707;p72"/>
          <p:cNvSpPr/>
          <p:nvPr/>
        </p:nvSpPr>
        <p:spPr>
          <a:xfrm>
            <a:off x="7913577" y="1832684"/>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cxnSp>
        <p:nvCxnSpPr>
          <p:cNvPr id="708" name="Google Shape;708;p72"/>
          <p:cNvCxnSpPr/>
          <p:nvPr/>
        </p:nvCxnSpPr>
        <p:spPr>
          <a:xfrm>
            <a:off x="7148780" y="2291083"/>
            <a:ext cx="0" cy="453600"/>
          </a:xfrm>
          <a:prstGeom prst="straightConnector1">
            <a:avLst/>
          </a:prstGeom>
          <a:noFill/>
          <a:ln w="38100" cap="flat" cmpd="sng">
            <a:solidFill>
              <a:srgbClr val="A4C2F4"/>
            </a:solidFill>
            <a:prstDash val="solid"/>
            <a:round/>
            <a:headEnd type="none" w="med" len="med"/>
            <a:tailEnd type="triangle" w="med" len="med"/>
          </a:ln>
        </p:spPr>
      </p:cxnSp>
      <p:cxnSp>
        <p:nvCxnSpPr>
          <p:cNvPr id="709" name="Google Shape;709;p72"/>
          <p:cNvCxnSpPr/>
          <p:nvPr/>
        </p:nvCxnSpPr>
        <p:spPr>
          <a:xfrm flipH="1">
            <a:off x="7148908" y="2272746"/>
            <a:ext cx="923400" cy="471900"/>
          </a:xfrm>
          <a:prstGeom prst="straightConnector1">
            <a:avLst/>
          </a:prstGeom>
          <a:noFill/>
          <a:ln w="38100" cap="flat" cmpd="sng">
            <a:solidFill>
              <a:srgbClr val="A4C2F4"/>
            </a:solidFill>
            <a:prstDash val="solid"/>
            <a:round/>
            <a:headEnd type="none" w="med" len="med"/>
            <a:tailEnd type="triangle" w="med" len="med"/>
          </a:ln>
        </p:spPr>
      </p:cxnSp>
      <p:cxnSp>
        <p:nvCxnSpPr>
          <p:cNvPr id="710" name="Google Shape;710;p72"/>
          <p:cNvCxnSpPr/>
          <p:nvPr/>
        </p:nvCxnSpPr>
        <p:spPr>
          <a:xfrm rot="10800000" flipH="1">
            <a:off x="4318791" y="2858912"/>
            <a:ext cx="390900" cy="328800"/>
          </a:xfrm>
          <a:prstGeom prst="straightConnector1">
            <a:avLst/>
          </a:prstGeom>
          <a:noFill/>
          <a:ln w="38100" cap="flat" cmpd="sng">
            <a:solidFill>
              <a:srgbClr val="6D9EEB"/>
            </a:solidFill>
            <a:prstDash val="lgDash"/>
            <a:round/>
            <a:headEnd type="triangle" w="med" len="med"/>
            <a:tailEnd type="triangle" w="med" len="med"/>
          </a:ln>
        </p:spPr>
      </p:cxnSp>
      <p:cxnSp>
        <p:nvCxnSpPr>
          <p:cNvPr id="711" name="Google Shape;711;p72"/>
          <p:cNvCxnSpPr/>
          <p:nvPr/>
        </p:nvCxnSpPr>
        <p:spPr>
          <a:xfrm rot="10800000" flipH="1">
            <a:off x="4318791" y="2953412"/>
            <a:ext cx="1113600" cy="234300"/>
          </a:xfrm>
          <a:prstGeom prst="straightConnector1">
            <a:avLst/>
          </a:prstGeom>
          <a:noFill/>
          <a:ln w="38100" cap="flat" cmpd="sng">
            <a:solidFill>
              <a:srgbClr val="6D9EEB"/>
            </a:solidFill>
            <a:prstDash val="solid"/>
            <a:round/>
            <a:headEnd type="triangle" w="med" len="med"/>
            <a:tailEnd type="none" w="med" len="med"/>
          </a:ln>
        </p:spPr>
      </p:cxnSp>
      <p:cxnSp>
        <p:nvCxnSpPr>
          <p:cNvPr id="712" name="Google Shape;712;p72"/>
          <p:cNvCxnSpPr/>
          <p:nvPr/>
        </p:nvCxnSpPr>
        <p:spPr>
          <a:xfrm>
            <a:off x="4709887" y="2858921"/>
            <a:ext cx="0" cy="843000"/>
          </a:xfrm>
          <a:prstGeom prst="straightConnector1">
            <a:avLst/>
          </a:prstGeom>
          <a:noFill/>
          <a:ln w="38100" cap="flat" cmpd="sng">
            <a:solidFill>
              <a:srgbClr val="6D9EEB"/>
            </a:solidFill>
            <a:prstDash val="lgDash"/>
            <a:round/>
            <a:headEnd type="triangle" w="med" len="med"/>
            <a:tailEnd type="triangle" w="med" len="med"/>
          </a:ln>
        </p:spPr>
      </p:cxnSp>
      <p:cxnSp>
        <p:nvCxnSpPr>
          <p:cNvPr id="713" name="Google Shape;713;p72"/>
          <p:cNvCxnSpPr/>
          <p:nvPr/>
        </p:nvCxnSpPr>
        <p:spPr>
          <a:xfrm>
            <a:off x="4709887" y="2858921"/>
            <a:ext cx="1041000" cy="586800"/>
          </a:xfrm>
          <a:prstGeom prst="straightConnector1">
            <a:avLst/>
          </a:prstGeom>
          <a:noFill/>
          <a:ln w="38100" cap="flat" cmpd="sng">
            <a:solidFill>
              <a:srgbClr val="6D9EEB"/>
            </a:solidFill>
            <a:prstDash val="lgDash"/>
            <a:round/>
            <a:headEnd type="triangle" w="med" len="med"/>
            <a:tailEnd type="triangle" w="med" len="med"/>
          </a:ln>
        </p:spPr>
      </p:cxnSp>
      <p:cxnSp>
        <p:nvCxnSpPr>
          <p:cNvPr id="714" name="Google Shape;714;p72"/>
          <p:cNvCxnSpPr/>
          <p:nvPr/>
        </p:nvCxnSpPr>
        <p:spPr>
          <a:xfrm>
            <a:off x="4318791" y="3187712"/>
            <a:ext cx="390900" cy="514200"/>
          </a:xfrm>
          <a:prstGeom prst="straightConnector1">
            <a:avLst/>
          </a:prstGeom>
          <a:noFill/>
          <a:ln w="38100" cap="flat" cmpd="sng">
            <a:solidFill>
              <a:srgbClr val="6D9EEB"/>
            </a:solidFill>
            <a:prstDash val="lgDash"/>
            <a:round/>
            <a:headEnd type="triangle" w="med" len="med"/>
            <a:tailEnd type="triangle" w="med" len="med"/>
          </a:ln>
        </p:spPr>
      </p:cxnSp>
      <p:cxnSp>
        <p:nvCxnSpPr>
          <p:cNvPr id="715" name="Google Shape;715;p72"/>
          <p:cNvCxnSpPr/>
          <p:nvPr/>
        </p:nvCxnSpPr>
        <p:spPr>
          <a:xfrm rot="10800000" flipH="1">
            <a:off x="4709887" y="3445663"/>
            <a:ext cx="1041000" cy="256200"/>
          </a:xfrm>
          <a:prstGeom prst="straightConnector1">
            <a:avLst/>
          </a:prstGeom>
          <a:noFill/>
          <a:ln w="38100" cap="flat" cmpd="sng">
            <a:solidFill>
              <a:srgbClr val="6D9EEB"/>
            </a:solidFill>
            <a:prstDash val="lgDash"/>
            <a:round/>
            <a:headEnd type="triangle" w="med" len="med"/>
            <a:tailEnd type="triangle" w="med" len="med"/>
          </a:ln>
        </p:spPr>
      </p:cxnSp>
      <p:cxnSp>
        <p:nvCxnSpPr>
          <p:cNvPr id="716" name="Google Shape;716;p72"/>
          <p:cNvCxnSpPr/>
          <p:nvPr/>
        </p:nvCxnSpPr>
        <p:spPr>
          <a:xfrm rot="10800000" flipH="1">
            <a:off x="4709887" y="2953363"/>
            <a:ext cx="722400" cy="748500"/>
          </a:xfrm>
          <a:prstGeom prst="straightConnector1">
            <a:avLst/>
          </a:prstGeom>
          <a:noFill/>
          <a:ln w="38100" cap="flat" cmpd="sng">
            <a:solidFill>
              <a:srgbClr val="6D9EEB"/>
            </a:solidFill>
            <a:prstDash val="solid"/>
            <a:round/>
            <a:headEnd type="triangle" w="med" len="med"/>
            <a:tailEnd type="none" w="med" len="med"/>
          </a:ln>
        </p:spPr>
      </p:cxnSp>
      <p:cxnSp>
        <p:nvCxnSpPr>
          <p:cNvPr id="717" name="Google Shape;717;p72"/>
          <p:cNvCxnSpPr/>
          <p:nvPr/>
        </p:nvCxnSpPr>
        <p:spPr>
          <a:xfrm>
            <a:off x="4318791" y="3187712"/>
            <a:ext cx="1432200" cy="258000"/>
          </a:xfrm>
          <a:prstGeom prst="straightConnector1">
            <a:avLst/>
          </a:prstGeom>
          <a:noFill/>
          <a:ln w="38100" cap="flat" cmpd="sng">
            <a:solidFill>
              <a:srgbClr val="6D9EEB"/>
            </a:solidFill>
            <a:prstDash val="lgDash"/>
            <a:round/>
            <a:headEnd type="triangle" w="med" len="med"/>
            <a:tailEnd type="triangle" w="med" len="med"/>
          </a:ln>
        </p:spPr>
      </p:cxnSp>
      <p:cxnSp>
        <p:nvCxnSpPr>
          <p:cNvPr id="718" name="Google Shape;718;p72"/>
          <p:cNvCxnSpPr/>
          <p:nvPr/>
        </p:nvCxnSpPr>
        <p:spPr>
          <a:xfrm>
            <a:off x="5432295" y="2953429"/>
            <a:ext cx="318600" cy="492300"/>
          </a:xfrm>
          <a:prstGeom prst="straightConnector1">
            <a:avLst/>
          </a:prstGeom>
          <a:noFill/>
          <a:ln w="38100" cap="flat" cmpd="sng">
            <a:solidFill>
              <a:srgbClr val="6D9EEB"/>
            </a:solidFill>
            <a:prstDash val="solid"/>
            <a:round/>
            <a:headEnd type="none" w="med" len="med"/>
            <a:tailEnd type="triangle" w="med" len="med"/>
          </a:ln>
        </p:spPr>
      </p:cxnSp>
      <p:sp>
        <p:nvSpPr>
          <p:cNvPr id="719" name="Google Shape;719;p72"/>
          <p:cNvSpPr/>
          <p:nvPr/>
        </p:nvSpPr>
        <p:spPr>
          <a:xfrm>
            <a:off x="3919433" y="2988154"/>
            <a:ext cx="399300" cy="3993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endParaRPr sz="700"/>
          </a:p>
        </p:txBody>
      </p:sp>
      <p:sp>
        <p:nvSpPr>
          <p:cNvPr id="720" name="Google Shape;720;p72"/>
          <p:cNvSpPr/>
          <p:nvPr/>
        </p:nvSpPr>
        <p:spPr>
          <a:xfrm>
            <a:off x="5373810" y="2612761"/>
            <a:ext cx="399300" cy="3993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endParaRPr sz="700"/>
          </a:p>
        </p:txBody>
      </p:sp>
      <p:sp>
        <p:nvSpPr>
          <p:cNvPr id="721" name="Google Shape;721;p72"/>
          <p:cNvSpPr/>
          <p:nvPr/>
        </p:nvSpPr>
        <p:spPr>
          <a:xfrm>
            <a:off x="4510208" y="3701863"/>
            <a:ext cx="399300" cy="399300"/>
          </a:xfrm>
          <a:prstGeom prst="ellipse">
            <a:avLst/>
          </a:prstGeom>
          <a:solidFill>
            <a:srgbClr val="A4C2F4"/>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endParaRPr sz="700"/>
          </a:p>
        </p:txBody>
      </p:sp>
      <p:sp>
        <p:nvSpPr>
          <p:cNvPr id="722" name="Google Shape;722;p72"/>
          <p:cNvSpPr/>
          <p:nvPr/>
        </p:nvSpPr>
        <p:spPr>
          <a:xfrm>
            <a:off x="5692364" y="3387273"/>
            <a:ext cx="399300" cy="399300"/>
          </a:xfrm>
          <a:prstGeom prst="ellipse">
            <a:avLst/>
          </a:prstGeom>
          <a:solidFill>
            <a:srgbClr val="B4A7D6"/>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endParaRPr sz="700"/>
          </a:p>
        </p:txBody>
      </p:sp>
      <p:cxnSp>
        <p:nvCxnSpPr>
          <p:cNvPr id="723" name="Google Shape;723;p72"/>
          <p:cNvCxnSpPr/>
          <p:nvPr/>
        </p:nvCxnSpPr>
        <p:spPr>
          <a:xfrm rot="10800000">
            <a:off x="6004274" y="3260813"/>
            <a:ext cx="586500" cy="0"/>
          </a:xfrm>
          <a:prstGeom prst="straightConnector1">
            <a:avLst/>
          </a:prstGeom>
          <a:noFill/>
          <a:ln w="38100" cap="flat" cmpd="sng">
            <a:solidFill>
              <a:srgbClr val="A4C2F4"/>
            </a:solidFill>
            <a:prstDash val="solid"/>
            <a:round/>
            <a:headEnd type="none" w="med" len="med"/>
            <a:tailEnd type="triangle" w="med" len="med"/>
          </a:ln>
        </p:spPr>
      </p:cxnSp>
      <p:sp>
        <p:nvSpPr>
          <p:cNvPr id="724" name="Google Shape;724;p72"/>
          <p:cNvSpPr/>
          <p:nvPr/>
        </p:nvSpPr>
        <p:spPr>
          <a:xfrm>
            <a:off x="4510208" y="2459804"/>
            <a:ext cx="399300" cy="399300"/>
          </a:xfrm>
          <a:prstGeom prst="ellipse">
            <a:avLst/>
          </a:prstGeom>
          <a:solidFill>
            <a:srgbClr val="B6D7A8"/>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endParaRPr sz="700"/>
          </a:p>
        </p:txBody>
      </p:sp>
      <p:cxnSp>
        <p:nvCxnSpPr>
          <p:cNvPr id="725" name="Google Shape;725;p72"/>
          <p:cNvCxnSpPr/>
          <p:nvPr/>
        </p:nvCxnSpPr>
        <p:spPr>
          <a:xfrm>
            <a:off x="4709887" y="2858921"/>
            <a:ext cx="722400" cy="94500"/>
          </a:xfrm>
          <a:prstGeom prst="straightConnector1">
            <a:avLst/>
          </a:prstGeom>
          <a:noFill/>
          <a:ln w="38100" cap="flat" cmpd="sng">
            <a:solidFill>
              <a:srgbClr val="6D9EEB"/>
            </a:solidFill>
            <a:prstDash val="solid"/>
            <a:round/>
            <a:headEnd type="triangle" w="med" len="med"/>
            <a:tailEnd type="none" w="med" len="med"/>
          </a:ln>
        </p:spPr>
      </p:cxnSp>
      <p:sp>
        <p:nvSpPr>
          <p:cNvPr id="726" name="Google Shape;726;p72"/>
          <p:cNvSpPr/>
          <p:nvPr/>
        </p:nvSpPr>
        <p:spPr>
          <a:xfrm>
            <a:off x="495598" y="2766301"/>
            <a:ext cx="843300" cy="8430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r>
              <a:rPr lang="en" sz="1400"/>
              <a:t>Rustie</a:t>
            </a:r>
            <a:endParaRPr sz="1400"/>
          </a:p>
        </p:txBody>
      </p:sp>
      <p:cxnSp>
        <p:nvCxnSpPr>
          <p:cNvPr id="727" name="Google Shape;727;p72"/>
          <p:cNvCxnSpPr/>
          <p:nvPr/>
        </p:nvCxnSpPr>
        <p:spPr>
          <a:xfrm rot="10800000">
            <a:off x="3189119" y="3280463"/>
            <a:ext cx="586500" cy="0"/>
          </a:xfrm>
          <a:prstGeom prst="straightConnector1">
            <a:avLst/>
          </a:prstGeom>
          <a:noFill/>
          <a:ln w="38100" cap="flat" cmpd="sng">
            <a:solidFill>
              <a:srgbClr val="A4C2F4"/>
            </a:solidFill>
            <a:prstDash val="solid"/>
            <a:round/>
            <a:headEnd type="none" w="med" len="med"/>
            <a:tailEnd type="triangle" w="med" len="med"/>
          </a:ln>
        </p:spPr>
      </p:cxnSp>
      <p:cxnSp>
        <p:nvCxnSpPr>
          <p:cNvPr id="728" name="Google Shape;728;p72"/>
          <p:cNvCxnSpPr/>
          <p:nvPr/>
        </p:nvCxnSpPr>
        <p:spPr>
          <a:xfrm rot="10800000">
            <a:off x="1539777" y="3244173"/>
            <a:ext cx="586500" cy="0"/>
          </a:xfrm>
          <a:prstGeom prst="straightConnector1">
            <a:avLst/>
          </a:prstGeom>
          <a:noFill/>
          <a:ln w="38100" cap="flat" cmpd="sng">
            <a:solidFill>
              <a:srgbClr val="A4C2F4"/>
            </a:solidFill>
            <a:prstDash val="solid"/>
            <a:round/>
            <a:headEnd type="none" w="med" len="med"/>
            <a:tailEnd type="triangle" w="med" len="med"/>
          </a:ln>
        </p:spPr>
      </p:cxnSp>
      <p:pic>
        <p:nvPicPr>
          <p:cNvPr id="729" name="Google Shape;729;p72"/>
          <p:cNvPicPr preferRelativeResize="0"/>
          <p:nvPr/>
        </p:nvPicPr>
        <p:blipFill>
          <a:blip r:embed="rId4">
            <a:alphaModFix/>
          </a:blip>
          <a:stretch>
            <a:fillRect/>
          </a:stretch>
        </p:blipFill>
        <p:spPr>
          <a:xfrm>
            <a:off x="2391023" y="2848657"/>
            <a:ext cx="533091" cy="79103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733"/>
        <p:cNvGrpSpPr/>
        <p:nvPr/>
      </p:nvGrpSpPr>
      <p:grpSpPr>
        <a:xfrm>
          <a:off x="0" y="0"/>
          <a:ext cx="0" cy="0"/>
          <a:chOff x="0" y="0"/>
          <a:chExt cx="0" cy="0"/>
        </a:xfrm>
      </p:grpSpPr>
      <p:sp>
        <p:nvSpPr>
          <p:cNvPr id="734" name="Google Shape;734;p73"/>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MULTISIG TRANSACTION</a:t>
            </a:r>
            <a:endParaRPr/>
          </a:p>
        </p:txBody>
      </p:sp>
      <p:sp>
        <p:nvSpPr>
          <p:cNvPr id="735" name="Google Shape;735;p73"/>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BITCOIN MECHANICS</a:t>
            </a:r>
            <a:endParaRPr b="1"/>
          </a:p>
        </p:txBody>
      </p:sp>
      <p:sp>
        <p:nvSpPr>
          <p:cNvPr id="736" name="Google Shape;736;p73"/>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RUSTIE LIN</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endParaRPr sz="900">
              <a:solidFill>
                <a:srgbClr val="B7B7B7"/>
              </a:solidFill>
              <a:latin typeface="Proxima Nova"/>
              <a:ea typeface="Proxima Nova"/>
              <a:cs typeface="Proxima Nova"/>
              <a:sym typeface="Proxima Nova"/>
            </a:endParaRPr>
          </a:p>
        </p:txBody>
      </p:sp>
      <p:pic>
        <p:nvPicPr>
          <p:cNvPr id="737" name="Google Shape;737;p73"/>
          <p:cNvPicPr preferRelativeResize="0"/>
          <p:nvPr/>
        </p:nvPicPr>
        <p:blipFill>
          <a:blip r:embed="rId3">
            <a:alphaModFix/>
          </a:blip>
          <a:stretch>
            <a:fillRect/>
          </a:stretch>
        </p:blipFill>
        <p:spPr>
          <a:xfrm>
            <a:off x="6834617" y="2665003"/>
            <a:ext cx="729494" cy="969581"/>
          </a:xfrm>
          <a:prstGeom prst="rect">
            <a:avLst/>
          </a:prstGeom>
          <a:noFill/>
          <a:ln>
            <a:noFill/>
          </a:ln>
        </p:spPr>
      </p:pic>
      <p:sp>
        <p:nvSpPr>
          <p:cNvPr id="738" name="Google Shape;738;p73"/>
          <p:cNvSpPr/>
          <p:nvPr/>
        </p:nvSpPr>
        <p:spPr>
          <a:xfrm>
            <a:off x="6610363" y="885223"/>
            <a:ext cx="843300" cy="843000"/>
          </a:xfrm>
          <a:prstGeom prst="ellipse">
            <a:avLst/>
          </a:prstGeom>
          <a:solidFill>
            <a:srgbClr val="9FC5E8"/>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Clr>
                <a:schemeClr val="dk2"/>
              </a:buClr>
              <a:buSzPts val="400"/>
              <a:buFont typeface="Arial"/>
              <a:buNone/>
            </a:pPr>
            <a:r>
              <a:rPr lang="en" sz="1400">
                <a:solidFill>
                  <a:schemeClr val="dk2"/>
                </a:solidFill>
              </a:rPr>
              <a:t>Justin</a:t>
            </a:r>
            <a:endParaRPr sz="1400"/>
          </a:p>
        </p:txBody>
      </p:sp>
      <p:sp>
        <p:nvSpPr>
          <p:cNvPr id="739" name="Google Shape;739;p73"/>
          <p:cNvSpPr/>
          <p:nvPr/>
        </p:nvSpPr>
        <p:spPr>
          <a:xfrm>
            <a:off x="7635431" y="885217"/>
            <a:ext cx="843300" cy="843000"/>
          </a:xfrm>
          <a:prstGeom prst="ellipse">
            <a:avLst/>
          </a:prstGeom>
          <a:solidFill>
            <a:srgbClr val="A4C2F4"/>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r>
              <a:rPr lang="en" sz="1400"/>
              <a:t>Gillain</a:t>
            </a:r>
            <a:endParaRPr sz="1400"/>
          </a:p>
        </p:txBody>
      </p:sp>
      <p:sp>
        <p:nvSpPr>
          <p:cNvPr id="740" name="Google Shape;740;p73"/>
          <p:cNvSpPr/>
          <p:nvPr/>
        </p:nvSpPr>
        <p:spPr>
          <a:xfrm>
            <a:off x="5735750" y="1832684"/>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E06666"/>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741" name="Google Shape;741;p73"/>
          <p:cNvSpPr/>
          <p:nvPr/>
        </p:nvSpPr>
        <p:spPr>
          <a:xfrm>
            <a:off x="6891623" y="1832698"/>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sp>
        <p:nvSpPr>
          <p:cNvPr id="742" name="Google Shape;742;p73"/>
          <p:cNvSpPr/>
          <p:nvPr/>
        </p:nvSpPr>
        <p:spPr>
          <a:xfrm>
            <a:off x="7913577" y="1832684"/>
            <a:ext cx="376200" cy="376200"/>
          </a:xfrm>
          <a:custGeom>
            <a:avLst/>
            <a:gdLst/>
            <a:ahLst/>
            <a:cxnLst/>
            <a:rect l="l" t="t" r="r" b="b"/>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C78D8"/>
          </a:solidFill>
          <a:ln>
            <a:noFill/>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7F7F7F"/>
              </a:solidFill>
              <a:latin typeface="Lato"/>
              <a:ea typeface="Lato"/>
              <a:cs typeface="Lato"/>
              <a:sym typeface="Lato"/>
            </a:endParaRPr>
          </a:p>
        </p:txBody>
      </p:sp>
      <p:cxnSp>
        <p:nvCxnSpPr>
          <p:cNvPr id="743" name="Google Shape;743;p73"/>
          <p:cNvCxnSpPr/>
          <p:nvPr/>
        </p:nvCxnSpPr>
        <p:spPr>
          <a:xfrm>
            <a:off x="7148780" y="2291083"/>
            <a:ext cx="0" cy="453600"/>
          </a:xfrm>
          <a:prstGeom prst="straightConnector1">
            <a:avLst/>
          </a:prstGeom>
          <a:noFill/>
          <a:ln w="38100" cap="flat" cmpd="sng">
            <a:solidFill>
              <a:srgbClr val="A4C2F4"/>
            </a:solidFill>
            <a:prstDash val="solid"/>
            <a:round/>
            <a:headEnd type="none" w="med" len="med"/>
            <a:tailEnd type="triangle" w="med" len="med"/>
          </a:ln>
        </p:spPr>
      </p:cxnSp>
      <p:cxnSp>
        <p:nvCxnSpPr>
          <p:cNvPr id="744" name="Google Shape;744;p73"/>
          <p:cNvCxnSpPr/>
          <p:nvPr/>
        </p:nvCxnSpPr>
        <p:spPr>
          <a:xfrm rot="10800000" flipH="1">
            <a:off x="4318791" y="2858912"/>
            <a:ext cx="390900" cy="328800"/>
          </a:xfrm>
          <a:prstGeom prst="straightConnector1">
            <a:avLst/>
          </a:prstGeom>
          <a:noFill/>
          <a:ln w="38100" cap="flat" cmpd="sng">
            <a:solidFill>
              <a:srgbClr val="6D9EEB"/>
            </a:solidFill>
            <a:prstDash val="lgDash"/>
            <a:round/>
            <a:headEnd type="triangle" w="med" len="med"/>
            <a:tailEnd type="triangle" w="med" len="med"/>
          </a:ln>
        </p:spPr>
      </p:cxnSp>
      <p:cxnSp>
        <p:nvCxnSpPr>
          <p:cNvPr id="745" name="Google Shape;745;p73"/>
          <p:cNvCxnSpPr/>
          <p:nvPr/>
        </p:nvCxnSpPr>
        <p:spPr>
          <a:xfrm rot="10800000" flipH="1">
            <a:off x="4318791" y="2953412"/>
            <a:ext cx="1113600" cy="234300"/>
          </a:xfrm>
          <a:prstGeom prst="straightConnector1">
            <a:avLst/>
          </a:prstGeom>
          <a:noFill/>
          <a:ln w="38100" cap="flat" cmpd="sng">
            <a:solidFill>
              <a:srgbClr val="6D9EEB"/>
            </a:solidFill>
            <a:prstDash val="solid"/>
            <a:round/>
            <a:headEnd type="triangle" w="med" len="med"/>
            <a:tailEnd type="none" w="med" len="med"/>
          </a:ln>
        </p:spPr>
      </p:cxnSp>
      <p:cxnSp>
        <p:nvCxnSpPr>
          <p:cNvPr id="746" name="Google Shape;746;p73"/>
          <p:cNvCxnSpPr/>
          <p:nvPr/>
        </p:nvCxnSpPr>
        <p:spPr>
          <a:xfrm>
            <a:off x="4709887" y="2858921"/>
            <a:ext cx="0" cy="843000"/>
          </a:xfrm>
          <a:prstGeom prst="straightConnector1">
            <a:avLst/>
          </a:prstGeom>
          <a:noFill/>
          <a:ln w="38100" cap="flat" cmpd="sng">
            <a:solidFill>
              <a:srgbClr val="6D9EEB"/>
            </a:solidFill>
            <a:prstDash val="lgDash"/>
            <a:round/>
            <a:headEnd type="triangle" w="med" len="med"/>
            <a:tailEnd type="triangle" w="med" len="med"/>
          </a:ln>
        </p:spPr>
      </p:cxnSp>
      <p:cxnSp>
        <p:nvCxnSpPr>
          <p:cNvPr id="747" name="Google Shape;747;p73"/>
          <p:cNvCxnSpPr/>
          <p:nvPr/>
        </p:nvCxnSpPr>
        <p:spPr>
          <a:xfrm>
            <a:off x="4709887" y="2858921"/>
            <a:ext cx="1041000" cy="586800"/>
          </a:xfrm>
          <a:prstGeom prst="straightConnector1">
            <a:avLst/>
          </a:prstGeom>
          <a:noFill/>
          <a:ln w="38100" cap="flat" cmpd="sng">
            <a:solidFill>
              <a:srgbClr val="6D9EEB"/>
            </a:solidFill>
            <a:prstDash val="lgDash"/>
            <a:round/>
            <a:headEnd type="triangle" w="med" len="med"/>
            <a:tailEnd type="triangle" w="med" len="med"/>
          </a:ln>
        </p:spPr>
      </p:cxnSp>
      <p:cxnSp>
        <p:nvCxnSpPr>
          <p:cNvPr id="748" name="Google Shape;748;p73"/>
          <p:cNvCxnSpPr/>
          <p:nvPr/>
        </p:nvCxnSpPr>
        <p:spPr>
          <a:xfrm>
            <a:off x="4318791" y="3187712"/>
            <a:ext cx="390900" cy="514200"/>
          </a:xfrm>
          <a:prstGeom prst="straightConnector1">
            <a:avLst/>
          </a:prstGeom>
          <a:noFill/>
          <a:ln w="38100" cap="flat" cmpd="sng">
            <a:solidFill>
              <a:srgbClr val="6D9EEB"/>
            </a:solidFill>
            <a:prstDash val="lgDash"/>
            <a:round/>
            <a:headEnd type="triangle" w="med" len="med"/>
            <a:tailEnd type="triangle" w="med" len="med"/>
          </a:ln>
        </p:spPr>
      </p:cxnSp>
      <p:cxnSp>
        <p:nvCxnSpPr>
          <p:cNvPr id="749" name="Google Shape;749;p73"/>
          <p:cNvCxnSpPr/>
          <p:nvPr/>
        </p:nvCxnSpPr>
        <p:spPr>
          <a:xfrm rot="10800000" flipH="1">
            <a:off x="4709887" y="3445663"/>
            <a:ext cx="1041000" cy="256200"/>
          </a:xfrm>
          <a:prstGeom prst="straightConnector1">
            <a:avLst/>
          </a:prstGeom>
          <a:noFill/>
          <a:ln w="38100" cap="flat" cmpd="sng">
            <a:solidFill>
              <a:srgbClr val="6D9EEB"/>
            </a:solidFill>
            <a:prstDash val="lgDash"/>
            <a:round/>
            <a:headEnd type="triangle" w="med" len="med"/>
            <a:tailEnd type="triangle" w="med" len="med"/>
          </a:ln>
        </p:spPr>
      </p:cxnSp>
      <p:cxnSp>
        <p:nvCxnSpPr>
          <p:cNvPr id="750" name="Google Shape;750;p73"/>
          <p:cNvCxnSpPr/>
          <p:nvPr/>
        </p:nvCxnSpPr>
        <p:spPr>
          <a:xfrm rot="10800000" flipH="1">
            <a:off x="4709887" y="2953363"/>
            <a:ext cx="722400" cy="748500"/>
          </a:xfrm>
          <a:prstGeom prst="straightConnector1">
            <a:avLst/>
          </a:prstGeom>
          <a:noFill/>
          <a:ln w="38100" cap="flat" cmpd="sng">
            <a:solidFill>
              <a:srgbClr val="6D9EEB"/>
            </a:solidFill>
            <a:prstDash val="solid"/>
            <a:round/>
            <a:headEnd type="triangle" w="med" len="med"/>
            <a:tailEnd type="none" w="med" len="med"/>
          </a:ln>
        </p:spPr>
      </p:cxnSp>
      <p:cxnSp>
        <p:nvCxnSpPr>
          <p:cNvPr id="751" name="Google Shape;751;p73"/>
          <p:cNvCxnSpPr/>
          <p:nvPr/>
        </p:nvCxnSpPr>
        <p:spPr>
          <a:xfrm>
            <a:off x="4318791" y="3187712"/>
            <a:ext cx="1432200" cy="258000"/>
          </a:xfrm>
          <a:prstGeom prst="straightConnector1">
            <a:avLst/>
          </a:prstGeom>
          <a:noFill/>
          <a:ln w="38100" cap="flat" cmpd="sng">
            <a:solidFill>
              <a:srgbClr val="6D9EEB"/>
            </a:solidFill>
            <a:prstDash val="lgDash"/>
            <a:round/>
            <a:headEnd type="triangle" w="med" len="med"/>
            <a:tailEnd type="triangle" w="med" len="med"/>
          </a:ln>
        </p:spPr>
      </p:cxnSp>
      <p:cxnSp>
        <p:nvCxnSpPr>
          <p:cNvPr id="752" name="Google Shape;752;p73"/>
          <p:cNvCxnSpPr/>
          <p:nvPr/>
        </p:nvCxnSpPr>
        <p:spPr>
          <a:xfrm>
            <a:off x="5432295" y="2953429"/>
            <a:ext cx="318600" cy="492300"/>
          </a:xfrm>
          <a:prstGeom prst="straightConnector1">
            <a:avLst/>
          </a:prstGeom>
          <a:noFill/>
          <a:ln w="38100" cap="flat" cmpd="sng">
            <a:solidFill>
              <a:srgbClr val="6D9EEB"/>
            </a:solidFill>
            <a:prstDash val="solid"/>
            <a:round/>
            <a:headEnd type="none" w="med" len="med"/>
            <a:tailEnd type="triangle" w="med" len="med"/>
          </a:ln>
        </p:spPr>
      </p:cxnSp>
      <p:sp>
        <p:nvSpPr>
          <p:cNvPr id="753" name="Google Shape;753;p73"/>
          <p:cNvSpPr/>
          <p:nvPr/>
        </p:nvSpPr>
        <p:spPr>
          <a:xfrm>
            <a:off x="3919433" y="2988154"/>
            <a:ext cx="399300" cy="3993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endParaRPr sz="700"/>
          </a:p>
        </p:txBody>
      </p:sp>
      <p:sp>
        <p:nvSpPr>
          <p:cNvPr id="754" name="Google Shape;754;p73"/>
          <p:cNvSpPr/>
          <p:nvPr/>
        </p:nvSpPr>
        <p:spPr>
          <a:xfrm>
            <a:off x="5373810" y="2612761"/>
            <a:ext cx="399300" cy="3993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endParaRPr sz="700"/>
          </a:p>
        </p:txBody>
      </p:sp>
      <p:sp>
        <p:nvSpPr>
          <p:cNvPr id="755" name="Google Shape;755;p73"/>
          <p:cNvSpPr/>
          <p:nvPr/>
        </p:nvSpPr>
        <p:spPr>
          <a:xfrm>
            <a:off x="4510208" y="3701863"/>
            <a:ext cx="399300" cy="399300"/>
          </a:xfrm>
          <a:prstGeom prst="ellipse">
            <a:avLst/>
          </a:prstGeom>
          <a:solidFill>
            <a:srgbClr val="A4C2F4"/>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endParaRPr sz="700"/>
          </a:p>
        </p:txBody>
      </p:sp>
      <p:sp>
        <p:nvSpPr>
          <p:cNvPr id="756" name="Google Shape;756;p73"/>
          <p:cNvSpPr/>
          <p:nvPr/>
        </p:nvSpPr>
        <p:spPr>
          <a:xfrm>
            <a:off x="5692364" y="3387273"/>
            <a:ext cx="399300" cy="399300"/>
          </a:xfrm>
          <a:prstGeom prst="ellipse">
            <a:avLst/>
          </a:prstGeom>
          <a:solidFill>
            <a:srgbClr val="B4A7D6"/>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endParaRPr sz="700"/>
          </a:p>
        </p:txBody>
      </p:sp>
      <p:cxnSp>
        <p:nvCxnSpPr>
          <p:cNvPr id="757" name="Google Shape;757;p73"/>
          <p:cNvCxnSpPr/>
          <p:nvPr/>
        </p:nvCxnSpPr>
        <p:spPr>
          <a:xfrm rot="10800000">
            <a:off x="6004274" y="3260813"/>
            <a:ext cx="586500" cy="0"/>
          </a:xfrm>
          <a:prstGeom prst="straightConnector1">
            <a:avLst/>
          </a:prstGeom>
          <a:noFill/>
          <a:ln w="38100" cap="flat" cmpd="sng">
            <a:solidFill>
              <a:srgbClr val="A4C2F4"/>
            </a:solidFill>
            <a:prstDash val="solid"/>
            <a:round/>
            <a:headEnd type="none" w="med" len="med"/>
            <a:tailEnd type="triangle" w="med" len="med"/>
          </a:ln>
        </p:spPr>
      </p:cxnSp>
      <p:sp>
        <p:nvSpPr>
          <p:cNvPr id="758" name="Google Shape;758;p73"/>
          <p:cNvSpPr/>
          <p:nvPr/>
        </p:nvSpPr>
        <p:spPr>
          <a:xfrm>
            <a:off x="4510208" y="2459804"/>
            <a:ext cx="399300" cy="399300"/>
          </a:xfrm>
          <a:prstGeom prst="ellipse">
            <a:avLst/>
          </a:prstGeom>
          <a:solidFill>
            <a:srgbClr val="B6D7A8"/>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endParaRPr sz="700"/>
          </a:p>
        </p:txBody>
      </p:sp>
      <p:cxnSp>
        <p:nvCxnSpPr>
          <p:cNvPr id="759" name="Google Shape;759;p73"/>
          <p:cNvCxnSpPr/>
          <p:nvPr/>
        </p:nvCxnSpPr>
        <p:spPr>
          <a:xfrm>
            <a:off x="4709887" y="2858921"/>
            <a:ext cx="722400" cy="94500"/>
          </a:xfrm>
          <a:prstGeom prst="straightConnector1">
            <a:avLst/>
          </a:prstGeom>
          <a:noFill/>
          <a:ln w="38100" cap="flat" cmpd="sng">
            <a:solidFill>
              <a:srgbClr val="6D9EEB"/>
            </a:solidFill>
            <a:prstDash val="solid"/>
            <a:round/>
            <a:headEnd type="triangle" w="med" len="med"/>
            <a:tailEnd type="none" w="med" len="med"/>
          </a:ln>
        </p:spPr>
      </p:cxnSp>
      <p:sp>
        <p:nvSpPr>
          <p:cNvPr id="760" name="Google Shape;760;p73"/>
          <p:cNvSpPr/>
          <p:nvPr/>
        </p:nvSpPr>
        <p:spPr>
          <a:xfrm>
            <a:off x="495598" y="2766301"/>
            <a:ext cx="843300" cy="8430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r>
              <a:rPr lang="en" sz="1400"/>
              <a:t>Rustie</a:t>
            </a:r>
            <a:endParaRPr sz="1400"/>
          </a:p>
        </p:txBody>
      </p:sp>
      <p:cxnSp>
        <p:nvCxnSpPr>
          <p:cNvPr id="761" name="Google Shape;761;p73"/>
          <p:cNvCxnSpPr/>
          <p:nvPr/>
        </p:nvCxnSpPr>
        <p:spPr>
          <a:xfrm rot="10800000">
            <a:off x="3189119" y="3280463"/>
            <a:ext cx="586500" cy="0"/>
          </a:xfrm>
          <a:prstGeom prst="straightConnector1">
            <a:avLst/>
          </a:prstGeom>
          <a:noFill/>
          <a:ln w="38100" cap="flat" cmpd="sng">
            <a:solidFill>
              <a:srgbClr val="A4C2F4"/>
            </a:solidFill>
            <a:prstDash val="solid"/>
            <a:round/>
            <a:headEnd type="none" w="med" len="med"/>
            <a:tailEnd type="triangle" w="med" len="med"/>
          </a:ln>
        </p:spPr>
      </p:cxnSp>
      <p:cxnSp>
        <p:nvCxnSpPr>
          <p:cNvPr id="762" name="Google Shape;762;p73"/>
          <p:cNvCxnSpPr/>
          <p:nvPr/>
        </p:nvCxnSpPr>
        <p:spPr>
          <a:xfrm rot="10800000">
            <a:off x="1539777" y="3244173"/>
            <a:ext cx="586500" cy="0"/>
          </a:xfrm>
          <a:prstGeom prst="straightConnector1">
            <a:avLst/>
          </a:prstGeom>
          <a:noFill/>
          <a:ln w="38100" cap="flat" cmpd="sng">
            <a:solidFill>
              <a:srgbClr val="A4C2F4"/>
            </a:solidFill>
            <a:prstDash val="solid"/>
            <a:round/>
            <a:headEnd type="none" w="med" len="med"/>
            <a:tailEnd type="triangle" w="med" len="med"/>
          </a:ln>
        </p:spPr>
      </p:cxnSp>
      <p:pic>
        <p:nvPicPr>
          <p:cNvPr id="763" name="Google Shape;763;p73"/>
          <p:cNvPicPr preferRelativeResize="0"/>
          <p:nvPr/>
        </p:nvPicPr>
        <p:blipFill>
          <a:blip r:embed="rId4">
            <a:alphaModFix/>
          </a:blip>
          <a:stretch>
            <a:fillRect/>
          </a:stretch>
        </p:blipFill>
        <p:spPr>
          <a:xfrm>
            <a:off x="2391023" y="2848657"/>
            <a:ext cx="533091" cy="791034"/>
          </a:xfrm>
          <a:prstGeom prst="rect">
            <a:avLst/>
          </a:prstGeom>
          <a:noFill/>
          <a:ln>
            <a:noFill/>
          </a:ln>
        </p:spPr>
      </p:pic>
      <p:cxnSp>
        <p:nvCxnSpPr>
          <p:cNvPr id="764" name="Google Shape;764;p73"/>
          <p:cNvCxnSpPr/>
          <p:nvPr/>
        </p:nvCxnSpPr>
        <p:spPr>
          <a:xfrm>
            <a:off x="6122607" y="2268309"/>
            <a:ext cx="1026300" cy="476400"/>
          </a:xfrm>
          <a:prstGeom prst="straightConnector1">
            <a:avLst/>
          </a:prstGeom>
          <a:noFill/>
          <a:ln w="38100" cap="flat" cmpd="sng">
            <a:solidFill>
              <a:srgbClr val="EA9999"/>
            </a:solidFill>
            <a:prstDash val="solid"/>
            <a:round/>
            <a:headEnd type="none" w="med" len="med"/>
            <a:tailEnd type="triangle" w="med" len="med"/>
          </a:ln>
        </p:spPr>
      </p:cxnSp>
      <p:sp>
        <p:nvSpPr>
          <p:cNvPr id="765" name="Google Shape;765;p73"/>
          <p:cNvSpPr/>
          <p:nvPr/>
        </p:nvSpPr>
        <p:spPr>
          <a:xfrm>
            <a:off x="5502252" y="876782"/>
            <a:ext cx="843300" cy="8598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r>
              <a:rPr lang="en" sz="900"/>
              <a:t>Company</a:t>
            </a:r>
            <a:endParaRPr sz="900"/>
          </a:p>
        </p:txBody>
      </p:sp>
      <p:cxnSp>
        <p:nvCxnSpPr>
          <p:cNvPr id="766" name="Google Shape;766;p73"/>
          <p:cNvCxnSpPr/>
          <p:nvPr/>
        </p:nvCxnSpPr>
        <p:spPr>
          <a:xfrm flipH="1">
            <a:off x="7148908" y="2272746"/>
            <a:ext cx="923400" cy="471900"/>
          </a:xfrm>
          <a:prstGeom prst="straightConnector1">
            <a:avLst/>
          </a:prstGeom>
          <a:noFill/>
          <a:ln w="38100" cap="flat" cmpd="sng">
            <a:solidFill>
              <a:srgbClr val="A4C2F4"/>
            </a:solidFill>
            <a:prstDash val="solid"/>
            <a:round/>
            <a:headEnd type="none" w="med" len="med"/>
            <a:tailEnd type="triangle" w="med" len="med"/>
          </a:ln>
        </p:spPr>
      </p:cxnSp>
      <p:sp>
        <p:nvSpPr>
          <p:cNvPr id="767" name="Google Shape;767;p73"/>
          <p:cNvSpPr/>
          <p:nvPr/>
        </p:nvSpPr>
        <p:spPr>
          <a:xfrm rot="2527901">
            <a:off x="7287587" y="611225"/>
            <a:ext cx="1538824" cy="1390761"/>
          </a:xfrm>
          <a:prstGeom prst="mathPlus">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USERS</a:t>
            </a:r>
            <a:endParaRPr/>
          </a:p>
        </p:txBody>
      </p:sp>
      <p:sp>
        <p:nvSpPr>
          <p:cNvPr id="141" name="Google Shape;141;p24"/>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smtClean="0"/>
              <a:t>Hafif</a:t>
            </a:r>
            <a:r>
              <a:rPr lang="en" b="1" dirty="0" smtClean="0"/>
              <a:t> </a:t>
            </a:r>
            <a:r>
              <a:rPr lang="tr-TR" b="1" dirty="0" smtClean="0"/>
              <a:t>Düğümler</a:t>
            </a:r>
            <a:r>
              <a:rPr lang="en" b="1" dirty="0" smtClean="0"/>
              <a:t> </a:t>
            </a:r>
            <a:r>
              <a:rPr lang="en" b="1" dirty="0"/>
              <a:t>(SPV Nodes)</a:t>
            </a:r>
            <a:endParaRPr b="1" dirty="0"/>
          </a:p>
        </p:txBody>
      </p:sp>
      <p:sp>
        <p:nvSpPr>
          <p:cNvPr id="142" name="Google Shape;142;p24"/>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RUSTIE LIN</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endParaRPr sz="900">
              <a:solidFill>
                <a:srgbClr val="B7B7B7"/>
              </a:solidFill>
              <a:latin typeface="Proxima Nova"/>
              <a:ea typeface="Proxima Nova"/>
              <a:cs typeface="Proxima Nova"/>
              <a:sym typeface="Proxima Nova"/>
            </a:endParaRPr>
          </a:p>
        </p:txBody>
      </p:sp>
      <p:pic>
        <p:nvPicPr>
          <p:cNvPr id="143" name="Google Shape;143;p24"/>
          <p:cNvPicPr preferRelativeResize="0"/>
          <p:nvPr/>
        </p:nvPicPr>
        <p:blipFill>
          <a:blip r:embed="rId3">
            <a:alphaModFix/>
          </a:blip>
          <a:stretch>
            <a:fillRect/>
          </a:stretch>
        </p:blipFill>
        <p:spPr>
          <a:xfrm>
            <a:off x="4390134" y="2783899"/>
            <a:ext cx="4701628" cy="1257664"/>
          </a:xfrm>
          <a:prstGeom prst="rect">
            <a:avLst/>
          </a:prstGeom>
          <a:noFill/>
          <a:ln>
            <a:noFill/>
          </a:ln>
        </p:spPr>
      </p:pic>
      <p:sp>
        <p:nvSpPr>
          <p:cNvPr id="144" name="Google Shape;144;p24"/>
          <p:cNvSpPr txBox="1"/>
          <p:nvPr/>
        </p:nvSpPr>
        <p:spPr>
          <a:xfrm>
            <a:off x="693302" y="1268044"/>
            <a:ext cx="3690600" cy="3286500"/>
          </a:xfrm>
          <a:prstGeom prst="rect">
            <a:avLst/>
          </a:prstGeom>
          <a:noFill/>
          <a:ln>
            <a:noFill/>
          </a:ln>
        </p:spPr>
        <p:txBody>
          <a:bodyPr spcFirstLastPara="1" wrap="square" lIns="34300" tIns="34300" rIns="34300" bIns="34300" anchor="t" anchorCtr="0">
            <a:noAutofit/>
          </a:bodyPr>
          <a:lstStyle/>
          <a:p>
            <a:pPr lvl="0">
              <a:buClr>
                <a:schemeClr val="dk2"/>
              </a:buClr>
              <a:buSzPts val="400"/>
            </a:pPr>
            <a:r>
              <a:rPr lang="tr-TR" sz="1800" dirty="0">
                <a:latin typeface="Proxima Nova"/>
                <a:ea typeface="Proxima Nova"/>
                <a:cs typeface="Proxima Nova"/>
                <a:sym typeface="Proxima Nova"/>
              </a:rPr>
              <a:t>Basit Ödeme Doğrulaması (SPV), tüm bloğu indirmeden belirli işlemlerin bir bloğa dahil edilip edilmediğini doğrulama yöntemidir.</a:t>
            </a:r>
            <a:endParaRPr sz="1800" dirty="0">
              <a:latin typeface="Proxima Nova"/>
              <a:ea typeface="Proxima Nova"/>
              <a:cs typeface="Proxima Nova"/>
              <a:sym typeface="Proxima Nova"/>
            </a:endParaRPr>
          </a:p>
          <a:p>
            <a:pPr marL="342900" lvl="0" indent="-203200" algn="l" rtl="0">
              <a:spcBef>
                <a:spcPts val="0"/>
              </a:spcBef>
              <a:spcAft>
                <a:spcPts val="0"/>
              </a:spcAft>
              <a:buClr>
                <a:srgbClr val="000000"/>
              </a:buClr>
              <a:buSzPts val="1800"/>
              <a:buFont typeface="Proxima Nova"/>
              <a:buChar char="●"/>
            </a:pPr>
            <a:r>
              <a:rPr lang="tr-TR" sz="1800" dirty="0" err="1" smtClean="0">
                <a:latin typeface="Proxima Nova"/>
                <a:ea typeface="Proxima Nova"/>
                <a:cs typeface="Proxima Nova"/>
                <a:sym typeface="Proxima Nova"/>
              </a:rPr>
              <a:t>Yanlızca</a:t>
            </a:r>
            <a:r>
              <a:rPr lang="tr-TR" sz="1800" dirty="0" smtClean="0">
                <a:latin typeface="Proxima Nova"/>
                <a:ea typeface="Proxima Nova"/>
                <a:cs typeface="Proxima Nova"/>
                <a:sym typeface="Proxima Nova"/>
              </a:rPr>
              <a:t> işlemlerinizi takip edin</a:t>
            </a:r>
            <a:endParaRPr sz="1800" dirty="0">
              <a:latin typeface="Proxima Nova"/>
              <a:ea typeface="Proxima Nova"/>
              <a:cs typeface="Proxima Nova"/>
              <a:sym typeface="Proxima Nova"/>
            </a:endParaRPr>
          </a:p>
          <a:p>
            <a:pPr marL="342900" lvl="0" indent="-203200" algn="l" rtl="0">
              <a:spcBef>
                <a:spcPts val="0"/>
              </a:spcBef>
              <a:spcAft>
                <a:spcPts val="0"/>
              </a:spcAft>
              <a:buClr>
                <a:srgbClr val="000000"/>
              </a:buClr>
              <a:buSzPts val="1800"/>
              <a:buFont typeface="Proxima Nova"/>
              <a:buChar char="●"/>
            </a:pPr>
            <a:r>
              <a:rPr lang="tr-TR" sz="1800" dirty="0" smtClean="0">
                <a:latin typeface="Proxima Nova"/>
                <a:ea typeface="Proxima Nova"/>
                <a:cs typeface="Proxima Nova"/>
                <a:sym typeface="Proxima Nova"/>
              </a:rPr>
              <a:t>Hafif istemciler</a:t>
            </a:r>
          </a:p>
          <a:p>
            <a:pPr marL="342900" lvl="0" indent="-203200">
              <a:buSzPts val="1800"/>
              <a:buFont typeface="Proxima Nova"/>
              <a:buChar char="●"/>
            </a:pPr>
            <a:r>
              <a:rPr lang="tr-TR" sz="1600" b="1" dirty="0">
                <a:hlinkClick r:id="rId4"/>
              </a:rPr>
              <a:t>Özel anahtarların</a:t>
            </a:r>
            <a:r>
              <a:rPr lang="tr-TR" sz="1600" dirty="0"/>
              <a:t> kontrolü sizde </a:t>
            </a:r>
            <a:endParaRPr lang="tr-TR" sz="1600" dirty="0" smtClean="0"/>
          </a:p>
          <a:p>
            <a:pPr marL="342900" lvl="0" indent="-203200">
              <a:buSzPts val="1800"/>
              <a:buFont typeface="Proxima Nova"/>
              <a:buChar char="●"/>
            </a:pPr>
            <a:r>
              <a:rPr lang="tr-TR" sz="1600" dirty="0" smtClean="0"/>
              <a:t>Bilgilerin </a:t>
            </a:r>
            <a:r>
              <a:rPr lang="tr-TR" sz="1600" dirty="0"/>
              <a:t>doğruluğunu onaylamak için diğer düğümlere güvenirler</a:t>
            </a:r>
            <a:endParaRPr sz="2000" dirty="0">
              <a:latin typeface="Proxima Nova"/>
              <a:ea typeface="Proxima Nova"/>
              <a:cs typeface="Proxima Nova"/>
              <a:sym typeface="Proxima Nova"/>
            </a:endParaRPr>
          </a:p>
          <a:p>
            <a:pPr marL="0" lvl="0" indent="0" algn="l" rtl="0">
              <a:spcBef>
                <a:spcPts val="0"/>
              </a:spcBef>
              <a:spcAft>
                <a:spcPts val="0"/>
              </a:spcAft>
              <a:buClr>
                <a:schemeClr val="dk2"/>
              </a:buClr>
              <a:buSzPts val="400"/>
              <a:buFont typeface="Arial"/>
              <a:buNone/>
            </a:pPr>
            <a:endParaRPr lang="tr-TR" sz="1800" dirty="0" smtClean="0">
              <a:latin typeface="Proxima Nova"/>
              <a:ea typeface="Proxima Nova"/>
              <a:cs typeface="Proxima Nova"/>
              <a:sym typeface="Proxima Nova"/>
            </a:endParaRPr>
          </a:p>
          <a:p>
            <a:pPr lvl="0">
              <a:buClr>
                <a:schemeClr val="dk2"/>
              </a:buClr>
              <a:buSzPts val="400"/>
            </a:pPr>
            <a:r>
              <a:rPr lang="tr-TR" b="1" dirty="0" smtClean="0"/>
              <a:t>SPV, güvenli </a:t>
            </a:r>
            <a:r>
              <a:rPr lang="tr-TR" b="1" dirty="0"/>
              <a:t>ve güvenilirdir</a:t>
            </a:r>
            <a:r>
              <a:rPr lang="tr-TR" dirty="0"/>
              <a:t> ve işlemlerin hızlı bir şekilde doğrulanmasını sağlar</a:t>
            </a:r>
            <a:endParaRPr sz="1800" dirty="0">
              <a:latin typeface="Proxima Nova"/>
              <a:ea typeface="Proxima Nova"/>
              <a:cs typeface="Proxima Nova"/>
              <a:sym typeface="Proxima Nova"/>
            </a:endParaRPr>
          </a:p>
          <a:p>
            <a:pPr marL="0" lvl="0" indent="0" algn="l" rtl="0">
              <a:spcBef>
                <a:spcPts val="0"/>
              </a:spcBef>
              <a:spcAft>
                <a:spcPts val="0"/>
              </a:spcAft>
              <a:buNone/>
            </a:pPr>
            <a:endParaRPr sz="1800" dirty="0">
              <a:latin typeface="Proxima Nova"/>
              <a:ea typeface="Proxima Nova"/>
              <a:cs typeface="Proxima Nova"/>
              <a:sym typeface="Proxima Nova"/>
            </a:endParaRPr>
          </a:p>
        </p:txBody>
      </p:sp>
      <p:pic>
        <p:nvPicPr>
          <p:cNvPr id="145" name="Google Shape;145;p24"/>
          <p:cNvPicPr preferRelativeResize="0"/>
          <p:nvPr/>
        </p:nvPicPr>
        <p:blipFill>
          <a:blip r:embed="rId5">
            <a:alphaModFix/>
          </a:blip>
          <a:stretch>
            <a:fillRect/>
          </a:stretch>
        </p:blipFill>
        <p:spPr>
          <a:xfrm>
            <a:off x="4582606" y="1088194"/>
            <a:ext cx="3814583" cy="988153"/>
          </a:xfrm>
          <a:prstGeom prst="rect">
            <a:avLst/>
          </a:prstGeom>
          <a:noFill/>
          <a:ln>
            <a:noFill/>
          </a:ln>
        </p:spPr>
      </p:pic>
      <p:cxnSp>
        <p:nvCxnSpPr>
          <p:cNvPr id="146" name="Google Shape;146;p24"/>
          <p:cNvCxnSpPr>
            <a:stCxn id="145" idx="2"/>
          </p:cNvCxnSpPr>
          <p:nvPr/>
        </p:nvCxnSpPr>
        <p:spPr>
          <a:xfrm>
            <a:off x="6489897" y="2076347"/>
            <a:ext cx="2700" cy="677700"/>
          </a:xfrm>
          <a:prstGeom prst="straightConnector1">
            <a:avLst/>
          </a:prstGeom>
          <a:noFill/>
          <a:ln w="38100" cap="flat" cmpd="sng">
            <a:solidFill>
              <a:schemeClr val="dk2"/>
            </a:solidFill>
            <a:prstDash val="solid"/>
            <a:round/>
            <a:headEnd type="none" w="med" len="med"/>
            <a:tailEnd type="triangle" w="med" len="med"/>
          </a:ln>
        </p:spPr>
      </p:cxnSp>
      <p:sp>
        <p:nvSpPr>
          <p:cNvPr id="147" name="Google Shape;147;p24"/>
          <p:cNvSpPr txBox="1"/>
          <p:nvPr/>
        </p:nvSpPr>
        <p:spPr>
          <a:xfrm>
            <a:off x="5493022" y="4170972"/>
            <a:ext cx="4197600" cy="4896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700" dirty="0"/>
              <a:t>Image source: </a:t>
            </a:r>
            <a:r>
              <a:rPr lang="en" sz="700" u="sng" dirty="0">
                <a:solidFill>
                  <a:schemeClr val="hlink"/>
                </a:solidFill>
                <a:hlinkClick r:id="rId6"/>
              </a:rPr>
              <a:t>http://bitcoinbook-builds.mkvd.net/translations/vi/chapter-6.html</a:t>
            </a:r>
            <a:endParaRPr sz="700" dirty="0"/>
          </a:p>
          <a:p>
            <a:pPr marL="0" lvl="0" indent="0" algn="l" rtl="0">
              <a:spcBef>
                <a:spcPts val="0"/>
              </a:spcBef>
              <a:spcAft>
                <a:spcPts val="0"/>
              </a:spcAft>
              <a:buNone/>
            </a:pPr>
            <a:endParaRPr sz="7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771"/>
        <p:cNvGrpSpPr/>
        <p:nvPr/>
      </p:nvGrpSpPr>
      <p:grpSpPr>
        <a:xfrm>
          <a:off x="0" y="0"/>
          <a:ext cx="0" cy="0"/>
          <a:chOff x="0" y="0"/>
          <a:chExt cx="0" cy="0"/>
        </a:xfrm>
      </p:grpSpPr>
      <p:sp>
        <p:nvSpPr>
          <p:cNvPr id="772" name="Google Shape;772;p74"/>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JBOK WALLETS</a:t>
            </a:r>
            <a:endParaRPr/>
          </a:p>
        </p:txBody>
      </p:sp>
      <p:sp>
        <p:nvSpPr>
          <p:cNvPr id="773" name="Google Shape;773;p74"/>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WALLET BACKUPS</a:t>
            </a:r>
            <a:endParaRPr b="1"/>
          </a:p>
        </p:txBody>
      </p:sp>
      <p:sp>
        <p:nvSpPr>
          <p:cNvPr id="774" name="Google Shape;774;p74"/>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RUSTIE LIN</a:t>
            </a:r>
            <a:endParaRPr sz="900">
              <a:solidFill>
                <a:srgbClr val="B7B7B7"/>
              </a:solidFill>
              <a:latin typeface="Proxima Nova"/>
              <a:ea typeface="Proxima Nova"/>
              <a:cs typeface="Proxima Nova"/>
              <a:sym typeface="Proxima Nova"/>
            </a:endParaRPr>
          </a:p>
        </p:txBody>
      </p:sp>
      <p:sp>
        <p:nvSpPr>
          <p:cNvPr id="775" name="Google Shape;775;p74"/>
          <p:cNvSpPr txBox="1"/>
          <p:nvPr/>
        </p:nvSpPr>
        <p:spPr>
          <a:xfrm>
            <a:off x="3777431" y="1501031"/>
            <a:ext cx="5064300" cy="2035800"/>
          </a:xfrm>
          <a:prstGeom prst="rect">
            <a:avLst/>
          </a:prstGeom>
          <a:noFill/>
          <a:ln>
            <a:noFill/>
          </a:ln>
        </p:spPr>
        <p:txBody>
          <a:bodyPr spcFirstLastPara="1" wrap="square" lIns="34300" tIns="34300" rIns="34300" bIns="34300" anchor="t" anchorCtr="0">
            <a:noAutofit/>
          </a:bodyPr>
          <a:lstStyle/>
          <a:p>
            <a:pPr marL="177800" lvl="0" indent="-203200" algn="l" rtl="0">
              <a:lnSpc>
                <a:spcPct val="115000"/>
              </a:lnSpc>
              <a:spcBef>
                <a:spcPts val="0"/>
              </a:spcBef>
              <a:spcAft>
                <a:spcPts val="0"/>
              </a:spcAft>
              <a:buSzPts val="1800"/>
              <a:buFont typeface="Proxima Nova"/>
              <a:buChar char="●"/>
            </a:pPr>
            <a:r>
              <a:rPr lang="en" sz="1800" b="1">
                <a:latin typeface="Proxima Nova"/>
                <a:ea typeface="Proxima Nova"/>
                <a:cs typeface="Proxima Nova"/>
                <a:sym typeface="Proxima Nova"/>
              </a:rPr>
              <a:t>JBOK (Just a Bunch Of Keys)</a:t>
            </a:r>
            <a:endParaRPr sz="1800" b="1">
              <a:latin typeface="Proxima Nova"/>
              <a:ea typeface="Proxima Nova"/>
              <a:cs typeface="Proxima Nova"/>
              <a:sym typeface="Proxima Nova"/>
            </a:endParaRPr>
          </a:p>
          <a:p>
            <a:pPr marL="342900" lvl="1" indent="-2032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New backup required for every new key pair</a:t>
            </a:r>
            <a:endParaRPr sz="1800">
              <a:latin typeface="Proxima Nova"/>
              <a:ea typeface="Proxima Nova"/>
              <a:cs typeface="Proxima Nova"/>
              <a:sym typeface="Proxima Nova"/>
            </a:endParaRPr>
          </a:p>
          <a:p>
            <a:pPr marL="342900" lvl="1" indent="-2032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Or, generate a bunch of keys when first started	</a:t>
            </a:r>
            <a:endParaRPr sz="1800">
              <a:latin typeface="Proxima Nova"/>
              <a:ea typeface="Proxima Nova"/>
              <a:cs typeface="Proxima Nova"/>
              <a:sym typeface="Proxima Nova"/>
            </a:endParaRPr>
          </a:p>
          <a:p>
            <a:pPr marL="342900" lvl="1" indent="-203200" algn="l" rtl="0">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Not too convenient because you have to store every key pair</a:t>
            </a:r>
            <a:endParaRPr sz="1800">
              <a:latin typeface="Proxima Nova"/>
              <a:ea typeface="Proxima Nova"/>
              <a:cs typeface="Proxima Nova"/>
              <a:sym typeface="Proxima Nova"/>
            </a:endParaRPr>
          </a:p>
        </p:txBody>
      </p:sp>
      <p:pic>
        <p:nvPicPr>
          <p:cNvPr id="776" name="Google Shape;776;p74"/>
          <p:cNvPicPr preferRelativeResize="0"/>
          <p:nvPr/>
        </p:nvPicPr>
        <p:blipFill rotWithShape="1">
          <a:blip r:embed="rId3">
            <a:alphaModFix/>
          </a:blip>
          <a:srcRect/>
          <a:stretch/>
        </p:blipFill>
        <p:spPr>
          <a:xfrm>
            <a:off x="978423" y="1606783"/>
            <a:ext cx="2221200" cy="1929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7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786" name="Google Shape;786;p7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787" name="Google Shape;787;p76"/>
          <p:cNvPicPr preferRelativeResize="0"/>
          <p:nvPr/>
        </p:nvPicPr>
        <p:blipFill>
          <a:blip r:embed="rId3">
            <a:alphaModFix/>
          </a:blip>
          <a:stretch>
            <a:fillRect/>
          </a:stretch>
        </p:blipFill>
        <p:spPr>
          <a:xfrm>
            <a:off x="0" y="1078"/>
            <a:ext cx="9144000" cy="5141343"/>
          </a:xfrm>
          <a:prstGeom prst="rect">
            <a:avLst/>
          </a:prstGeom>
          <a:noFill/>
          <a:ln>
            <a:noFill/>
          </a:ln>
        </p:spPr>
      </p:pic>
      <p:pic>
        <p:nvPicPr>
          <p:cNvPr id="788" name="Google Shape;788;p76"/>
          <p:cNvPicPr preferRelativeResize="0"/>
          <p:nvPr/>
        </p:nvPicPr>
        <p:blipFill>
          <a:blip r:embed="rId4">
            <a:alphaModFix/>
          </a:blip>
          <a:stretch>
            <a:fillRect/>
          </a:stretch>
        </p:blipFill>
        <p:spPr>
          <a:xfrm>
            <a:off x="0" y="1078"/>
            <a:ext cx="9144000" cy="5141343"/>
          </a:xfrm>
          <a:prstGeom prst="rect">
            <a:avLst/>
          </a:prstGeom>
          <a:noFill/>
          <a:ln>
            <a:noFill/>
          </a:ln>
        </p:spPr>
      </p:pic>
      <p:sp>
        <p:nvSpPr>
          <p:cNvPr id="789" name="Google Shape;789;p76"/>
          <p:cNvSpPr txBox="1"/>
          <p:nvPr/>
        </p:nvSpPr>
        <p:spPr>
          <a:xfrm>
            <a:off x="3738300" y="2034550"/>
            <a:ext cx="5284800" cy="122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4000" b="1" i="1">
                <a:solidFill>
                  <a:srgbClr val="FFFFFF"/>
                </a:solidFill>
                <a:latin typeface="Poppins"/>
                <a:ea typeface="Poppins"/>
                <a:cs typeface="Poppins"/>
                <a:sym typeface="Poppins"/>
              </a:rPr>
              <a:t>Mining</a:t>
            </a:r>
            <a:endParaRPr sz="4000" b="1" i="1">
              <a:solidFill>
                <a:srgbClr val="FFFFFF"/>
              </a:solidFill>
              <a:latin typeface="Poppins"/>
              <a:ea typeface="Poppins"/>
              <a:cs typeface="Poppins"/>
              <a:sym typeface="Poppi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77"/>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sp>
        <p:nvSpPr>
          <p:cNvPr id="795" name="Google Shape;795;p77"/>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RECIPE FOR MINING</a:t>
            </a:r>
            <a:endParaRPr b="1"/>
          </a:p>
        </p:txBody>
      </p:sp>
      <p:sp>
        <p:nvSpPr>
          <p:cNvPr id="796" name="Google Shape;796;p77"/>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U[DATED: RUSTIE LIN</a:t>
            </a:r>
            <a:endParaRPr sz="900">
              <a:solidFill>
                <a:srgbClr val="B7B7B7"/>
              </a:solidFill>
              <a:latin typeface="Proxima Nova"/>
              <a:ea typeface="Proxima Nova"/>
              <a:cs typeface="Proxima Nova"/>
              <a:sym typeface="Proxima Nova"/>
            </a:endParaRPr>
          </a:p>
        </p:txBody>
      </p:sp>
      <p:pic>
        <p:nvPicPr>
          <p:cNvPr id="797" name="Google Shape;797;p77"/>
          <p:cNvPicPr preferRelativeResize="0"/>
          <p:nvPr/>
        </p:nvPicPr>
        <p:blipFill>
          <a:blip r:embed="rId3">
            <a:alphaModFix/>
          </a:blip>
          <a:stretch>
            <a:fillRect/>
          </a:stretch>
        </p:blipFill>
        <p:spPr>
          <a:xfrm>
            <a:off x="397313" y="1161769"/>
            <a:ext cx="4311338" cy="3136510"/>
          </a:xfrm>
          <a:prstGeom prst="rect">
            <a:avLst/>
          </a:prstGeom>
          <a:noFill/>
          <a:ln>
            <a:noFill/>
          </a:ln>
        </p:spPr>
      </p:pic>
      <p:sp>
        <p:nvSpPr>
          <p:cNvPr id="798" name="Google Shape;798;p77"/>
          <p:cNvSpPr txBox="1"/>
          <p:nvPr/>
        </p:nvSpPr>
        <p:spPr>
          <a:xfrm>
            <a:off x="4775603" y="1337841"/>
            <a:ext cx="4258500" cy="3546900"/>
          </a:xfrm>
          <a:prstGeom prst="rect">
            <a:avLst/>
          </a:prstGeom>
          <a:noFill/>
          <a:ln>
            <a:noFill/>
          </a:ln>
        </p:spPr>
        <p:txBody>
          <a:bodyPr spcFirstLastPara="1" wrap="square" lIns="0" tIns="0" rIns="0" bIns="0" anchor="t" anchorCtr="0">
            <a:noAutofit/>
          </a:bodyPr>
          <a:lstStyle/>
          <a:p>
            <a:pPr marL="177800" marR="0" lvl="0" indent="0" algn="l" rtl="0">
              <a:lnSpc>
                <a:spcPct val="125000"/>
              </a:lnSpc>
              <a:spcBef>
                <a:spcPts val="0"/>
              </a:spcBef>
              <a:spcAft>
                <a:spcPts val="0"/>
              </a:spcAft>
              <a:buNone/>
            </a:pPr>
            <a:r>
              <a:rPr lang="en" sz="1800">
                <a:latin typeface="Proxima Nova"/>
                <a:ea typeface="Proxima Nova"/>
                <a:cs typeface="Proxima Nova"/>
                <a:sym typeface="Proxima Nova"/>
              </a:rPr>
              <a:t>A full-fledged Bitcoin miner must:</a:t>
            </a:r>
            <a:endParaRPr sz="1800">
              <a:latin typeface="Proxima Nova"/>
              <a:ea typeface="Proxima Nova"/>
              <a:cs typeface="Proxima Nova"/>
              <a:sym typeface="Proxima Nova"/>
            </a:endParaRPr>
          </a:p>
          <a:p>
            <a:pPr marL="177800" marR="0" lvl="0" indent="-203200" algn="l" rtl="0">
              <a:lnSpc>
                <a:spcPct val="125000"/>
              </a:lnSpc>
              <a:spcBef>
                <a:spcPts val="0"/>
              </a:spcBef>
              <a:spcAft>
                <a:spcPts val="0"/>
              </a:spcAft>
              <a:buSzPts val="1800"/>
              <a:buFont typeface="Proxima Nova"/>
              <a:buAutoNum type="arabicPeriod"/>
            </a:pPr>
            <a:r>
              <a:rPr lang="en" sz="1800" b="1">
                <a:latin typeface="Proxima Nova"/>
                <a:ea typeface="Proxima Nova"/>
                <a:cs typeface="Proxima Nova"/>
                <a:sym typeface="Proxima Nova"/>
              </a:rPr>
              <a:t>Download </a:t>
            </a:r>
            <a:r>
              <a:rPr lang="en" sz="1800">
                <a:latin typeface="Proxima Nova"/>
                <a:ea typeface="Proxima Nova"/>
                <a:cs typeface="Proxima Nova"/>
                <a:sym typeface="Proxima Nova"/>
              </a:rPr>
              <a:t>the entire Bitcoin blockchain</a:t>
            </a:r>
            <a:endParaRPr sz="1800">
              <a:latin typeface="Proxima Nova"/>
              <a:ea typeface="Proxima Nova"/>
              <a:cs typeface="Proxima Nova"/>
              <a:sym typeface="Proxima Nova"/>
            </a:endParaRPr>
          </a:p>
          <a:p>
            <a:pPr marL="177800" marR="0" lvl="0" indent="-203200" algn="l" rtl="0">
              <a:lnSpc>
                <a:spcPct val="125000"/>
              </a:lnSpc>
              <a:spcBef>
                <a:spcPts val="0"/>
              </a:spcBef>
              <a:spcAft>
                <a:spcPts val="0"/>
              </a:spcAft>
              <a:buSzPts val="1800"/>
              <a:buFont typeface="Proxima Nova"/>
              <a:buAutoNum type="arabicPeriod"/>
            </a:pPr>
            <a:r>
              <a:rPr lang="en" sz="1800" b="1">
                <a:latin typeface="Proxima Nova"/>
                <a:ea typeface="Proxima Nova"/>
                <a:cs typeface="Proxima Nova"/>
                <a:sym typeface="Proxima Nova"/>
              </a:rPr>
              <a:t>Verify </a:t>
            </a:r>
            <a:r>
              <a:rPr lang="en" sz="1800">
                <a:latin typeface="Proxima Nova"/>
                <a:ea typeface="Proxima Nova"/>
                <a:cs typeface="Proxima Nova"/>
                <a:sym typeface="Proxima Nova"/>
              </a:rPr>
              <a:t>incoming transactions </a:t>
            </a:r>
            <a:endParaRPr sz="1800">
              <a:latin typeface="Proxima Nova"/>
              <a:ea typeface="Proxima Nova"/>
              <a:cs typeface="Proxima Nova"/>
              <a:sym typeface="Proxima Nova"/>
            </a:endParaRPr>
          </a:p>
          <a:p>
            <a:pPr marL="177800" marR="0" lvl="0" indent="-203200" algn="l" rtl="0">
              <a:lnSpc>
                <a:spcPct val="125000"/>
              </a:lnSpc>
              <a:spcBef>
                <a:spcPts val="0"/>
              </a:spcBef>
              <a:spcAft>
                <a:spcPts val="0"/>
              </a:spcAft>
              <a:buSzPts val="1800"/>
              <a:buFont typeface="Proxima Nova"/>
              <a:buAutoNum type="arabicPeriod"/>
            </a:pPr>
            <a:r>
              <a:rPr lang="en" sz="1800" b="1">
                <a:latin typeface="Proxima Nova"/>
                <a:ea typeface="Proxima Nova"/>
                <a:cs typeface="Proxima Nova"/>
                <a:sym typeface="Proxima Nova"/>
              </a:rPr>
              <a:t>Create </a:t>
            </a:r>
            <a:r>
              <a:rPr lang="en" sz="1800">
                <a:latin typeface="Proxima Nova"/>
                <a:ea typeface="Proxima Nova"/>
                <a:cs typeface="Proxima Nova"/>
                <a:sym typeface="Proxima Nova"/>
              </a:rPr>
              <a:t>a block </a:t>
            </a:r>
            <a:endParaRPr sz="1800">
              <a:latin typeface="Proxima Nova"/>
              <a:ea typeface="Proxima Nova"/>
              <a:cs typeface="Proxima Nova"/>
              <a:sym typeface="Proxima Nova"/>
            </a:endParaRPr>
          </a:p>
          <a:p>
            <a:pPr marL="177800" marR="0" lvl="0" indent="-203200" algn="l" rtl="0">
              <a:lnSpc>
                <a:spcPct val="125000"/>
              </a:lnSpc>
              <a:spcBef>
                <a:spcPts val="0"/>
              </a:spcBef>
              <a:spcAft>
                <a:spcPts val="0"/>
              </a:spcAft>
              <a:buSzPts val="1800"/>
              <a:buFont typeface="Proxima Nova"/>
              <a:buAutoNum type="arabicPeriod"/>
            </a:pPr>
            <a:r>
              <a:rPr lang="en" sz="1800" b="1">
                <a:latin typeface="Proxima Nova"/>
                <a:ea typeface="Proxima Nova"/>
                <a:cs typeface="Proxima Nova"/>
                <a:sym typeface="Proxima Nova"/>
              </a:rPr>
              <a:t>Find </a:t>
            </a:r>
            <a:r>
              <a:rPr lang="en" sz="1800">
                <a:latin typeface="Proxima Nova"/>
                <a:ea typeface="Proxima Nova"/>
                <a:cs typeface="Proxima Nova"/>
                <a:sym typeface="Proxima Nova"/>
              </a:rPr>
              <a:t>a valid nonce </a:t>
            </a:r>
            <a:endParaRPr sz="1800">
              <a:latin typeface="Proxima Nova"/>
              <a:ea typeface="Proxima Nova"/>
              <a:cs typeface="Proxima Nova"/>
              <a:sym typeface="Proxima Nova"/>
            </a:endParaRPr>
          </a:p>
          <a:p>
            <a:pPr marL="177800" marR="0" lvl="0" indent="-203200" algn="l" rtl="0">
              <a:lnSpc>
                <a:spcPct val="125000"/>
              </a:lnSpc>
              <a:spcBef>
                <a:spcPts val="0"/>
              </a:spcBef>
              <a:spcAft>
                <a:spcPts val="0"/>
              </a:spcAft>
              <a:buSzPts val="1800"/>
              <a:buFont typeface="Proxima Nova"/>
              <a:buAutoNum type="arabicPeriod"/>
            </a:pPr>
            <a:r>
              <a:rPr lang="en" sz="1800" b="1">
                <a:latin typeface="Proxima Nova"/>
                <a:ea typeface="Proxima Nova"/>
                <a:cs typeface="Proxima Nova"/>
                <a:sym typeface="Proxima Nova"/>
              </a:rPr>
              <a:t>Broadcast</a:t>
            </a:r>
            <a:r>
              <a:rPr lang="en" sz="1800">
                <a:latin typeface="Proxima Nova"/>
                <a:ea typeface="Proxima Nova"/>
                <a:cs typeface="Proxima Nova"/>
                <a:sym typeface="Proxima Nova"/>
              </a:rPr>
              <a:t> your block </a:t>
            </a:r>
            <a:endParaRPr sz="1800">
              <a:latin typeface="Proxima Nova"/>
              <a:ea typeface="Proxima Nova"/>
              <a:cs typeface="Proxima Nova"/>
              <a:sym typeface="Proxima Nova"/>
            </a:endParaRPr>
          </a:p>
          <a:p>
            <a:pPr marL="177800" marR="0" lvl="0" indent="-203200" algn="l" rtl="0">
              <a:lnSpc>
                <a:spcPct val="125000"/>
              </a:lnSpc>
              <a:spcBef>
                <a:spcPts val="0"/>
              </a:spcBef>
              <a:spcAft>
                <a:spcPts val="0"/>
              </a:spcAft>
              <a:buSzPts val="1800"/>
              <a:buFont typeface="Proxima Nova"/>
              <a:buAutoNum type="arabicPeriod"/>
            </a:pPr>
            <a:r>
              <a:rPr lang="en" sz="1800" b="1">
                <a:latin typeface="Proxima Nova"/>
                <a:ea typeface="Proxima Nova"/>
                <a:cs typeface="Proxima Nova"/>
                <a:sym typeface="Proxima Nova"/>
              </a:rPr>
              <a:t>Profit</a:t>
            </a:r>
            <a:r>
              <a:rPr lang="en" sz="1800">
                <a:latin typeface="Proxima Nova"/>
                <a:ea typeface="Proxima Nova"/>
                <a:cs typeface="Proxima Nova"/>
                <a:sym typeface="Proxima Nova"/>
              </a:rPr>
              <a:t>!</a:t>
            </a:r>
            <a:endParaRPr sz="1800">
              <a:latin typeface="Proxima Nova"/>
              <a:ea typeface="Proxima Nova"/>
              <a:cs typeface="Proxima Nova"/>
              <a:sym typeface="Proxima Nova"/>
            </a:endParaRPr>
          </a:p>
        </p:txBody>
      </p:sp>
      <p:sp>
        <p:nvSpPr>
          <p:cNvPr id="799" name="Google Shape;799;p77"/>
          <p:cNvSpPr txBox="1"/>
          <p:nvPr/>
        </p:nvSpPr>
        <p:spPr>
          <a:xfrm>
            <a:off x="989733" y="3932775"/>
            <a:ext cx="3352800" cy="11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700"/>
              <a:t>Image source:</a:t>
            </a:r>
            <a:r>
              <a:rPr lang="en" sz="700">
                <a:solidFill>
                  <a:srgbClr val="FFFFFF"/>
                </a:solidFill>
              </a:rPr>
              <a:t> </a:t>
            </a:r>
            <a:r>
              <a:rPr lang="en" sz="700" u="sng">
                <a:solidFill>
                  <a:schemeClr val="hlink"/>
                </a:solidFill>
                <a:hlinkClick r:id="rId4"/>
              </a:rPr>
              <a:t>http://www.coindesk.com/information/how-to-set-up-a-miner/</a:t>
            </a:r>
            <a:endParaRPr sz="7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78"/>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 1: DOWNLOAD THE BLOCKCHAIN</a:t>
            </a:r>
            <a:endParaRPr/>
          </a:p>
        </p:txBody>
      </p:sp>
      <p:sp>
        <p:nvSpPr>
          <p:cNvPr id="805" name="Google Shape;805;p78"/>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RECIPE FOR MINING</a:t>
            </a:r>
            <a:endParaRPr b="1"/>
          </a:p>
        </p:txBody>
      </p:sp>
      <p:sp>
        <p:nvSpPr>
          <p:cNvPr id="806" name="Google Shape;806;p78"/>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RUSTIE LIN</a:t>
            </a:r>
            <a:endParaRPr sz="900">
              <a:solidFill>
                <a:srgbClr val="B7B7B7"/>
              </a:solidFill>
              <a:latin typeface="Proxima Nova"/>
              <a:ea typeface="Proxima Nova"/>
              <a:cs typeface="Proxima Nova"/>
              <a:sym typeface="Proxima Nova"/>
            </a:endParaRPr>
          </a:p>
        </p:txBody>
      </p:sp>
      <p:sp>
        <p:nvSpPr>
          <p:cNvPr id="807" name="Google Shape;807;p78"/>
          <p:cNvSpPr txBox="1"/>
          <p:nvPr/>
        </p:nvSpPr>
        <p:spPr>
          <a:xfrm>
            <a:off x="1084670" y="1270959"/>
            <a:ext cx="3592200" cy="1491000"/>
          </a:xfrm>
          <a:prstGeom prst="rect">
            <a:avLst/>
          </a:prstGeom>
          <a:noFill/>
          <a:ln>
            <a:noFill/>
          </a:ln>
        </p:spPr>
        <p:txBody>
          <a:bodyPr spcFirstLastPara="1" wrap="square" lIns="34300" tIns="34300" rIns="34300" bIns="34300" anchor="t" anchorCtr="0">
            <a:noAutofit/>
          </a:bodyPr>
          <a:lstStyle/>
          <a:p>
            <a:pPr marL="177800" lvl="0" indent="-215900" algn="l" rtl="0">
              <a:spcBef>
                <a:spcPts val="0"/>
              </a:spcBef>
              <a:spcAft>
                <a:spcPts val="0"/>
              </a:spcAft>
              <a:buSzPts val="2000"/>
              <a:buFont typeface="Proxima Nova"/>
              <a:buChar char="●"/>
            </a:pPr>
            <a:r>
              <a:rPr lang="en" sz="2000">
                <a:latin typeface="Proxima Nova"/>
                <a:ea typeface="Proxima Nova"/>
                <a:cs typeface="Proxima Nova"/>
                <a:sym typeface="Proxima Nova"/>
              </a:rPr>
              <a:t>Get blocks from your peers</a:t>
            </a:r>
            <a:endParaRPr sz="2000">
              <a:latin typeface="Proxima Nova"/>
              <a:ea typeface="Proxima Nova"/>
              <a:cs typeface="Proxima Nova"/>
              <a:sym typeface="Proxima Nova"/>
            </a:endParaRPr>
          </a:p>
          <a:p>
            <a:pPr marL="177800" lvl="0" indent="-215900" algn="l" rtl="0">
              <a:spcBef>
                <a:spcPts val="0"/>
              </a:spcBef>
              <a:spcAft>
                <a:spcPts val="0"/>
              </a:spcAft>
              <a:buSzPts val="2000"/>
              <a:buFont typeface="Proxima Nova"/>
              <a:buChar char="●"/>
            </a:pPr>
            <a:r>
              <a:rPr lang="en" sz="2000">
                <a:latin typeface="Proxima Nova"/>
                <a:ea typeface="Proxima Nova"/>
                <a:cs typeface="Proxima Nova"/>
                <a:sym typeface="Proxima Nova"/>
              </a:rPr>
              <a:t>Download the entire blockchain</a:t>
            </a:r>
            <a:endParaRPr sz="2000">
              <a:latin typeface="Proxima Nova"/>
              <a:ea typeface="Proxima Nova"/>
              <a:cs typeface="Proxima Nova"/>
              <a:sym typeface="Proxima Nova"/>
            </a:endParaRPr>
          </a:p>
          <a:p>
            <a:pPr marL="342900" lvl="1" indent="-215900" algn="l" rtl="0">
              <a:spcBef>
                <a:spcPts val="0"/>
              </a:spcBef>
              <a:spcAft>
                <a:spcPts val="0"/>
              </a:spcAft>
              <a:buSzPts val="2000"/>
              <a:buFont typeface="Proxima Nova"/>
              <a:buChar char="○"/>
            </a:pPr>
            <a:r>
              <a:rPr lang="en" sz="2000">
                <a:latin typeface="Proxima Nova"/>
                <a:ea typeface="Proxima Nova"/>
                <a:cs typeface="Proxima Nova"/>
                <a:sym typeface="Proxima Nova"/>
              </a:rPr>
              <a:t>Start from the genesis block</a:t>
            </a:r>
            <a:endParaRPr sz="2000">
              <a:latin typeface="Proxima Nova"/>
              <a:ea typeface="Proxima Nova"/>
              <a:cs typeface="Proxima Nova"/>
              <a:sym typeface="Proxima Nova"/>
            </a:endParaRPr>
          </a:p>
          <a:p>
            <a:pPr marL="177800" lvl="0" indent="-215900" algn="l" rtl="0">
              <a:spcBef>
                <a:spcPts val="0"/>
              </a:spcBef>
              <a:spcAft>
                <a:spcPts val="0"/>
              </a:spcAft>
              <a:buSzPts val="2000"/>
              <a:buFont typeface="Proxima Nova"/>
              <a:buChar char="●"/>
            </a:pPr>
            <a:r>
              <a:rPr lang="en" sz="2000">
                <a:latin typeface="Proxima Nova"/>
                <a:ea typeface="Proxima Nova"/>
                <a:cs typeface="Proxima Nova"/>
                <a:sym typeface="Proxima Nova"/>
              </a:rPr>
              <a:t>Stay up to date</a:t>
            </a:r>
            <a:endParaRPr sz="2000">
              <a:latin typeface="Proxima Nova"/>
              <a:ea typeface="Proxima Nova"/>
              <a:cs typeface="Proxima Nova"/>
              <a:sym typeface="Proxima Nova"/>
            </a:endParaRPr>
          </a:p>
        </p:txBody>
      </p:sp>
      <p:sp>
        <p:nvSpPr>
          <p:cNvPr id="808" name="Google Shape;808;p78"/>
          <p:cNvSpPr/>
          <p:nvPr/>
        </p:nvSpPr>
        <p:spPr>
          <a:xfrm>
            <a:off x="3265854" y="3252258"/>
            <a:ext cx="2334300" cy="9891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900">
              <a:highlight>
                <a:srgbClr val="9FC5E8"/>
              </a:highlight>
              <a:latin typeface="Nunito Sans"/>
              <a:ea typeface="Nunito Sans"/>
              <a:cs typeface="Nunito Sans"/>
              <a:sym typeface="Nunito Sans"/>
            </a:endParaRPr>
          </a:p>
          <a:p>
            <a:pPr marL="0" lvl="0" indent="0" algn="ctr" rtl="0">
              <a:spcBef>
                <a:spcPts val="0"/>
              </a:spcBef>
              <a:spcAft>
                <a:spcPts val="0"/>
              </a:spcAft>
              <a:buNone/>
            </a:pPr>
            <a:endParaRPr sz="900">
              <a:highlight>
                <a:srgbClr val="9FC5E8"/>
              </a:highlight>
              <a:latin typeface="Nunito Sans"/>
              <a:ea typeface="Nunito Sans"/>
              <a:cs typeface="Nunito Sans"/>
              <a:sym typeface="Nunito Sans"/>
            </a:endParaRPr>
          </a:p>
          <a:p>
            <a:pPr marL="0" lvl="0" indent="0" algn="ctr" rtl="0">
              <a:spcBef>
                <a:spcPts val="0"/>
              </a:spcBef>
              <a:spcAft>
                <a:spcPts val="0"/>
              </a:spcAft>
              <a:buNone/>
            </a:pPr>
            <a:endParaRPr sz="900">
              <a:highlight>
                <a:srgbClr val="9FC5E8"/>
              </a:highlight>
              <a:latin typeface="Nunito Sans"/>
              <a:ea typeface="Nunito Sans"/>
              <a:cs typeface="Nunito Sans"/>
              <a:sym typeface="Nunito Sans"/>
            </a:endParaRPr>
          </a:p>
          <a:p>
            <a:pPr marL="0" lvl="0" indent="0" algn="ctr" rtl="0">
              <a:spcBef>
                <a:spcPts val="0"/>
              </a:spcBef>
              <a:spcAft>
                <a:spcPts val="0"/>
              </a:spcAft>
              <a:buNone/>
            </a:pPr>
            <a:r>
              <a:rPr lang="en" sz="900">
                <a:solidFill>
                  <a:srgbClr val="000000"/>
                </a:solidFill>
                <a:highlight>
                  <a:srgbClr val="9FC5E8"/>
                </a:highlight>
                <a:latin typeface="Nunito Sans"/>
                <a:ea typeface="Nunito Sans"/>
                <a:cs typeface="Nunito Sans"/>
                <a:sym typeface="Nunito Sans"/>
              </a:rPr>
              <a:t>BLOCK HEADER</a:t>
            </a:r>
            <a:endParaRPr sz="900">
              <a:solidFill>
                <a:srgbClr val="000000"/>
              </a:solidFill>
              <a:highlight>
                <a:srgbClr val="9FC5E8"/>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Clr>
                <a:srgbClr val="000000"/>
              </a:buClr>
              <a:buSzPts val="400"/>
              <a:buFont typeface="Arial"/>
              <a:buNone/>
            </a:pPr>
            <a:endParaRPr sz="900">
              <a:solidFill>
                <a:srgbClr val="000000"/>
              </a:solidFill>
              <a:highlight>
                <a:srgbClr val="EA9999"/>
              </a:highlight>
              <a:latin typeface="Nunito Sans"/>
              <a:ea typeface="Nunito Sans"/>
              <a:cs typeface="Nunito Sans"/>
              <a:sym typeface="Nunito Sans"/>
            </a:endParaRPr>
          </a:p>
        </p:txBody>
      </p:sp>
      <p:sp>
        <p:nvSpPr>
          <p:cNvPr id="809" name="Google Shape;809;p78"/>
          <p:cNvSpPr/>
          <p:nvPr/>
        </p:nvSpPr>
        <p:spPr>
          <a:xfrm>
            <a:off x="3391467" y="3618774"/>
            <a:ext cx="994200" cy="312600"/>
          </a:xfrm>
          <a:prstGeom prst="roundRect">
            <a:avLst>
              <a:gd name="adj" fmla="val 16667"/>
            </a:avLst>
          </a:prstGeom>
          <a:gradFill>
            <a:gsLst>
              <a:gs pos="0">
                <a:srgbClr val="F5D0D0"/>
              </a:gs>
              <a:gs pos="100000">
                <a:srgbClr val="D96868"/>
              </a:gs>
            </a:gsLst>
            <a:lin ang="5400012" scaled="0"/>
          </a:gra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latin typeface="Nunito Sans"/>
                <a:ea typeface="Nunito Sans"/>
                <a:cs typeface="Nunito Sans"/>
                <a:sym typeface="Nunito Sans"/>
              </a:rPr>
              <a:t>PREV BLOCK HASH</a:t>
            </a:r>
            <a:endParaRPr sz="900">
              <a:latin typeface="Nunito Sans"/>
              <a:ea typeface="Nunito Sans"/>
              <a:cs typeface="Nunito Sans"/>
              <a:sym typeface="Nunito Sans"/>
            </a:endParaRPr>
          </a:p>
        </p:txBody>
      </p:sp>
      <p:sp>
        <p:nvSpPr>
          <p:cNvPr id="810" name="Google Shape;810;p78"/>
          <p:cNvSpPr/>
          <p:nvPr/>
        </p:nvSpPr>
        <p:spPr>
          <a:xfrm>
            <a:off x="4470017" y="3618773"/>
            <a:ext cx="994200" cy="312600"/>
          </a:xfrm>
          <a:prstGeom prst="roundRect">
            <a:avLst>
              <a:gd name="adj" fmla="val 16667"/>
            </a:avLst>
          </a:prstGeom>
          <a:gradFill>
            <a:gsLst>
              <a:gs pos="0">
                <a:srgbClr val="FFF6DB"/>
              </a:gs>
              <a:gs pos="100000">
                <a:srgbClr val="FAD25C"/>
              </a:gs>
            </a:gsLst>
            <a:lin ang="5400012" scaled="0"/>
          </a:gra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rgbClr val="000000"/>
                </a:solidFill>
                <a:latin typeface="Nunito Sans"/>
                <a:ea typeface="Nunito Sans"/>
                <a:cs typeface="Nunito Sans"/>
                <a:sym typeface="Nunito Sans"/>
              </a:rPr>
              <a:t>MERKLE ROOT</a:t>
            </a:r>
            <a:endParaRPr sz="900"/>
          </a:p>
        </p:txBody>
      </p:sp>
      <p:sp>
        <p:nvSpPr>
          <p:cNvPr id="811" name="Google Shape;811;p78"/>
          <p:cNvSpPr/>
          <p:nvPr/>
        </p:nvSpPr>
        <p:spPr>
          <a:xfrm>
            <a:off x="783570" y="3252277"/>
            <a:ext cx="2334300" cy="9891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900">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highlight>
                <a:srgbClr val="EA9999"/>
              </a:highlight>
              <a:latin typeface="Nunito Sans"/>
              <a:ea typeface="Nunito Sans"/>
              <a:cs typeface="Nunito Sans"/>
              <a:sym typeface="Nunito Sans"/>
            </a:endParaRPr>
          </a:p>
          <a:p>
            <a:pPr marL="0" lvl="0" indent="0" algn="ctr" rtl="0">
              <a:spcBef>
                <a:spcPts val="0"/>
              </a:spcBef>
              <a:spcAft>
                <a:spcPts val="0"/>
              </a:spcAft>
              <a:buNone/>
            </a:pPr>
            <a:r>
              <a:rPr lang="en" sz="900">
                <a:highlight>
                  <a:srgbClr val="EA9999"/>
                </a:highlight>
                <a:latin typeface="Nunito Sans"/>
                <a:ea typeface="Nunito Sans"/>
                <a:cs typeface="Nunito Sans"/>
                <a:sym typeface="Nunito Sans"/>
              </a:rPr>
              <a:t>BLOCK HEADER</a:t>
            </a:r>
            <a:endParaRPr sz="900">
              <a:highlight>
                <a:srgbClr val="EA9999"/>
              </a:highlight>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p:txBody>
      </p:sp>
      <p:sp>
        <p:nvSpPr>
          <p:cNvPr id="812" name="Google Shape;812;p78"/>
          <p:cNvSpPr/>
          <p:nvPr/>
        </p:nvSpPr>
        <p:spPr>
          <a:xfrm>
            <a:off x="909186" y="3618774"/>
            <a:ext cx="994200" cy="312600"/>
          </a:xfrm>
          <a:prstGeom prst="roundRect">
            <a:avLst>
              <a:gd name="adj" fmla="val 16667"/>
            </a:avLst>
          </a:prstGeom>
          <a:gradFill>
            <a:gsLst>
              <a:gs pos="0">
                <a:srgbClr val="DBD4EB"/>
              </a:gs>
              <a:gs pos="100000">
                <a:srgbClr val="9180BB"/>
              </a:gs>
            </a:gsLst>
            <a:lin ang="5400012" scaled="0"/>
          </a:gra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latin typeface="Nunito Sans"/>
                <a:ea typeface="Nunito Sans"/>
                <a:cs typeface="Nunito Sans"/>
                <a:sym typeface="Nunito Sans"/>
              </a:rPr>
              <a:t>PREV BLOCK HASH</a:t>
            </a:r>
            <a:endParaRPr sz="900">
              <a:latin typeface="Nunito Sans"/>
              <a:ea typeface="Nunito Sans"/>
              <a:cs typeface="Nunito Sans"/>
              <a:sym typeface="Nunito Sans"/>
            </a:endParaRPr>
          </a:p>
        </p:txBody>
      </p:sp>
      <p:sp>
        <p:nvSpPr>
          <p:cNvPr id="813" name="Google Shape;813;p78"/>
          <p:cNvSpPr/>
          <p:nvPr/>
        </p:nvSpPr>
        <p:spPr>
          <a:xfrm>
            <a:off x="1997976" y="3618773"/>
            <a:ext cx="994200" cy="3126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rgbClr val="000000"/>
                </a:solidFill>
                <a:latin typeface="Nunito Sans"/>
                <a:ea typeface="Nunito Sans"/>
                <a:cs typeface="Nunito Sans"/>
                <a:sym typeface="Nunito Sans"/>
              </a:rPr>
              <a:t>MERKLE ROOT</a:t>
            </a:r>
            <a:endParaRPr sz="900"/>
          </a:p>
        </p:txBody>
      </p:sp>
      <p:sp>
        <p:nvSpPr>
          <p:cNvPr id="814" name="Google Shape;814;p78"/>
          <p:cNvSpPr/>
          <p:nvPr/>
        </p:nvSpPr>
        <p:spPr>
          <a:xfrm>
            <a:off x="5748128" y="3252258"/>
            <a:ext cx="2334300" cy="9891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900">
              <a:highlight>
                <a:srgbClr val="B6D7A8"/>
              </a:highlight>
              <a:latin typeface="Nunito Sans"/>
              <a:ea typeface="Nunito Sans"/>
              <a:cs typeface="Nunito Sans"/>
              <a:sym typeface="Nunito Sans"/>
            </a:endParaRPr>
          </a:p>
          <a:p>
            <a:pPr marL="0" lvl="0" indent="0" algn="ctr" rtl="0">
              <a:spcBef>
                <a:spcPts val="0"/>
              </a:spcBef>
              <a:spcAft>
                <a:spcPts val="0"/>
              </a:spcAft>
              <a:buNone/>
            </a:pPr>
            <a:endParaRPr sz="900">
              <a:highlight>
                <a:srgbClr val="B6D7A8"/>
              </a:highlight>
              <a:latin typeface="Nunito Sans"/>
              <a:ea typeface="Nunito Sans"/>
              <a:cs typeface="Nunito Sans"/>
              <a:sym typeface="Nunito Sans"/>
            </a:endParaRPr>
          </a:p>
          <a:p>
            <a:pPr marL="0" lvl="0" indent="0" algn="ctr" rtl="0">
              <a:spcBef>
                <a:spcPts val="0"/>
              </a:spcBef>
              <a:spcAft>
                <a:spcPts val="0"/>
              </a:spcAft>
              <a:buNone/>
            </a:pPr>
            <a:endParaRPr sz="900">
              <a:highlight>
                <a:srgbClr val="B6D7A8"/>
              </a:highlight>
              <a:latin typeface="Nunito Sans"/>
              <a:ea typeface="Nunito Sans"/>
              <a:cs typeface="Nunito Sans"/>
              <a:sym typeface="Nunito Sans"/>
            </a:endParaRPr>
          </a:p>
          <a:p>
            <a:pPr marL="0" lvl="0" indent="0" algn="ctr" rtl="0">
              <a:spcBef>
                <a:spcPts val="0"/>
              </a:spcBef>
              <a:spcAft>
                <a:spcPts val="0"/>
              </a:spcAft>
              <a:buNone/>
            </a:pPr>
            <a:r>
              <a:rPr lang="en" sz="900">
                <a:solidFill>
                  <a:srgbClr val="000000"/>
                </a:solidFill>
                <a:highlight>
                  <a:srgbClr val="B6D7A8"/>
                </a:highlight>
                <a:latin typeface="Nunito Sans"/>
                <a:ea typeface="Nunito Sans"/>
                <a:cs typeface="Nunito Sans"/>
                <a:sym typeface="Nunito Sans"/>
              </a:rPr>
              <a:t>BLOCK HEADER</a:t>
            </a:r>
            <a:endParaRPr sz="900">
              <a:solidFill>
                <a:srgbClr val="000000"/>
              </a:solidFill>
              <a:highlight>
                <a:srgbClr val="B6D7A8"/>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Clr>
                <a:srgbClr val="000000"/>
              </a:buClr>
              <a:buSzPts val="400"/>
              <a:buFont typeface="Arial"/>
              <a:buNone/>
            </a:pPr>
            <a:endParaRPr sz="900">
              <a:solidFill>
                <a:srgbClr val="000000"/>
              </a:solidFill>
              <a:highlight>
                <a:srgbClr val="EA9999"/>
              </a:highlight>
              <a:latin typeface="Nunito Sans"/>
              <a:ea typeface="Nunito Sans"/>
              <a:cs typeface="Nunito Sans"/>
              <a:sym typeface="Nunito Sans"/>
            </a:endParaRPr>
          </a:p>
        </p:txBody>
      </p:sp>
      <p:sp>
        <p:nvSpPr>
          <p:cNvPr id="815" name="Google Shape;815;p78"/>
          <p:cNvSpPr/>
          <p:nvPr/>
        </p:nvSpPr>
        <p:spPr>
          <a:xfrm>
            <a:off x="5873748" y="3618774"/>
            <a:ext cx="994200" cy="312600"/>
          </a:xfrm>
          <a:prstGeom prst="roundRect">
            <a:avLst>
              <a:gd name="adj" fmla="val 16667"/>
            </a:avLst>
          </a:prstGeom>
          <a:gradFill>
            <a:gsLst>
              <a:gs pos="0">
                <a:srgbClr val="D4E5F5"/>
              </a:gs>
              <a:gs pos="100000">
                <a:srgbClr val="70A4D5"/>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latin typeface="Nunito Sans"/>
                <a:ea typeface="Nunito Sans"/>
                <a:cs typeface="Nunito Sans"/>
                <a:sym typeface="Nunito Sans"/>
              </a:rPr>
              <a:t>PREV BLOCK HASH</a:t>
            </a:r>
            <a:endParaRPr sz="900">
              <a:latin typeface="Nunito Sans"/>
              <a:ea typeface="Nunito Sans"/>
              <a:cs typeface="Nunito Sans"/>
              <a:sym typeface="Nunito Sans"/>
            </a:endParaRPr>
          </a:p>
        </p:txBody>
      </p:sp>
      <p:sp>
        <p:nvSpPr>
          <p:cNvPr id="816" name="Google Shape;816;p78"/>
          <p:cNvSpPr/>
          <p:nvPr/>
        </p:nvSpPr>
        <p:spPr>
          <a:xfrm>
            <a:off x="6962538" y="3618773"/>
            <a:ext cx="994200" cy="3126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rgbClr val="000000"/>
                </a:solidFill>
                <a:latin typeface="Nunito Sans"/>
                <a:ea typeface="Nunito Sans"/>
                <a:cs typeface="Nunito Sans"/>
                <a:sym typeface="Nunito Sans"/>
              </a:rPr>
              <a:t>MERKLE ROOT</a:t>
            </a:r>
            <a:endParaRPr sz="900"/>
          </a:p>
        </p:txBody>
      </p:sp>
      <p:cxnSp>
        <p:nvCxnSpPr>
          <p:cNvPr id="817" name="Google Shape;817;p78"/>
          <p:cNvCxnSpPr>
            <a:stCxn id="809" idx="1"/>
          </p:cNvCxnSpPr>
          <p:nvPr/>
        </p:nvCxnSpPr>
        <p:spPr>
          <a:xfrm rot="10800000">
            <a:off x="2370267" y="3425574"/>
            <a:ext cx="1021200" cy="349500"/>
          </a:xfrm>
          <a:prstGeom prst="curvedConnector3">
            <a:avLst>
              <a:gd name="adj1" fmla="val 50000"/>
            </a:avLst>
          </a:prstGeom>
          <a:noFill/>
          <a:ln w="38100" cap="flat" cmpd="sng">
            <a:solidFill>
              <a:srgbClr val="EA9999"/>
            </a:solidFill>
            <a:prstDash val="dashDot"/>
            <a:round/>
            <a:headEnd type="triangle" w="med" len="med"/>
            <a:tailEnd type="diamond" w="med" len="med"/>
          </a:ln>
        </p:spPr>
      </p:cxnSp>
      <p:cxnSp>
        <p:nvCxnSpPr>
          <p:cNvPr id="818" name="Google Shape;818;p78"/>
          <p:cNvCxnSpPr>
            <a:stCxn id="815" idx="1"/>
          </p:cNvCxnSpPr>
          <p:nvPr/>
        </p:nvCxnSpPr>
        <p:spPr>
          <a:xfrm rot="10800000">
            <a:off x="4895748" y="3399774"/>
            <a:ext cx="978000" cy="375300"/>
          </a:xfrm>
          <a:prstGeom prst="curvedConnector3">
            <a:avLst>
              <a:gd name="adj1" fmla="val 50000"/>
            </a:avLst>
          </a:prstGeom>
          <a:noFill/>
          <a:ln w="38100" cap="flat" cmpd="sng">
            <a:solidFill>
              <a:srgbClr val="9FC5E8"/>
            </a:solidFill>
            <a:prstDash val="dashDot"/>
            <a:round/>
            <a:headEnd type="triangle" w="med" len="med"/>
            <a:tailEnd type="diamond" w="med" len="med"/>
          </a:ln>
        </p:spPr>
      </p:cxnSp>
      <p:cxnSp>
        <p:nvCxnSpPr>
          <p:cNvPr id="819" name="Google Shape;819;p78"/>
          <p:cNvCxnSpPr/>
          <p:nvPr/>
        </p:nvCxnSpPr>
        <p:spPr>
          <a:xfrm rot="10800000">
            <a:off x="7408530" y="3412709"/>
            <a:ext cx="951900" cy="362400"/>
          </a:xfrm>
          <a:prstGeom prst="curvedConnector3">
            <a:avLst>
              <a:gd name="adj1" fmla="val 50000"/>
            </a:avLst>
          </a:prstGeom>
          <a:noFill/>
          <a:ln w="38100" cap="flat" cmpd="sng">
            <a:solidFill>
              <a:srgbClr val="B6D7A8"/>
            </a:solidFill>
            <a:prstDash val="dashDot"/>
            <a:round/>
            <a:headEnd type="triangle" w="med" len="med"/>
            <a:tailEnd type="diamond" w="med" len="med"/>
          </a:ln>
        </p:spPr>
      </p:cxnSp>
      <p:sp>
        <p:nvSpPr>
          <p:cNvPr id="820" name="Google Shape;820;p78"/>
          <p:cNvSpPr/>
          <p:nvPr/>
        </p:nvSpPr>
        <p:spPr>
          <a:xfrm>
            <a:off x="5263878" y="1435655"/>
            <a:ext cx="495000" cy="4950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r>
              <a:rPr lang="en" sz="700"/>
              <a:t>Diego</a:t>
            </a:r>
            <a:endParaRPr sz="700"/>
          </a:p>
        </p:txBody>
      </p:sp>
      <p:sp>
        <p:nvSpPr>
          <p:cNvPr id="821" name="Google Shape;821;p78"/>
          <p:cNvSpPr/>
          <p:nvPr/>
        </p:nvSpPr>
        <p:spPr>
          <a:xfrm>
            <a:off x="5996202" y="780713"/>
            <a:ext cx="495000" cy="495000"/>
          </a:xfrm>
          <a:prstGeom prst="ellipse">
            <a:avLst/>
          </a:prstGeom>
          <a:solidFill>
            <a:srgbClr val="B6D7A8"/>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r>
              <a:rPr lang="en" sz="700"/>
              <a:t>Sehyun</a:t>
            </a:r>
            <a:endParaRPr sz="700"/>
          </a:p>
        </p:txBody>
      </p:sp>
      <p:sp>
        <p:nvSpPr>
          <p:cNvPr id="822" name="Google Shape;822;p78"/>
          <p:cNvSpPr/>
          <p:nvPr/>
        </p:nvSpPr>
        <p:spPr>
          <a:xfrm>
            <a:off x="7066724" y="970318"/>
            <a:ext cx="495000" cy="4950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r>
              <a:rPr lang="en" sz="700"/>
              <a:t>Andrew</a:t>
            </a:r>
            <a:endParaRPr sz="700"/>
          </a:p>
        </p:txBody>
      </p:sp>
      <p:sp>
        <p:nvSpPr>
          <p:cNvPr id="823" name="Google Shape;823;p78"/>
          <p:cNvSpPr/>
          <p:nvPr/>
        </p:nvSpPr>
        <p:spPr>
          <a:xfrm>
            <a:off x="5996202" y="2320371"/>
            <a:ext cx="495000" cy="495000"/>
          </a:xfrm>
          <a:prstGeom prst="ellipse">
            <a:avLst/>
          </a:prstGeom>
          <a:solidFill>
            <a:srgbClr val="A4C2F4"/>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r>
              <a:rPr lang="en" sz="700"/>
              <a:t>Erika</a:t>
            </a:r>
            <a:endParaRPr sz="700"/>
          </a:p>
        </p:txBody>
      </p:sp>
      <p:sp>
        <p:nvSpPr>
          <p:cNvPr id="824" name="Google Shape;824;p78"/>
          <p:cNvSpPr/>
          <p:nvPr/>
        </p:nvSpPr>
        <p:spPr>
          <a:xfrm>
            <a:off x="7461604" y="1930404"/>
            <a:ext cx="495000" cy="495000"/>
          </a:xfrm>
          <a:prstGeom prst="ellipse">
            <a:avLst/>
          </a:prstGeom>
          <a:solidFill>
            <a:srgbClr val="B4A7D6"/>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r>
              <a:rPr lang="en" sz="700"/>
              <a:t>Janice</a:t>
            </a:r>
            <a:endParaRPr sz="700"/>
          </a:p>
        </p:txBody>
      </p:sp>
      <p:cxnSp>
        <p:nvCxnSpPr>
          <p:cNvPr id="825" name="Google Shape;825;p78"/>
          <p:cNvCxnSpPr/>
          <p:nvPr/>
        </p:nvCxnSpPr>
        <p:spPr>
          <a:xfrm rot="10800000">
            <a:off x="-116406" y="3425592"/>
            <a:ext cx="1021200" cy="349500"/>
          </a:xfrm>
          <a:prstGeom prst="curvedConnector3">
            <a:avLst>
              <a:gd name="adj1" fmla="val 50000"/>
            </a:avLst>
          </a:prstGeom>
          <a:noFill/>
          <a:ln w="38100" cap="flat" cmpd="sng">
            <a:solidFill>
              <a:srgbClr val="B4A7D6"/>
            </a:solidFill>
            <a:prstDash val="dashDot"/>
            <a:round/>
            <a:headEnd type="triangle" w="med" len="med"/>
            <a:tailEnd type="diamond" w="med" len="med"/>
          </a:ln>
        </p:spPr>
      </p:cxnSp>
      <p:cxnSp>
        <p:nvCxnSpPr>
          <p:cNvPr id="826" name="Google Shape;826;p78"/>
          <p:cNvCxnSpPr>
            <a:stCxn id="821" idx="3"/>
            <a:endCxn id="820" idx="7"/>
          </p:cNvCxnSpPr>
          <p:nvPr/>
        </p:nvCxnSpPr>
        <p:spPr>
          <a:xfrm flipH="1">
            <a:off x="5686493" y="1203221"/>
            <a:ext cx="382200" cy="304800"/>
          </a:xfrm>
          <a:prstGeom prst="straightConnector1">
            <a:avLst/>
          </a:prstGeom>
          <a:noFill/>
          <a:ln w="9525" cap="flat" cmpd="sng">
            <a:solidFill>
              <a:schemeClr val="dk2"/>
            </a:solidFill>
            <a:prstDash val="solid"/>
            <a:round/>
            <a:headEnd type="none" w="med" len="med"/>
            <a:tailEnd type="triangle" w="med" len="med"/>
          </a:ln>
        </p:spPr>
      </p:cxnSp>
      <p:cxnSp>
        <p:nvCxnSpPr>
          <p:cNvPr id="827" name="Google Shape;827;p78"/>
          <p:cNvCxnSpPr>
            <a:stCxn id="820" idx="5"/>
            <a:endCxn id="823" idx="1"/>
          </p:cNvCxnSpPr>
          <p:nvPr/>
        </p:nvCxnSpPr>
        <p:spPr>
          <a:xfrm>
            <a:off x="5686387" y="1858164"/>
            <a:ext cx="382200" cy="534600"/>
          </a:xfrm>
          <a:prstGeom prst="straightConnector1">
            <a:avLst/>
          </a:prstGeom>
          <a:noFill/>
          <a:ln w="9525" cap="flat" cmpd="sng">
            <a:solidFill>
              <a:schemeClr val="dk2"/>
            </a:solidFill>
            <a:prstDash val="solid"/>
            <a:round/>
            <a:headEnd type="none" w="med" len="med"/>
            <a:tailEnd type="triangle" w="med" len="med"/>
          </a:ln>
        </p:spPr>
      </p:cxnSp>
      <p:cxnSp>
        <p:nvCxnSpPr>
          <p:cNvPr id="828" name="Google Shape;828;p78"/>
          <p:cNvCxnSpPr>
            <a:stCxn id="823" idx="6"/>
            <a:endCxn id="824" idx="3"/>
          </p:cNvCxnSpPr>
          <p:nvPr/>
        </p:nvCxnSpPr>
        <p:spPr>
          <a:xfrm rot="10800000" flipH="1">
            <a:off x="6491202" y="2352771"/>
            <a:ext cx="1042800" cy="215100"/>
          </a:xfrm>
          <a:prstGeom prst="straightConnector1">
            <a:avLst/>
          </a:prstGeom>
          <a:noFill/>
          <a:ln w="9525" cap="flat" cmpd="sng">
            <a:solidFill>
              <a:schemeClr val="dk2"/>
            </a:solidFill>
            <a:prstDash val="solid"/>
            <a:round/>
            <a:headEnd type="none" w="med" len="med"/>
            <a:tailEnd type="triangle" w="med" len="med"/>
          </a:ln>
        </p:spPr>
      </p:cxnSp>
      <p:cxnSp>
        <p:nvCxnSpPr>
          <p:cNvPr id="829" name="Google Shape;829;p78"/>
          <p:cNvCxnSpPr>
            <a:stCxn id="824" idx="0"/>
            <a:endCxn id="822" idx="5"/>
          </p:cNvCxnSpPr>
          <p:nvPr/>
        </p:nvCxnSpPr>
        <p:spPr>
          <a:xfrm rot="10800000">
            <a:off x="7489204" y="1392804"/>
            <a:ext cx="219900" cy="537600"/>
          </a:xfrm>
          <a:prstGeom prst="straightConnector1">
            <a:avLst/>
          </a:prstGeom>
          <a:noFill/>
          <a:ln w="9525" cap="flat" cmpd="sng">
            <a:solidFill>
              <a:schemeClr val="dk2"/>
            </a:solidFill>
            <a:prstDash val="solid"/>
            <a:round/>
            <a:headEnd type="none" w="med" len="med"/>
            <a:tailEnd type="triangle" w="med" len="med"/>
          </a:ln>
        </p:spPr>
      </p:cxnSp>
      <p:cxnSp>
        <p:nvCxnSpPr>
          <p:cNvPr id="830" name="Google Shape;830;p78"/>
          <p:cNvCxnSpPr>
            <a:stCxn id="822" idx="1"/>
            <a:endCxn id="821" idx="6"/>
          </p:cNvCxnSpPr>
          <p:nvPr/>
        </p:nvCxnSpPr>
        <p:spPr>
          <a:xfrm rot="10800000">
            <a:off x="6491215" y="1028109"/>
            <a:ext cx="648000" cy="14700"/>
          </a:xfrm>
          <a:prstGeom prst="straightConnector1">
            <a:avLst/>
          </a:prstGeom>
          <a:noFill/>
          <a:ln w="9525" cap="flat" cmpd="sng">
            <a:solidFill>
              <a:schemeClr val="dk2"/>
            </a:solidFill>
            <a:prstDash val="solid"/>
            <a:round/>
            <a:headEnd type="none" w="med" len="med"/>
            <a:tailEnd type="triangle" w="med" len="med"/>
          </a:ln>
        </p:spPr>
      </p:cxnSp>
      <p:cxnSp>
        <p:nvCxnSpPr>
          <p:cNvPr id="831" name="Google Shape;831;p78"/>
          <p:cNvCxnSpPr>
            <a:stCxn id="821" idx="5"/>
            <a:endCxn id="824" idx="1"/>
          </p:cNvCxnSpPr>
          <p:nvPr/>
        </p:nvCxnSpPr>
        <p:spPr>
          <a:xfrm>
            <a:off x="6418711" y="1203221"/>
            <a:ext cx="1115400" cy="799800"/>
          </a:xfrm>
          <a:prstGeom prst="straightConnector1">
            <a:avLst/>
          </a:prstGeom>
          <a:noFill/>
          <a:ln w="9525" cap="flat" cmpd="sng">
            <a:solidFill>
              <a:schemeClr val="dk2"/>
            </a:solidFill>
            <a:prstDash val="solid"/>
            <a:round/>
            <a:headEnd type="none" w="med" len="med"/>
            <a:tailEnd type="triangle" w="med" len="med"/>
          </a:ln>
        </p:spPr>
      </p:cxnSp>
      <p:cxnSp>
        <p:nvCxnSpPr>
          <p:cNvPr id="832" name="Google Shape;832;p78"/>
          <p:cNvCxnSpPr>
            <a:stCxn id="823" idx="0"/>
            <a:endCxn id="822" idx="2"/>
          </p:cNvCxnSpPr>
          <p:nvPr/>
        </p:nvCxnSpPr>
        <p:spPr>
          <a:xfrm rot="10800000" flipH="1">
            <a:off x="6243702" y="1217871"/>
            <a:ext cx="822900" cy="1102500"/>
          </a:xfrm>
          <a:prstGeom prst="straightConnector1">
            <a:avLst/>
          </a:prstGeom>
          <a:noFill/>
          <a:ln w="9525" cap="flat" cmpd="sng">
            <a:solidFill>
              <a:schemeClr val="dk2"/>
            </a:solidFill>
            <a:prstDash val="solid"/>
            <a:round/>
            <a:headEnd type="none" w="med" len="med"/>
            <a:tailEnd type="triangle" w="med" len="med"/>
          </a:ln>
        </p:spPr>
      </p:cxnSp>
      <p:cxnSp>
        <p:nvCxnSpPr>
          <p:cNvPr id="833" name="Google Shape;833;p78"/>
          <p:cNvCxnSpPr>
            <a:stCxn id="820" idx="6"/>
            <a:endCxn id="822" idx="4"/>
          </p:cNvCxnSpPr>
          <p:nvPr/>
        </p:nvCxnSpPr>
        <p:spPr>
          <a:xfrm rot="10800000" flipH="1">
            <a:off x="5758878" y="1465355"/>
            <a:ext cx="1555200" cy="217800"/>
          </a:xfrm>
          <a:prstGeom prst="straightConnector1">
            <a:avLst/>
          </a:prstGeom>
          <a:noFill/>
          <a:ln w="9525" cap="flat" cmpd="sng">
            <a:solidFill>
              <a:schemeClr val="dk2"/>
            </a:solidFill>
            <a:prstDash val="solid"/>
            <a:round/>
            <a:headEnd type="none" w="med" len="med"/>
            <a:tailEnd type="triangle" w="med" len="med"/>
          </a:ln>
        </p:spPr>
      </p:cxnSp>
      <p:cxnSp>
        <p:nvCxnSpPr>
          <p:cNvPr id="834" name="Google Shape;834;p78"/>
          <p:cNvCxnSpPr>
            <a:stCxn id="824" idx="2"/>
            <a:endCxn id="820" idx="6"/>
          </p:cNvCxnSpPr>
          <p:nvPr/>
        </p:nvCxnSpPr>
        <p:spPr>
          <a:xfrm rot="10800000">
            <a:off x="5758804" y="1683204"/>
            <a:ext cx="1702800" cy="494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838"/>
        <p:cNvGrpSpPr/>
        <p:nvPr/>
      </p:nvGrpSpPr>
      <p:grpSpPr>
        <a:xfrm>
          <a:off x="0" y="0"/>
          <a:ext cx="0" cy="0"/>
          <a:chOff x="0" y="0"/>
          <a:chExt cx="0" cy="0"/>
        </a:xfrm>
      </p:grpSpPr>
      <p:sp>
        <p:nvSpPr>
          <p:cNvPr id="839" name="Google Shape;839;p79"/>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0" name="Google Shape;840;p79"/>
          <p:cNvSpPr/>
          <p:nvPr/>
        </p:nvSpPr>
        <p:spPr>
          <a:xfrm>
            <a:off x="5263878" y="1435655"/>
            <a:ext cx="495000" cy="4950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r>
              <a:rPr lang="en" sz="700"/>
              <a:t>Diego</a:t>
            </a:r>
            <a:endParaRPr sz="700"/>
          </a:p>
        </p:txBody>
      </p:sp>
      <p:sp>
        <p:nvSpPr>
          <p:cNvPr id="841" name="Google Shape;841;p79"/>
          <p:cNvSpPr/>
          <p:nvPr/>
        </p:nvSpPr>
        <p:spPr>
          <a:xfrm>
            <a:off x="5996202" y="780713"/>
            <a:ext cx="495000" cy="495000"/>
          </a:xfrm>
          <a:prstGeom prst="ellipse">
            <a:avLst/>
          </a:prstGeom>
          <a:solidFill>
            <a:srgbClr val="B6D7A8"/>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r>
              <a:rPr lang="en" sz="700"/>
              <a:t>Sehyun</a:t>
            </a:r>
            <a:endParaRPr sz="700"/>
          </a:p>
        </p:txBody>
      </p:sp>
      <p:sp>
        <p:nvSpPr>
          <p:cNvPr id="842" name="Google Shape;842;p79"/>
          <p:cNvSpPr/>
          <p:nvPr/>
        </p:nvSpPr>
        <p:spPr>
          <a:xfrm>
            <a:off x="7066724" y="970318"/>
            <a:ext cx="495000" cy="4950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r>
              <a:rPr lang="en" sz="700"/>
              <a:t>Andrew</a:t>
            </a:r>
            <a:endParaRPr sz="700"/>
          </a:p>
        </p:txBody>
      </p:sp>
      <p:sp>
        <p:nvSpPr>
          <p:cNvPr id="843" name="Google Shape;843;p79"/>
          <p:cNvSpPr/>
          <p:nvPr/>
        </p:nvSpPr>
        <p:spPr>
          <a:xfrm>
            <a:off x="5996202" y="2320371"/>
            <a:ext cx="495000" cy="495000"/>
          </a:xfrm>
          <a:prstGeom prst="ellipse">
            <a:avLst/>
          </a:prstGeom>
          <a:solidFill>
            <a:srgbClr val="A4C2F4"/>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r>
              <a:rPr lang="en" sz="700"/>
              <a:t>Erika</a:t>
            </a:r>
            <a:endParaRPr sz="700"/>
          </a:p>
        </p:txBody>
      </p:sp>
      <p:sp>
        <p:nvSpPr>
          <p:cNvPr id="844" name="Google Shape;844;p79"/>
          <p:cNvSpPr/>
          <p:nvPr/>
        </p:nvSpPr>
        <p:spPr>
          <a:xfrm>
            <a:off x="7461604" y="1930404"/>
            <a:ext cx="495000" cy="495000"/>
          </a:xfrm>
          <a:prstGeom prst="ellipse">
            <a:avLst/>
          </a:prstGeom>
          <a:solidFill>
            <a:srgbClr val="B4A7D6"/>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r>
              <a:rPr lang="en" sz="700"/>
              <a:t>Janice</a:t>
            </a:r>
            <a:endParaRPr sz="700"/>
          </a:p>
        </p:txBody>
      </p:sp>
      <p:cxnSp>
        <p:nvCxnSpPr>
          <p:cNvPr id="845" name="Google Shape;845;p79"/>
          <p:cNvCxnSpPr>
            <a:stCxn id="841" idx="3"/>
            <a:endCxn id="840" idx="7"/>
          </p:cNvCxnSpPr>
          <p:nvPr/>
        </p:nvCxnSpPr>
        <p:spPr>
          <a:xfrm flipH="1">
            <a:off x="5686493" y="1203221"/>
            <a:ext cx="382200" cy="304800"/>
          </a:xfrm>
          <a:prstGeom prst="straightConnector1">
            <a:avLst/>
          </a:prstGeom>
          <a:noFill/>
          <a:ln w="9525" cap="flat" cmpd="sng">
            <a:solidFill>
              <a:schemeClr val="dk2"/>
            </a:solidFill>
            <a:prstDash val="solid"/>
            <a:round/>
            <a:headEnd type="none" w="med" len="med"/>
            <a:tailEnd type="triangle" w="med" len="med"/>
          </a:ln>
        </p:spPr>
      </p:cxnSp>
      <p:cxnSp>
        <p:nvCxnSpPr>
          <p:cNvPr id="846" name="Google Shape;846;p79"/>
          <p:cNvCxnSpPr>
            <a:stCxn id="840" idx="5"/>
            <a:endCxn id="843" idx="1"/>
          </p:cNvCxnSpPr>
          <p:nvPr/>
        </p:nvCxnSpPr>
        <p:spPr>
          <a:xfrm>
            <a:off x="5686387" y="1858164"/>
            <a:ext cx="382200" cy="534600"/>
          </a:xfrm>
          <a:prstGeom prst="straightConnector1">
            <a:avLst/>
          </a:prstGeom>
          <a:noFill/>
          <a:ln w="9525" cap="flat" cmpd="sng">
            <a:solidFill>
              <a:schemeClr val="dk2"/>
            </a:solidFill>
            <a:prstDash val="solid"/>
            <a:round/>
            <a:headEnd type="none" w="med" len="med"/>
            <a:tailEnd type="triangle" w="med" len="med"/>
          </a:ln>
        </p:spPr>
      </p:cxnSp>
      <p:cxnSp>
        <p:nvCxnSpPr>
          <p:cNvPr id="847" name="Google Shape;847;p79"/>
          <p:cNvCxnSpPr>
            <a:stCxn id="843" idx="6"/>
            <a:endCxn id="844" idx="3"/>
          </p:cNvCxnSpPr>
          <p:nvPr/>
        </p:nvCxnSpPr>
        <p:spPr>
          <a:xfrm rot="10800000" flipH="1">
            <a:off x="6491202" y="2352771"/>
            <a:ext cx="1042800" cy="215100"/>
          </a:xfrm>
          <a:prstGeom prst="straightConnector1">
            <a:avLst/>
          </a:prstGeom>
          <a:noFill/>
          <a:ln w="9525" cap="flat" cmpd="sng">
            <a:solidFill>
              <a:schemeClr val="dk2"/>
            </a:solidFill>
            <a:prstDash val="solid"/>
            <a:round/>
            <a:headEnd type="none" w="med" len="med"/>
            <a:tailEnd type="triangle" w="med" len="med"/>
          </a:ln>
        </p:spPr>
      </p:cxnSp>
      <p:cxnSp>
        <p:nvCxnSpPr>
          <p:cNvPr id="848" name="Google Shape;848;p79"/>
          <p:cNvCxnSpPr>
            <a:stCxn id="844" idx="0"/>
            <a:endCxn id="842" idx="5"/>
          </p:cNvCxnSpPr>
          <p:nvPr/>
        </p:nvCxnSpPr>
        <p:spPr>
          <a:xfrm rot="10800000">
            <a:off x="7489204" y="1392804"/>
            <a:ext cx="219900" cy="537600"/>
          </a:xfrm>
          <a:prstGeom prst="straightConnector1">
            <a:avLst/>
          </a:prstGeom>
          <a:noFill/>
          <a:ln w="9525" cap="flat" cmpd="sng">
            <a:solidFill>
              <a:schemeClr val="dk2"/>
            </a:solidFill>
            <a:prstDash val="solid"/>
            <a:round/>
            <a:headEnd type="none" w="med" len="med"/>
            <a:tailEnd type="triangle" w="med" len="med"/>
          </a:ln>
        </p:spPr>
      </p:cxnSp>
      <p:cxnSp>
        <p:nvCxnSpPr>
          <p:cNvPr id="849" name="Google Shape;849;p79"/>
          <p:cNvCxnSpPr>
            <a:stCxn id="842" idx="1"/>
            <a:endCxn id="841" idx="6"/>
          </p:cNvCxnSpPr>
          <p:nvPr/>
        </p:nvCxnSpPr>
        <p:spPr>
          <a:xfrm rot="10800000">
            <a:off x="6491215" y="1028109"/>
            <a:ext cx="648000" cy="14700"/>
          </a:xfrm>
          <a:prstGeom prst="straightConnector1">
            <a:avLst/>
          </a:prstGeom>
          <a:noFill/>
          <a:ln w="9525" cap="flat" cmpd="sng">
            <a:solidFill>
              <a:schemeClr val="dk2"/>
            </a:solidFill>
            <a:prstDash val="solid"/>
            <a:round/>
            <a:headEnd type="none" w="med" len="med"/>
            <a:tailEnd type="triangle" w="med" len="med"/>
          </a:ln>
        </p:spPr>
      </p:cxnSp>
      <p:cxnSp>
        <p:nvCxnSpPr>
          <p:cNvPr id="850" name="Google Shape;850;p79"/>
          <p:cNvCxnSpPr>
            <a:stCxn id="841" idx="5"/>
            <a:endCxn id="844" idx="1"/>
          </p:cNvCxnSpPr>
          <p:nvPr/>
        </p:nvCxnSpPr>
        <p:spPr>
          <a:xfrm>
            <a:off x="6418711" y="1203221"/>
            <a:ext cx="1115400" cy="799800"/>
          </a:xfrm>
          <a:prstGeom prst="straightConnector1">
            <a:avLst/>
          </a:prstGeom>
          <a:noFill/>
          <a:ln w="9525" cap="flat" cmpd="sng">
            <a:solidFill>
              <a:schemeClr val="dk2"/>
            </a:solidFill>
            <a:prstDash val="solid"/>
            <a:round/>
            <a:headEnd type="none" w="med" len="med"/>
            <a:tailEnd type="triangle" w="med" len="med"/>
          </a:ln>
        </p:spPr>
      </p:cxnSp>
      <p:cxnSp>
        <p:nvCxnSpPr>
          <p:cNvPr id="851" name="Google Shape;851;p79"/>
          <p:cNvCxnSpPr>
            <a:stCxn id="843" idx="0"/>
            <a:endCxn id="842" idx="2"/>
          </p:cNvCxnSpPr>
          <p:nvPr/>
        </p:nvCxnSpPr>
        <p:spPr>
          <a:xfrm rot="10800000" flipH="1">
            <a:off x="6243702" y="1217871"/>
            <a:ext cx="822900" cy="1102500"/>
          </a:xfrm>
          <a:prstGeom prst="straightConnector1">
            <a:avLst/>
          </a:prstGeom>
          <a:noFill/>
          <a:ln w="9525" cap="flat" cmpd="sng">
            <a:solidFill>
              <a:schemeClr val="dk2"/>
            </a:solidFill>
            <a:prstDash val="solid"/>
            <a:round/>
            <a:headEnd type="none" w="med" len="med"/>
            <a:tailEnd type="triangle" w="med" len="med"/>
          </a:ln>
        </p:spPr>
      </p:cxnSp>
      <p:cxnSp>
        <p:nvCxnSpPr>
          <p:cNvPr id="852" name="Google Shape;852;p79"/>
          <p:cNvCxnSpPr>
            <a:stCxn id="840" idx="6"/>
            <a:endCxn id="842" idx="4"/>
          </p:cNvCxnSpPr>
          <p:nvPr/>
        </p:nvCxnSpPr>
        <p:spPr>
          <a:xfrm rot="10800000" flipH="1">
            <a:off x="5758878" y="1465355"/>
            <a:ext cx="1555200" cy="217800"/>
          </a:xfrm>
          <a:prstGeom prst="straightConnector1">
            <a:avLst/>
          </a:prstGeom>
          <a:noFill/>
          <a:ln w="9525" cap="flat" cmpd="sng">
            <a:solidFill>
              <a:schemeClr val="dk2"/>
            </a:solidFill>
            <a:prstDash val="solid"/>
            <a:round/>
            <a:headEnd type="none" w="med" len="med"/>
            <a:tailEnd type="triangle" w="med" len="med"/>
          </a:ln>
        </p:spPr>
      </p:cxnSp>
      <p:cxnSp>
        <p:nvCxnSpPr>
          <p:cNvPr id="853" name="Google Shape;853;p79"/>
          <p:cNvCxnSpPr>
            <a:stCxn id="844" idx="2"/>
            <a:endCxn id="840" idx="6"/>
          </p:cNvCxnSpPr>
          <p:nvPr/>
        </p:nvCxnSpPr>
        <p:spPr>
          <a:xfrm rot="10800000">
            <a:off x="5758804" y="1683204"/>
            <a:ext cx="1702800" cy="494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80"/>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 2: VERIFY TRANSACTIONS	</a:t>
            </a:r>
            <a:endParaRPr/>
          </a:p>
        </p:txBody>
      </p:sp>
      <p:sp>
        <p:nvSpPr>
          <p:cNvPr id="859" name="Google Shape;859;p80"/>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RECIPE FOR MINING</a:t>
            </a:r>
            <a:endParaRPr b="1"/>
          </a:p>
        </p:txBody>
      </p:sp>
      <p:sp>
        <p:nvSpPr>
          <p:cNvPr id="860" name="Google Shape;860;p80"/>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RUSTIE LIN</a:t>
            </a:r>
            <a:endParaRPr sz="900">
              <a:solidFill>
                <a:srgbClr val="B7B7B7"/>
              </a:solidFill>
              <a:latin typeface="Proxima Nova"/>
              <a:ea typeface="Proxima Nova"/>
              <a:cs typeface="Proxima Nova"/>
              <a:sym typeface="Proxima Nova"/>
            </a:endParaRPr>
          </a:p>
        </p:txBody>
      </p:sp>
      <p:pic>
        <p:nvPicPr>
          <p:cNvPr id="861" name="Google Shape;861;p80"/>
          <p:cNvPicPr preferRelativeResize="0"/>
          <p:nvPr/>
        </p:nvPicPr>
        <p:blipFill>
          <a:blip r:embed="rId3">
            <a:alphaModFix/>
          </a:blip>
          <a:stretch>
            <a:fillRect/>
          </a:stretch>
        </p:blipFill>
        <p:spPr>
          <a:xfrm>
            <a:off x="731159" y="3098255"/>
            <a:ext cx="1635170" cy="1339302"/>
          </a:xfrm>
          <a:prstGeom prst="rect">
            <a:avLst/>
          </a:prstGeom>
          <a:noFill/>
          <a:ln>
            <a:noFill/>
          </a:ln>
        </p:spPr>
      </p:pic>
      <p:sp>
        <p:nvSpPr>
          <p:cNvPr id="862" name="Google Shape;862;p80"/>
          <p:cNvSpPr txBox="1"/>
          <p:nvPr/>
        </p:nvSpPr>
        <p:spPr>
          <a:xfrm>
            <a:off x="564063" y="1209938"/>
            <a:ext cx="4830000" cy="1797300"/>
          </a:xfrm>
          <a:prstGeom prst="rect">
            <a:avLst/>
          </a:prstGeom>
          <a:noFill/>
          <a:ln>
            <a:noFill/>
          </a:ln>
        </p:spPr>
        <p:txBody>
          <a:bodyPr spcFirstLastPara="1" wrap="square" lIns="34300" tIns="34300" rIns="34300" bIns="34300" anchor="t" anchorCtr="0">
            <a:noAutofit/>
          </a:bodyPr>
          <a:lstStyle/>
          <a:p>
            <a:pPr marL="177800" lvl="0" indent="-203200" algn="l" rtl="0">
              <a:spcBef>
                <a:spcPts val="0"/>
              </a:spcBef>
              <a:spcAft>
                <a:spcPts val="0"/>
              </a:spcAft>
              <a:buSzPts val="1800"/>
              <a:buFont typeface="Proxima Nova"/>
              <a:buChar char="●"/>
            </a:pPr>
            <a:r>
              <a:rPr lang="en" sz="1800">
                <a:latin typeface="Proxima Nova"/>
                <a:ea typeface="Proxima Nova"/>
                <a:cs typeface="Proxima Nova"/>
                <a:sym typeface="Proxima Nova"/>
              </a:rPr>
              <a:t>Listen to the Bitcoin network for transactions</a:t>
            </a:r>
            <a:endParaRPr sz="1800">
              <a:latin typeface="Proxima Nova"/>
              <a:ea typeface="Proxima Nova"/>
              <a:cs typeface="Proxima Nova"/>
              <a:sym typeface="Proxima Nova"/>
            </a:endParaRPr>
          </a:p>
          <a:p>
            <a:pPr marL="177800" lvl="0" indent="-203200" algn="l" rtl="0">
              <a:spcBef>
                <a:spcPts val="0"/>
              </a:spcBef>
              <a:spcAft>
                <a:spcPts val="0"/>
              </a:spcAft>
              <a:buSzPts val="1800"/>
              <a:buFont typeface="Proxima Nova"/>
              <a:buChar char="●"/>
            </a:pPr>
            <a:r>
              <a:rPr lang="en" sz="1800">
                <a:latin typeface="Proxima Nova"/>
                <a:ea typeface="Proxima Nova"/>
                <a:cs typeface="Proxima Nova"/>
                <a:sym typeface="Proxima Nova"/>
              </a:rPr>
              <a:t>Unconfirmed (pending) transactions sit in the </a:t>
            </a:r>
            <a:r>
              <a:rPr lang="en" sz="1800" b="1">
                <a:latin typeface="Proxima Nova"/>
                <a:ea typeface="Proxima Nova"/>
                <a:cs typeface="Proxima Nova"/>
                <a:sym typeface="Proxima Nova"/>
              </a:rPr>
              <a:t>mempool </a:t>
            </a:r>
            <a:r>
              <a:rPr lang="en" sz="1800">
                <a:latin typeface="Proxima Nova"/>
                <a:ea typeface="Proxima Nova"/>
                <a:cs typeface="Proxima Nova"/>
                <a:sym typeface="Proxima Nova"/>
              </a:rPr>
              <a:t>for a miner to include it in a block</a:t>
            </a:r>
            <a:endParaRPr sz="1800">
              <a:latin typeface="Proxima Nova"/>
              <a:ea typeface="Proxima Nova"/>
              <a:cs typeface="Proxima Nova"/>
              <a:sym typeface="Proxima Nova"/>
            </a:endParaRPr>
          </a:p>
          <a:p>
            <a:pPr marL="177800" lvl="0" indent="-203200" algn="l" rtl="0">
              <a:spcBef>
                <a:spcPts val="0"/>
              </a:spcBef>
              <a:spcAft>
                <a:spcPts val="0"/>
              </a:spcAft>
              <a:buSzPts val="1800"/>
              <a:buFont typeface="Proxima Nova"/>
              <a:buChar char="●"/>
            </a:pPr>
            <a:r>
              <a:rPr lang="en" sz="1800">
                <a:latin typeface="Proxima Nova"/>
                <a:ea typeface="Proxima Nova"/>
                <a:cs typeface="Proxima Nova"/>
                <a:sym typeface="Proxima Nova"/>
              </a:rPr>
              <a:t>Verify incoming transactions </a:t>
            </a:r>
            <a:endParaRPr sz="1800">
              <a:latin typeface="Proxima Nova"/>
              <a:ea typeface="Proxima Nova"/>
              <a:cs typeface="Proxima Nova"/>
              <a:sym typeface="Proxima Nova"/>
            </a:endParaRPr>
          </a:p>
        </p:txBody>
      </p:sp>
      <p:pic>
        <p:nvPicPr>
          <p:cNvPr id="863" name="Google Shape;863;p80"/>
          <p:cNvPicPr preferRelativeResize="0"/>
          <p:nvPr/>
        </p:nvPicPr>
        <p:blipFill>
          <a:blip r:embed="rId4">
            <a:alphaModFix/>
          </a:blip>
          <a:stretch>
            <a:fillRect/>
          </a:stretch>
        </p:blipFill>
        <p:spPr>
          <a:xfrm>
            <a:off x="5692445" y="993769"/>
            <a:ext cx="2855306" cy="1606109"/>
          </a:xfrm>
          <a:prstGeom prst="rect">
            <a:avLst/>
          </a:prstGeom>
          <a:noFill/>
          <a:ln>
            <a:noFill/>
          </a:ln>
        </p:spPr>
      </p:pic>
      <p:sp>
        <p:nvSpPr>
          <p:cNvPr id="864" name="Google Shape;864;p80"/>
          <p:cNvSpPr txBox="1"/>
          <p:nvPr/>
        </p:nvSpPr>
        <p:spPr>
          <a:xfrm>
            <a:off x="6240753" y="3584259"/>
            <a:ext cx="2196600" cy="9276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700"/>
              <a:t>Image sources: </a:t>
            </a:r>
            <a:r>
              <a:rPr lang="en" sz="700" u="sng">
                <a:solidFill>
                  <a:schemeClr val="hlink"/>
                </a:solidFill>
                <a:hlinkClick r:id="rId5"/>
              </a:rPr>
              <a:t>https://ru-clip.com/video/rVrb6rrRvNQ/what-is-a-mempool-and-how-to-speed-up-unconfirmed-transactions.html</a:t>
            </a:r>
            <a:endParaRPr sz="700"/>
          </a:p>
          <a:p>
            <a:pPr marL="0" lvl="0" indent="0" algn="l" rtl="0">
              <a:spcBef>
                <a:spcPts val="0"/>
              </a:spcBef>
              <a:spcAft>
                <a:spcPts val="0"/>
              </a:spcAft>
              <a:buNone/>
            </a:pPr>
            <a:r>
              <a:rPr lang="en" sz="700" u="sng">
                <a:solidFill>
                  <a:schemeClr val="hlink"/>
                </a:solidFill>
                <a:hlinkClick r:id="rId6"/>
              </a:rPr>
              <a:t>https://englishinreims.wordpress.com/toeic-training/practice-toeic-listening-part-i/</a:t>
            </a:r>
            <a:endParaRPr sz="700"/>
          </a:p>
          <a:p>
            <a:pPr marL="0" lvl="0" indent="0" algn="l" rtl="0">
              <a:spcBef>
                <a:spcPts val="0"/>
              </a:spcBef>
              <a:spcAft>
                <a:spcPts val="0"/>
              </a:spcAft>
              <a:buNone/>
            </a:pPr>
            <a:endParaRPr sz="700"/>
          </a:p>
          <a:p>
            <a:pPr marL="0" lvl="0" indent="0" algn="l" rtl="0">
              <a:spcBef>
                <a:spcPts val="0"/>
              </a:spcBef>
              <a:spcAft>
                <a:spcPts val="0"/>
              </a:spcAft>
              <a:buNone/>
            </a:pPr>
            <a:endParaRPr sz="700"/>
          </a:p>
          <a:p>
            <a:pPr marL="0" lvl="0" indent="0" algn="l" rtl="0">
              <a:spcBef>
                <a:spcPts val="0"/>
              </a:spcBef>
              <a:spcAft>
                <a:spcPts val="0"/>
              </a:spcAft>
              <a:buNone/>
            </a:pPr>
            <a:endParaRPr sz="700"/>
          </a:p>
          <a:p>
            <a:pPr marL="0" lvl="0" indent="0" algn="l" rtl="0">
              <a:spcBef>
                <a:spcPts val="0"/>
              </a:spcBef>
              <a:spcAft>
                <a:spcPts val="0"/>
              </a:spcAft>
              <a:buNone/>
            </a:pPr>
            <a:endParaRPr sz="700"/>
          </a:p>
        </p:txBody>
      </p:sp>
      <p:sp>
        <p:nvSpPr>
          <p:cNvPr id="865" name="Google Shape;865;p80"/>
          <p:cNvSpPr/>
          <p:nvPr/>
        </p:nvSpPr>
        <p:spPr>
          <a:xfrm>
            <a:off x="2957178" y="3405505"/>
            <a:ext cx="495000" cy="495000"/>
          </a:xfrm>
          <a:prstGeom prst="ellipse">
            <a:avLst/>
          </a:prstGeom>
          <a:solidFill>
            <a:srgbClr val="F9CB9C"/>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r>
              <a:rPr lang="en" sz="700"/>
              <a:t>Diego</a:t>
            </a:r>
            <a:endParaRPr sz="700"/>
          </a:p>
        </p:txBody>
      </p:sp>
      <p:sp>
        <p:nvSpPr>
          <p:cNvPr id="866" name="Google Shape;866;p80"/>
          <p:cNvSpPr/>
          <p:nvPr/>
        </p:nvSpPr>
        <p:spPr>
          <a:xfrm>
            <a:off x="3689502" y="2750563"/>
            <a:ext cx="495000" cy="495000"/>
          </a:xfrm>
          <a:prstGeom prst="ellipse">
            <a:avLst/>
          </a:prstGeom>
          <a:solidFill>
            <a:srgbClr val="B6D7A8"/>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r>
              <a:rPr lang="en" sz="700"/>
              <a:t>Sehyun</a:t>
            </a:r>
            <a:endParaRPr sz="700"/>
          </a:p>
        </p:txBody>
      </p:sp>
      <p:sp>
        <p:nvSpPr>
          <p:cNvPr id="867" name="Google Shape;867;p80"/>
          <p:cNvSpPr/>
          <p:nvPr/>
        </p:nvSpPr>
        <p:spPr>
          <a:xfrm>
            <a:off x="4760024" y="2940168"/>
            <a:ext cx="495000" cy="495000"/>
          </a:xfrm>
          <a:prstGeom prst="ellipse">
            <a:avLst/>
          </a:prstGeom>
          <a:solidFill>
            <a:srgbClr val="EA9999"/>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r>
              <a:rPr lang="en" sz="700"/>
              <a:t>Andrew</a:t>
            </a:r>
            <a:endParaRPr sz="700"/>
          </a:p>
        </p:txBody>
      </p:sp>
      <p:sp>
        <p:nvSpPr>
          <p:cNvPr id="868" name="Google Shape;868;p80"/>
          <p:cNvSpPr/>
          <p:nvPr/>
        </p:nvSpPr>
        <p:spPr>
          <a:xfrm>
            <a:off x="3689502" y="4290221"/>
            <a:ext cx="495000" cy="495000"/>
          </a:xfrm>
          <a:prstGeom prst="ellipse">
            <a:avLst/>
          </a:prstGeom>
          <a:solidFill>
            <a:srgbClr val="A4C2F4"/>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r>
              <a:rPr lang="en" sz="700"/>
              <a:t>Erika</a:t>
            </a:r>
            <a:endParaRPr sz="700"/>
          </a:p>
        </p:txBody>
      </p:sp>
      <p:sp>
        <p:nvSpPr>
          <p:cNvPr id="869" name="Google Shape;869;p80"/>
          <p:cNvSpPr/>
          <p:nvPr/>
        </p:nvSpPr>
        <p:spPr>
          <a:xfrm>
            <a:off x="5154904" y="3900254"/>
            <a:ext cx="495000" cy="495000"/>
          </a:xfrm>
          <a:prstGeom prst="ellipse">
            <a:avLst/>
          </a:prstGeom>
          <a:solidFill>
            <a:srgbClr val="B4A7D6"/>
          </a:solidFill>
          <a:ln w="9525" cap="flat" cmpd="sng">
            <a:solidFill>
              <a:srgbClr val="000000"/>
            </a:solidFill>
            <a:prstDash val="solid"/>
            <a:round/>
            <a:headEnd type="none" w="sm" len="sm"/>
            <a:tailEnd type="none" w="sm" len="sm"/>
          </a:ln>
        </p:spPr>
        <p:txBody>
          <a:bodyPr spcFirstLastPara="1" wrap="square" lIns="12875" tIns="12875" rIns="12875" bIns="12875" anchor="ctr" anchorCtr="0">
            <a:noAutofit/>
          </a:bodyPr>
          <a:lstStyle/>
          <a:p>
            <a:pPr marL="0" lvl="0" indent="0" algn="ctr" rtl="0">
              <a:spcBef>
                <a:spcPts val="0"/>
              </a:spcBef>
              <a:spcAft>
                <a:spcPts val="0"/>
              </a:spcAft>
              <a:buNone/>
            </a:pPr>
            <a:r>
              <a:rPr lang="en" sz="700"/>
              <a:t>Janice</a:t>
            </a:r>
            <a:endParaRPr sz="700"/>
          </a:p>
        </p:txBody>
      </p:sp>
      <p:cxnSp>
        <p:nvCxnSpPr>
          <p:cNvPr id="870" name="Google Shape;870;p80"/>
          <p:cNvCxnSpPr>
            <a:stCxn id="866" idx="3"/>
            <a:endCxn id="865" idx="7"/>
          </p:cNvCxnSpPr>
          <p:nvPr/>
        </p:nvCxnSpPr>
        <p:spPr>
          <a:xfrm flipH="1">
            <a:off x="3379793" y="3173071"/>
            <a:ext cx="382200" cy="304800"/>
          </a:xfrm>
          <a:prstGeom prst="straightConnector1">
            <a:avLst/>
          </a:prstGeom>
          <a:noFill/>
          <a:ln w="9525" cap="flat" cmpd="sng">
            <a:solidFill>
              <a:schemeClr val="dk2"/>
            </a:solidFill>
            <a:prstDash val="solid"/>
            <a:round/>
            <a:headEnd type="none" w="med" len="med"/>
            <a:tailEnd type="triangle" w="med" len="med"/>
          </a:ln>
        </p:spPr>
      </p:cxnSp>
      <p:cxnSp>
        <p:nvCxnSpPr>
          <p:cNvPr id="871" name="Google Shape;871;p80"/>
          <p:cNvCxnSpPr>
            <a:stCxn id="865" idx="5"/>
            <a:endCxn id="868" idx="1"/>
          </p:cNvCxnSpPr>
          <p:nvPr/>
        </p:nvCxnSpPr>
        <p:spPr>
          <a:xfrm>
            <a:off x="3379687" y="3828014"/>
            <a:ext cx="382200" cy="534600"/>
          </a:xfrm>
          <a:prstGeom prst="straightConnector1">
            <a:avLst/>
          </a:prstGeom>
          <a:noFill/>
          <a:ln w="9525" cap="flat" cmpd="sng">
            <a:solidFill>
              <a:schemeClr val="dk2"/>
            </a:solidFill>
            <a:prstDash val="solid"/>
            <a:round/>
            <a:headEnd type="none" w="med" len="med"/>
            <a:tailEnd type="triangle" w="med" len="med"/>
          </a:ln>
        </p:spPr>
      </p:cxnSp>
      <p:cxnSp>
        <p:nvCxnSpPr>
          <p:cNvPr id="872" name="Google Shape;872;p80"/>
          <p:cNvCxnSpPr>
            <a:stCxn id="868" idx="6"/>
            <a:endCxn id="869" idx="3"/>
          </p:cNvCxnSpPr>
          <p:nvPr/>
        </p:nvCxnSpPr>
        <p:spPr>
          <a:xfrm rot="10800000" flipH="1">
            <a:off x="4184502" y="4322621"/>
            <a:ext cx="1042800" cy="215100"/>
          </a:xfrm>
          <a:prstGeom prst="straightConnector1">
            <a:avLst/>
          </a:prstGeom>
          <a:noFill/>
          <a:ln w="9525" cap="flat" cmpd="sng">
            <a:solidFill>
              <a:schemeClr val="dk2"/>
            </a:solidFill>
            <a:prstDash val="solid"/>
            <a:round/>
            <a:headEnd type="none" w="med" len="med"/>
            <a:tailEnd type="triangle" w="med" len="med"/>
          </a:ln>
        </p:spPr>
      </p:cxnSp>
      <p:cxnSp>
        <p:nvCxnSpPr>
          <p:cNvPr id="873" name="Google Shape;873;p80"/>
          <p:cNvCxnSpPr>
            <a:stCxn id="869" idx="0"/>
            <a:endCxn id="867" idx="5"/>
          </p:cNvCxnSpPr>
          <p:nvPr/>
        </p:nvCxnSpPr>
        <p:spPr>
          <a:xfrm rot="10800000">
            <a:off x="5182504" y="3362654"/>
            <a:ext cx="219900" cy="537600"/>
          </a:xfrm>
          <a:prstGeom prst="straightConnector1">
            <a:avLst/>
          </a:prstGeom>
          <a:noFill/>
          <a:ln w="9525" cap="flat" cmpd="sng">
            <a:solidFill>
              <a:schemeClr val="dk2"/>
            </a:solidFill>
            <a:prstDash val="solid"/>
            <a:round/>
            <a:headEnd type="none" w="med" len="med"/>
            <a:tailEnd type="triangle" w="med" len="med"/>
          </a:ln>
        </p:spPr>
      </p:cxnSp>
      <p:cxnSp>
        <p:nvCxnSpPr>
          <p:cNvPr id="874" name="Google Shape;874;p80"/>
          <p:cNvCxnSpPr>
            <a:stCxn id="867" idx="1"/>
            <a:endCxn id="866" idx="6"/>
          </p:cNvCxnSpPr>
          <p:nvPr/>
        </p:nvCxnSpPr>
        <p:spPr>
          <a:xfrm rot="10800000">
            <a:off x="4184515" y="2997959"/>
            <a:ext cx="648000" cy="14700"/>
          </a:xfrm>
          <a:prstGeom prst="straightConnector1">
            <a:avLst/>
          </a:prstGeom>
          <a:noFill/>
          <a:ln w="9525" cap="flat" cmpd="sng">
            <a:solidFill>
              <a:schemeClr val="dk2"/>
            </a:solidFill>
            <a:prstDash val="solid"/>
            <a:round/>
            <a:headEnd type="none" w="med" len="med"/>
            <a:tailEnd type="triangle" w="med" len="med"/>
          </a:ln>
        </p:spPr>
      </p:cxnSp>
      <p:cxnSp>
        <p:nvCxnSpPr>
          <p:cNvPr id="875" name="Google Shape;875;p80"/>
          <p:cNvCxnSpPr>
            <a:stCxn id="866" idx="5"/>
            <a:endCxn id="869" idx="1"/>
          </p:cNvCxnSpPr>
          <p:nvPr/>
        </p:nvCxnSpPr>
        <p:spPr>
          <a:xfrm>
            <a:off x="4112011" y="3173071"/>
            <a:ext cx="1115400" cy="799800"/>
          </a:xfrm>
          <a:prstGeom prst="straightConnector1">
            <a:avLst/>
          </a:prstGeom>
          <a:noFill/>
          <a:ln w="9525" cap="flat" cmpd="sng">
            <a:solidFill>
              <a:schemeClr val="dk2"/>
            </a:solidFill>
            <a:prstDash val="solid"/>
            <a:round/>
            <a:headEnd type="none" w="med" len="med"/>
            <a:tailEnd type="triangle" w="med" len="med"/>
          </a:ln>
        </p:spPr>
      </p:cxnSp>
      <p:cxnSp>
        <p:nvCxnSpPr>
          <p:cNvPr id="876" name="Google Shape;876;p80"/>
          <p:cNvCxnSpPr>
            <a:stCxn id="868" idx="0"/>
            <a:endCxn id="867" idx="2"/>
          </p:cNvCxnSpPr>
          <p:nvPr/>
        </p:nvCxnSpPr>
        <p:spPr>
          <a:xfrm rot="10800000" flipH="1">
            <a:off x="3937002" y="3187721"/>
            <a:ext cx="822900" cy="1102500"/>
          </a:xfrm>
          <a:prstGeom prst="straightConnector1">
            <a:avLst/>
          </a:prstGeom>
          <a:noFill/>
          <a:ln w="9525" cap="flat" cmpd="sng">
            <a:solidFill>
              <a:schemeClr val="dk2"/>
            </a:solidFill>
            <a:prstDash val="solid"/>
            <a:round/>
            <a:headEnd type="none" w="med" len="med"/>
            <a:tailEnd type="triangle" w="med" len="med"/>
          </a:ln>
        </p:spPr>
      </p:cxnSp>
      <p:cxnSp>
        <p:nvCxnSpPr>
          <p:cNvPr id="877" name="Google Shape;877;p80"/>
          <p:cNvCxnSpPr>
            <a:stCxn id="865" idx="6"/>
            <a:endCxn id="867" idx="4"/>
          </p:cNvCxnSpPr>
          <p:nvPr/>
        </p:nvCxnSpPr>
        <p:spPr>
          <a:xfrm rot="10800000" flipH="1">
            <a:off x="3452178" y="3435205"/>
            <a:ext cx="1555200" cy="217800"/>
          </a:xfrm>
          <a:prstGeom prst="straightConnector1">
            <a:avLst/>
          </a:prstGeom>
          <a:noFill/>
          <a:ln w="9525" cap="flat" cmpd="sng">
            <a:solidFill>
              <a:schemeClr val="dk2"/>
            </a:solidFill>
            <a:prstDash val="solid"/>
            <a:round/>
            <a:headEnd type="none" w="med" len="med"/>
            <a:tailEnd type="triangle" w="med" len="med"/>
          </a:ln>
        </p:spPr>
      </p:cxnSp>
      <p:cxnSp>
        <p:nvCxnSpPr>
          <p:cNvPr id="878" name="Google Shape;878;p80"/>
          <p:cNvCxnSpPr>
            <a:stCxn id="869" idx="2"/>
            <a:endCxn id="865" idx="6"/>
          </p:cNvCxnSpPr>
          <p:nvPr/>
        </p:nvCxnSpPr>
        <p:spPr>
          <a:xfrm rot="10800000">
            <a:off x="3452104" y="3653054"/>
            <a:ext cx="1702800" cy="494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81"/>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 3: CREATE A BLOCK</a:t>
            </a:r>
            <a:endParaRPr/>
          </a:p>
        </p:txBody>
      </p:sp>
      <p:sp>
        <p:nvSpPr>
          <p:cNvPr id="884" name="Google Shape;884;p81"/>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RECIPE FOR MINING</a:t>
            </a:r>
            <a:endParaRPr b="1"/>
          </a:p>
        </p:txBody>
      </p:sp>
      <p:sp>
        <p:nvSpPr>
          <p:cNvPr id="885" name="Google Shape;885;p81"/>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RUSTIE LIN</a:t>
            </a:r>
            <a:endParaRPr sz="900">
              <a:solidFill>
                <a:srgbClr val="B7B7B7"/>
              </a:solidFill>
              <a:latin typeface="Proxima Nova"/>
              <a:ea typeface="Proxima Nova"/>
              <a:cs typeface="Proxima Nova"/>
              <a:sym typeface="Proxima Nova"/>
            </a:endParaRPr>
          </a:p>
        </p:txBody>
      </p:sp>
      <p:sp>
        <p:nvSpPr>
          <p:cNvPr id="886" name="Google Shape;886;p81"/>
          <p:cNvSpPr/>
          <p:nvPr/>
        </p:nvSpPr>
        <p:spPr>
          <a:xfrm>
            <a:off x="5264899" y="1401755"/>
            <a:ext cx="2334300" cy="9891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900">
              <a:highlight>
                <a:srgbClr val="B6D7A8"/>
              </a:highlight>
              <a:latin typeface="Nunito Sans"/>
              <a:ea typeface="Nunito Sans"/>
              <a:cs typeface="Nunito Sans"/>
              <a:sym typeface="Nunito Sans"/>
            </a:endParaRPr>
          </a:p>
          <a:p>
            <a:pPr marL="0" lvl="0" indent="0" algn="ctr" rtl="0">
              <a:spcBef>
                <a:spcPts val="0"/>
              </a:spcBef>
              <a:spcAft>
                <a:spcPts val="0"/>
              </a:spcAft>
              <a:buNone/>
            </a:pPr>
            <a:endParaRPr sz="900">
              <a:highlight>
                <a:srgbClr val="B6D7A8"/>
              </a:highlight>
              <a:latin typeface="Nunito Sans"/>
              <a:ea typeface="Nunito Sans"/>
              <a:cs typeface="Nunito Sans"/>
              <a:sym typeface="Nunito Sans"/>
            </a:endParaRPr>
          </a:p>
          <a:p>
            <a:pPr marL="0" lvl="0" indent="0" algn="ctr" rtl="0">
              <a:spcBef>
                <a:spcPts val="0"/>
              </a:spcBef>
              <a:spcAft>
                <a:spcPts val="0"/>
              </a:spcAft>
              <a:buNone/>
            </a:pPr>
            <a:endParaRPr sz="900">
              <a:highlight>
                <a:srgbClr val="B6D7A8"/>
              </a:highlight>
              <a:latin typeface="Nunito Sans"/>
              <a:ea typeface="Nunito Sans"/>
              <a:cs typeface="Nunito Sans"/>
              <a:sym typeface="Nunito Sans"/>
            </a:endParaRPr>
          </a:p>
          <a:p>
            <a:pPr marL="0" lvl="0" indent="0" algn="ctr" rtl="0">
              <a:spcBef>
                <a:spcPts val="0"/>
              </a:spcBef>
              <a:spcAft>
                <a:spcPts val="0"/>
              </a:spcAft>
              <a:buNone/>
            </a:pPr>
            <a:r>
              <a:rPr lang="en" sz="900">
                <a:solidFill>
                  <a:srgbClr val="000000"/>
                </a:solidFill>
                <a:highlight>
                  <a:srgbClr val="B6D7A8"/>
                </a:highlight>
                <a:latin typeface="Nunito Sans"/>
                <a:ea typeface="Nunito Sans"/>
                <a:cs typeface="Nunito Sans"/>
                <a:sym typeface="Nunito Sans"/>
              </a:rPr>
              <a:t>BLOCK HEADER</a:t>
            </a:r>
            <a:endParaRPr sz="900">
              <a:solidFill>
                <a:srgbClr val="000000"/>
              </a:solidFill>
              <a:highlight>
                <a:srgbClr val="B6D7A8"/>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Clr>
                <a:srgbClr val="000000"/>
              </a:buClr>
              <a:buSzPts val="400"/>
              <a:buFont typeface="Arial"/>
              <a:buNone/>
            </a:pPr>
            <a:endParaRPr sz="900">
              <a:solidFill>
                <a:srgbClr val="000000"/>
              </a:solidFill>
              <a:highlight>
                <a:srgbClr val="EA9999"/>
              </a:highlight>
              <a:latin typeface="Nunito Sans"/>
              <a:ea typeface="Nunito Sans"/>
              <a:cs typeface="Nunito Sans"/>
              <a:sym typeface="Nunito Sans"/>
            </a:endParaRPr>
          </a:p>
        </p:txBody>
      </p:sp>
      <p:sp>
        <p:nvSpPr>
          <p:cNvPr id="887" name="Google Shape;887;p81"/>
          <p:cNvSpPr txBox="1"/>
          <p:nvPr/>
        </p:nvSpPr>
        <p:spPr>
          <a:xfrm>
            <a:off x="749661" y="2577038"/>
            <a:ext cx="4038600" cy="3106500"/>
          </a:xfrm>
          <a:prstGeom prst="rect">
            <a:avLst/>
          </a:prstGeom>
          <a:noFill/>
          <a:ln>
            <a:noFill/>
          </a:ln>
        </p:spPr>
        <p:txBody>
          <a:bodyPr spcFirstLastPara="1" wrap="square" lIns="34300" tIns="34300" rIns="34300" bIns="34300" anchor="t" anchorCtr="0">
            <a:noAutofit/>
          </a:bodyPr>
          <a:lstStyle/>
          <a:p>
            <a:pPr marL="177800" marR="0" lvl="0" indent="-209550" algn="l" rtl="0">
              <a:lnSpc>
                <a:spcPct val="100000"/>
              </a:lnSpc>
              <a:spcBef>
                <a:spcPts val="0"/>
              </a:spcBef>
              <a:spcAft>
                <a:spcPts val="0"/>
              </a:spcAft>
              <a:buClr>
                <a:srgbClr val="000000"/>
              </a:buClr>
              <a:buSzPts val="1900"/>
              <a:buFont typeface="Proxima Nova"/>
              <a:buChar char="●"/>
            </a:pPr>
            <a:r>
              <a:rPr lang="en" sz="1900">
                <a:latin typeface="Proxima Nova"/>
                <a:ea typeface="Proxima Nova"/>
                <a:cs typeface="Proxima Nova"/>
                <a:sym typeface="Proxima Nova"/>
              </a:rPr>
              <a:t>Gather transactions into a block</a:t>
            </a:r>
            <a:endParaRPr sz="1900">
              <a:latin typeface="Proxima Nova"/>
              <a:ea typeface="Proxima Nova"/>
              <a:cs typeface="Proxima Nova"/>
              <a:sym typeface="Proxima Nova"/>
            </a:endParaRPr>
          </a:p>
          <a:p>
            <a:pPr marL="342900" marR="0" lvl="1" indent="-209550" algn="l" rtl="0">
              <a:lnSpc>
                <a:spcPct val="100000"/>
              </a:lnSpc>
              <a:spcBef>
                <a:spcPts val="0"/>
              </a:spcBef>
              <a:spcAft>
                <a:spcPts val="0"/>
              </a:spcAft>
              <a:buSzPts val="1900"/>
              <a:buFont typeface="Proxima Nova"/>
              <a:buChar char="○"/>
            </a:pPr>
            <a:r>
              <a:rPr lang="en" sz="1900">
                <a:latin typeface="Proxima Nova"/>
                <a:ea typeface="Proxima Nova"/>
                <a:cs typeface="Proxima Nova"/>
                <a:sym typeface="Proxima Nova"/>
              </a:rPr>
              <a:t>Choose whichever transactions you want (most transaction fees)</a:t>
            </a:r>
            <a:endParaRPr sz="1900">
              <a:latin typeface="Proxima Nova"/>
              <a:ea typeface="Proxima Nova"/>
              <a:cs typeface="Proxima Nova"/>
              <a:sym typeface="Proxima Nova"/>
            </a:endParaRPr>
          </a:p>
          <a:p>
            <a:pPr marL="177800" marR="0" lvl="0" indent="-209550" algn="l" rtl="0">
              <a:lnSpc>
                <a:spcPct val="100000"/>
              </a:lnSpc>
              <a:spcBef>
                <a:spcPts val="0"/>
              </a:spcBef>
              <a:spcAft>
                <a:spcPts val="0"/>
              </a:spcAft>
              <a:buSzPts val="1900"/>
              <a:buFont typeface="Proxima Nova"/>
              <a:buChar char="●"/>
            </a:pPr>
            <a:r>
              <a:rPr lang="en" sz="1900">
                <a:latin typeface="Proxima Nova"/>
                <a:ea typeface="Proxima Nova"/>
                <a:cs typeface="Proxima Nova"/>
                <a:sym typeface="Proxima Nova"/>
              </a:rPr>
              <a:t>Get previous block hash and other necessary metadata</a:t>
            </a:r>
            <a:endParaRPr sz="1900">
              <a:latin typeface="Proxima Nova"/>
              <a:ea typeface="Proxima Nova"/>
              <a:cs typeface="Proxima Nova"/>
              <a:sym typeface="Proxima Nova"/>
            </a:endParaRPr>
          </a:p>
        </p:txBody>
      </p:sp>
      <p:sp>
        <p:nvSpPr>
          <p:cNvPr id="888" name="Google Shape;888;p81"/>
          <p:cNvSpPr/>
          <p:nvPr/>
        </p:nvSpPr>
        <p:spPr>
          <a:xfrm>
            <a:off x="7516567" y="2222484"/>
            <a:ext cx="925200" cy="174000"/>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700">
                <a:latin typeface="Nunito Sans"/>
                <a:ea typeface="Nunito Sans"/>
                <a:cs typeface="Nunito Sans"/>
                <a:sym typeface="Nunito Sans"/>
              </a:rPr>
              <a:t>F = H(C || D)</a:t>
            </a:r>
            <a:endParaRPr sz="700"/>
          </a:p>
        </p:txBody>
      </p:sp>
      <p:sp>
        <p:nvSpPr>
          <p:cNvPr id="889" name="Google Shape;889;p81"/>
          <p:cNvSpPr/>
          <p:nvPr/>
        </p:nvSpPr>
        <p:spPr>
          <a:xfrm>
            <a:off x="8042842" y="2642192"/>
            <a:ext cx="925200" cy="174000"/>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700">
                <a:solidFill>
                  <a:srgbClr val="000000"/>
                </a:solidFill>
                <a:latin typeface="Nunito Sans"/>
                <a:ea typeface="Nunito Sans"/>
                <a:cs typeface="Nunito Sans"/>
                <a:sym typeface="Nunito Sans"/>
              </a:rPr>
              <a:t>D = H(TX</a:t>
            </a:r>
            <a:r>
              <a:rPr lang="en" sz="700" baseline="-25000">
                <a:solidFill>
                  <a:srgbClr val="000000"/>
                </a:solidFill>
                <a:latin typeface="Nunito Sans"/>
                <a:ea typeface="Nunito Sans"/>
                <a:cs typeface="Nunito Sans"/>
                <a:sym typeface="Nunito Sans"/>
              </a:rPr>
              <a:t>4</a:t>
            </a:r>
            <a:r>
              <a:rPr lang="en" sz="700">
                <a:solidFill>
                  <a:srgbClr val="000000"/>
                </a:solidFill>
                <a:latin typeface="Nunito Sans"/>
                <a:ea typeface="Nunito Sans"/>
                <a:cs typeface="Nunito Sans"/>
                <a:sym typeface="Nunito Sans"/>
              </a:rPr>
              <a:t>)</a:t>
            </a:r>
            <a:endParaRPr sz="700">
              <a:latin typeface="Nunito Sans"/>
              <a:ea typeface="Nunito Sans"/>
              <a:cs typeface="Nunito Sans"/>
              <a:sym typeface="Nunito Sans"/>
            </a:endParaRPr>
          </a:p>
        </p:txBody>
      </p:sp>
      <p:sp>
        <p:nvSpPr>
          <p:cNvPr id="890" name="Google Shape;890;p81"/>
          <p:cNvSpPr/>
          <p:nvPr/>
        </p:nvSpPr>
        <p:spPr>
          <a:xfrm>
            <a:off x="8042842" y="2962671"/>
            <a:ext cx="925200" cy="174000"/>
          </a:xfrm>
          <a:prstGeom prst="roundRect">
            <a:avLst>
              <a:gd name="adj" fmla="val 16667"/>
            </a:avLst>
          </a:prstGeom>
          <a:gradFill>
            <a:gsLst>
              <a:gs pos="0">
                <a:srgbClr val="FDECDB"/>
              </a:gs>
              <a:gs pos="100000">
                <a:srgbClr val="F0A963"/>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Clr>
                <a:srgbClr val="000000"/>
              </a:buClr>
              <a:buSzPts val="400"/>
              <a:buFont typeface="Arial"/>
              <a:buNone/>
            </a:pPr>
            <a:r>
              <a:rPr lang="en" sz="700">
                <a:solidFill>
                  <a:srgbClr val="000000"/>
                </a:solidFill>
                <a:latin typeface="Nunito Sans"/>
                <a:ea typeface="Nunito Sans"/>
                <a:cs typeface="Nunito Sans"/>
                <a:sym typeface="Nunito Sans"/>
              </a:rPr>
              <a:t>TX</a:t>
            </a:r>
            <a:r>
              <a:rPr lang="en" sz="700" baseline="-25000">
                <a:solidFill>
                  <a:srgbClr val="000000"/>
                </a:solidFill>
                <a:latin typeface="Nunito Sans"/>
                <a:ea typeface="Nunito Sans"/>
                <a:cs typeface="Nunito Sans"/>
                <a:sym typeface="Nunito Sans"/>
              </a:rPr>
              <a:t>4</a:t>
            </a:r>
            <a:endParaRPr sz="700"/>
          </a:p>
        </p:txBody>
      </p:sp>
      <p:sp>
        <p:nvSpPr>
          <p:cNvPr id="891" name="Google Shape;891;p81"/>
          <p:cNvSpPr/>
          <p:nvPr/>
        </p:nvSpPr>
        <p:spPr>
          <a:xfrm>
            <a:off x="7005044" y="2642192"/>
            <a:ext cx="925200" cy="174000"/>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700">
                <a:latin typeface="Nunito Sans"/>
                <a:ea typeface="Nunito Sans"/>
                <a:cs typeface="Nunito Sans"/>
                <a:sym typeface="Nunito Sans"/>
              </a:rPr>
              <a:t>C = H(TX</a:t>
            </a:r>
            <a:r>
              <a:rPr lang="en" sz="700" baseline="-25000">
                <a:latin typeface="Nunito Sans"/>
                <a:ea typeface="Nunito Sans"/>
                <a:cs typeface="Nunito Sans"/>
                <a:sym typeface="Nunito Sans"/>
              </a:rPr>
              <a:t>3</a:t>
            </a:r>
            <a:r>
              <a:rPr lang="en" sz="700">
                <a:latin typeface="Nunito Sans"/>
                <a:ea typeface="Nunito Sans"/>
                <a:cs typeface="Nunito Sans"/>
                <a:sym typeface="Nunito Sans"/>
              </a:rPr>
              <a:t>)</a:t>
            </a:r>
            <a:endParaRPr sz="700">
              <a:latin typeface="Nunito Sans"/>
              <a:ea typeface="Nunito Sans"/>
              <a:cs typeface="Nunito Sans"/>
              <a:sym typeface="Nunito Sans"/>
            </a:endParaRPr>
          </a:p>
        </p:txBody>
      </p:sp>
      <p:sp>
        <p:nvSpPr>
          <p:cNvPr id="892" name="Google Shape;892;p81"/>
          <p:cNvSpPr/>
          <p:nvPr/>
        </p:nvSpPr>
        <p:spPr>
          <a:xfrm>
            <a:off x="7005044" y="2962671"/>
            <a:ext cx="925200" cy="1740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700">
                <a:latin typeface="Nunito Sans"/>
                <a:ea typeface="Nunito Sans"/>
                <a:cs typeface="Nunito Sans"/>
                <a:sym typeface="Nunito Sans"/>
              </a:rPr>
              <a:t>TX</a:t>
            </a:r>
            <a:r>
              <a:rPr lang="en" sz="700" baseline="-25000">
                <a:latin typeface="Nunito Sans"/>
                <a:ea typeface="Nunito Sans"/>
                <a:cs typeface="Nunito Sans"/>
                <a:sym typeface="Nunito Sans"/>
              </a:rPr>
              <a:t>3</a:t>
            </a:r>
            <a:endParaRPr sz="700"/>
          </a:p>
        </p:txBody>
      </p:sp>
      <p:sp>
        <p:nvSpPr>
          <p:cNvPr id="893" name="Google Shape;893;p81"/>
          <p:cNvSpPr/>
          <p:nvPr/>
        </p:nvSpPr>
        <p:spPr>
          <a:xfrm>
            <a:off x="5440972" y="2222484"/>
            <a:ext cx="925200" cy="174000"/>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700">
                <a:latin typeface="Nunito Sans"/>
                <a:ea typeface="Nunito Sans"/>
                <a:cs typeface="Nunito Sans"/>
                <a:sym typeface="Nunito Sans"/>
              </a:rPr>
              <a:t>E = H(A || B)</a:t>
            </a:r>
            <a:endParaRPr sz="700"/>
          </a:p>
        </p:txBody>
      </p:sp>
      <p:sp>
        <p:nvSpPr>
          <p:cNvPr id="894" name="Google Shape;894;p81"/>
          <p:cNvSpPr/>
          <p:nvPr/>
        </p:nvSpPr>
        <p:spPr>
          <a:xfrm>
            <a:off x="5967247" y="2642192"/>
            <a:ext cx="925200" cy="174000"/>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700">
                <a:latin typeface="Nunito Sans"/>
                <a:ea typeface="Nunito Sans"/>
                <a:cs typeface="Nunito Sans"/>
                <a:sym typeface="Nunito Sans"/>
              </a:rPr>
              <a:t>B = H(</a:t>
            </a:r>
            <a:r>
              <a:rPr lang="en" sz="700">
                <a:solidFill>
                  <a:srgbClr val="000000"/>
                </a:solidFill>
                <a:latin typeface="Nunito Sans"/>
                <a:ea typeface="Nunito Sans"/>
                <a:cs typeface="Nunito Sans"/>
                <a:sym typeface="Nunito Sans"/>
              </a:rPr>
              <a:t>TX</a:t>
            </a:r>
            <a:r>
              <a:rPr lang="en" sz="700" baseline="-25000">
                <a:solidFill>
                  <a:srgbClr val="000000"/>
                </a:solidFill>
                <a:latin typeface="Nunito Sans"/>
                <a:ea typeface="Nunito Sans"/>
                <a:cs typeface="Nunito Sans"/>
                <a:sym typeface="Nunito Sans"/>
              </a:rPr>
              <a:t>2</a:t>
            </a:r>
            <a:r>
              <a:rPr lang="en" sz="700">
                <a:solidFill>
                  <a:srgbClr val="000000"/>
                </a:solidFill>
                <a:latin typeface="Nunito Sans"/>
                <a:ea typeface="Nunito Sans"/>
                <a:cs typeface="Nunito Sans"/>
                <a:sym typeface="Nunito Sans"/>
              </a:rPr>
              <a:t>)</a:t>
            </a:r>
            <a:endParaRPr sz="700">
              <a:latin typeface="Nunito Sans"/>
              <a:ea typeface="Nunito Sans"/>
              <a:cs typeface="Nunito Sans"/>
              <a:sym typeface="Nunito Sans"/>
            </a:endParaRPr>
          </a:p>
        </p:txBody>
      </p:sp>
      <p:sp>
        <p:nvSpPr>
          <p:cNvPr id="895" name="Google Shape;895;p81"/>
          <p:cNvSpPr/>
          <p:nvPr/>
        </p:nvSpPr>
        <p:spPr>
          <a:xfrm>
            <a:off x="5967247" y="2962671"/>
            <a:ext cx="925200" cy="174000"/>
          </a:xfrm>
          <a:prstGeom prst="roundRect">
            <a:avLst>
              <a:gd name="adj" fmla="val 16667"/>
            </a:avLst>
          </a:prstGeom>
          <a:gradFill>
            <a:gsLst>
              <a:gs pos="0">
                <a:srgbClr val="DFE9FB"/>
              </a:gs>
              <a:gs pos="100000">
                <a:srgbClr val="6E9BE7"/>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Clr>
                <a:srgbClr val="000000"/>
              </a:buClr>
              <a:buSzPts val="400"/>
              <a:buFont typeface="Arial"/>
              <a:buNone/>
            </a:pPr>
            <a:r>
              <a:rPr lang="en" sz="700">
                <a:solidFill>
                  <a:srgbClr val="000000"/>
                </a:solidFill>
                <a:latin typeface="Nunito Sans"/>
                <a:ea typeface="Nunito Sans"/>
                <a:cs typeface="Nunito Sans"/>
                <a:sym typeface="Nunito Sans"/>
              </a:rPr>
              <a:t>TX</a:t>
            </a:r>
            <a:r>
              <a:rPr lang="en" sz="700" baseline="-25000">
                <a:solidFill>
                  <a:srgbClr val="000000"/>
                </a:solidFill>
                <a:latin typeface="Nunito Sans"/>
                <a:ea typeface="Nunito Sans"/>
                <a:cs typeface="Nunito Sans"/>
                <a:sym typeface="Nunito Sans"/>
              </a:rPr>
              <a:t>2</a:t>
            </a:r>
            <a:endParaRPr sz="700"/>
          </a:p>
        </p:txBody>
      </p:sp>
      <p:sp>
        <p:nvSpPr>
          <p:cNvPr id="896" name="Google Shape;896;p81"/>
          <p:cNvSpPr/>
          <p:nvPr/>
        </p:nvSpPr>
        <p:spPr>
          <a:xfrm>
            <a:off x="4929449" y="2642192"/>
            <a:ext cx="925200" cy="174000"/>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700">
                <a:latin typeface="Nunito Sans"/>
                <a:ea typeface="Nunito Sans"/>
                <a:cs typeface="Nunito Sans"/>
                <a:sym typeface="Nunito Sans"/>
              </a:rPr>
              <a:t>A = H(</a:t>
            </a:r>
            <a:r>
              <a:rPr lang="en" sz="700">
                <a:solidFill>
                  <a:srgbClr val="000000"/>
                </a:solidFill>
                <a:latin typeface="Nunito Sans"/>
                <a:ea typeface="Nunito Sans"/>
                <a:cs typeface="Nunito Sans"/>
                <a:sym typeface="Nunito Sans"/>
              </a:rPr>
              <a:t>TX</a:t>
            </a:r>
            <a:r>
              <a:rPr lang="en" sz="700" baseline="-25000">
                <a:solidFill>
                  <a:srgbClr val="000000"/>
                </a:solidFill>
                <a:latin typeface="Nunito Sans"/>
                <a:ea typeface="Nunito Sans"/>
                <a:cs typeface="Nunito Sans"/>
                <a:sym typeface="Nunito Sans"/>
              </a:rPr>
              <a:t>1</a:t>
            </a:r>
            <a:r>
              <a:rPr lang="en" sz="700">
                <a:solidFill>
                  <a:srgbClr val="000000"/>
                </a:solidFill>
                <a:latin typeface="Nunito Sans"/>
                <a:ea typeface="Nunito Sans"/>
                <a:cs typeface="Nunito Sans"/>
                <a:sym typeface="Nunito Sans"/>
              </a:rPr>
              <a:t>)</a:t>
            </a:r>
            <a:endParaRPr sz="700"/>
          </a:p>
        </p:txBody>
      </p:sp>
      <p:sp>
        <p:nvSpPr>
          <p:cNvPr id="897" name="Google Shape;897;p81"/>
          <p:cNvSpPr/>
          <p:nvPr/>
        </p:nvSpPr>
        <p:spPr>
          <a:xfrm>
            <a:off x="4929449" y="2962671"/>
            <a:ext cx="925200" cy="1740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Clr>
                <a:srgbClr val="000000"/>
              </a:buClr>
              <a:buSzPts val="400"/>
              <a:buFont typeface="Arial"/>
              <a:buNone/>
            </a:pPr>
            <a:r>
              <a:rPr lang="en" sz="900">
                <a:solidFill>
                  <a:srgbClr val="000000"/>
                </a:solidFill>
                <a:latin typeface="Nunito Sans"/>
                <a:ea typeface="Nunito Sans"/>
                <a:cs typeface="Nunito Sans"/>
                <a:sym typeface="Nunito Sans"/>
              </a:rPr>
              <a:t>Coinbase</a:t>
            </a:r>
            <a:endParaRPr sz="900"/>
          </a:p>
        </p:txBody>
      </p:sp>
      <p:cxnSp>
        <p:nvCxnSpPr>
          <p:cNvPr id="898" name="Google Shape;898;p81"/>
          <p:cNvCxnSpPr>
            <a:stCxn id="897" idx="0"/>
            <a:endCxn id="896" idx="2"/>
          </p:cNvCxnSpPr>
          <p:nvPr/>
        </p:nvCxnSpPr>
        <p:spPr>
          <a:xfrm rot="10800000">
            <a:off x="5392049" y="2816271"/>
            <a:ext cx="0" cy="146400"/>
          </a:xfrm>
          <a:prstGeom prst="straightConnector1">
            <a:avLst/>
          </a:prstGeom>
          <a:noFill/>
          <a:ln w="38100" cap="flat" cmpd="sng">
            <a:solidFill>
              <a:srgbClr val="000000"/>
            </a:solidFill>
            <a:prstDash val="solid"/>
            <a:round/>
            <a:headEnd type="none" w="med" len="med"/>
            <a:tailEnd type="triangle" w="med" len="med"/>
          </a:ln>
        </p:spPr>
      </p:cxnSp>
      <p:cxnSp>
        <p:nvCxnSpPr>
          <p:cNvPr id="899" name="Google Shape;899;p81"/>
          <p:cNvCxnSpPr>
            <a:stCxn id="895" idx="0"/>
            <a:endCxn id="894" idx="2"/>
          </p:cNvCxnSpPr>
          <p:nvPr/>
        </p:nvCxnSpPr>
        <p:spPr>
          <a:xfrm rot="10800000">
            <a:off x="6429847" y="2816271"/>
            <a:ext cx="0" cy="146400"/>
          </a:xfrm>
          <a:prstGeom prst="straightConnector1">
            <a:avLst/>
          </a:prstGeom>
          <a:noFill/>
          <a:ln w="38100" cap="flat" cmpd="sng">
            <a:solidFill>
              <a:srgbClr val="000000"/>
            </a:solidFill>
            <a:prstDash val="solid"/>
            <a:round/>
            <a:headEnd type="none" w="med" len="med"/>
            <a:tailEnd type="triangle" w="med" len="med"/>
          </a:ln>
        </p:spPr>
      </p:cxnSp>
      <p:cxnSp>
        <p:nvCxnSpPr>
          <p:cNvPr id="900" name="Google Shape;900;p81"/>
          <p:cNvCxnSpPr>
            <a:stCxn id="892" idx="0"/>
            <a:endCxn id="891" idx="2"/>
          </p:cNvCxnSpPr>
          <p:nvPr/>
        </p:nvCxnSpPr>
        <p:spPr>
          <a:xfrm rot="10800000">
            <a:off x="7467644" y="2816271"/>
            <a:ext cx="0" cy="146400"/>
          </a:xfrm>
          <a:prstGeom prst="straightConnector1">
            <a:avLst/>
          </a:prstGeom>
          <a:noFill/>
          <a:ln w="38100" cap="flat" cmpd="sng">
            <a:solidFill>
              <a:srgbClr val="000000"/>
            </a:solidFill>
            <a:prstDash val="solid"/>
            <a:round/>
            <a:headEnd type="none" w="med" len="med"/>
            <a:tailEnd type="triangle" w="med" len="med"/>
          </a:ln>
        </p:spPr>
      </p:cxnSp>
      <p:cxnSp>
        <p:nvCxnSpPr>
          <p:cNvPr id="901" name="Google Shape;901;p81"/>
          <p:cNvCxnSpPr>
            <a:stCxn id="890" idx="0"/>
            <a:endCxn id="889" idx="2"/>
          </p:cNvCxnSpPr>
          <p:nvPr/>
        </p:nvCxnSpPr>
        <p:spPr>
          <a:xfrm rot="10800000">
            <a:off x="8505442" y="2816271"/>
            <a:ext cx="0" cy="146400"/>
          </a:xfrm>
          <a:prstGeom prst="straightConnector1">
            <a:avLst/>
          </a:prstGeom>
          <a:noFill/>
          <a:ln w="38100" cap="flat" cmpd="sng">
            <a:solidFill>
              <a:srgbClr val="000000"/>
            </a:solidFill>
            <a:prstDash val="solid"/>
            <a:round/>
            <a:headEnd type="none" w="med" len="med"/>
            <a:tailEnd type="triangle" w="med" len="med"/>
          </a:ln>
        </p:spPr>
      </p:cxnSp>
      <p:cxnSp>
        <p:nvCxnSpPr>
          <p:cNvPr id="902" name="Google Shape;902;p81"/>
          <p:cNvCxnSpPr>
            <a:stCxn id="896" idx="0"/>
            <a:endCxn id="893" idx="2"/>
          </p:cNvCxnSpPr>
          <p:nvPr/>
        </p:nvCxnSpPr>
        <p:spPr>
          <a:xfrm rot="10800000" flipH="1">
            <a:off x="5392049" y="2396492"/>
            <a:ext cx="511500" cy="245700"/>
          </a:xfrm>
          <a:prstGeom prst="straightConnector1">
            <a:avLst/>
          </a:prstGeom>
          <a:noFill/>
          <a:ln w="38100" cap="flat" cmpd="sng">
            <a:solidFill>
              <a:srgbClr val="000000"/>
            </a:solidFill>
            <a:prstDash val="solid"/>
            <a:round/>
            <a:headEnd type="none" w="med" len="med"/>
            <a:tailEnd type="triangle" w="med" len="med"/>
          </a:ln>
        </p:spPr>
      </p:cxnSp>
      <p:cxnSp>
        <p:nvCxnSpPr>
          <p:cNvPr id="903" name="Google Shape;903;p81"/>
          <p:cNvCxnSpPr>
            <a:stCxn id="894" idx="0"/>
            <a:endCxn id="893" idx="2"/>
          </p:cNvCxnSpPr>
          <p:nvPr/>
        </p:nvCxnSpPr>
        <p:spPr>
          <a:xfrm rot="10800000">
            <a:off x="5903647" y="2396492"/>
            <a:ext cx="526200" cy="245700"/>
          </a:xfrm>
          <a:prstGeom prst="straightConnector1">
            <a:avLst/>
          </a:prstGeom>
          <a:noFill/>
          <a:ln w="38100" cap="flat" cmpd="sng">
            <a:solidFill>
              <a:srgbClr val="000000"/>
            </a:solidFill>
            <a:prstDash val="solid"/>
            <a:round/>
            <a:headEnd type="none" w="med" len="med"/>
            <a:tailEnd type="triangle" w="med" len="med"/>
          </a:ln>
        </p:spPr>
      </p:cxnSp>
      <p:cxnSp>
        <p:nvCxnSpPr>
          <p:cNvPr id="904" name="Google Shape;904;p81"/>
          <p:cNvCxnSpPr>
            <a:stCxn id="891" idx="0"/>
            <a:endCxn id="888" idx="2"/>
          </p:cNvCxnSpPr>
          <p:nvPr/>
        </p:nvCxnSpPr>
        <p:spPr>
          <a:xfrm rot="10800000" flipH="1">
            <a:off x="7467644" y="2396492"/>
            <a:ext cx="511500" cy="245700"/>
          </a:xfrm>
          <a:prstGeom prst="straightConnector1">
            <a:avLst/>
          </a:prstGeom>
          <a:noFill/>
          <a:ln w="38100" cap="flat" cmpd="sng">
            <a:solidFill>
              <a:srgbClr val="000000"/>
            </a:solidFill>
            <a:prstDash val="solid"/>
            <a:round/>
            <a:headEnd type="none" w="med" len="med"/>
            <a:tailEnd type="triangle" w="med" len="med"/>
          </a:ln>
        </p:spPr>
      </p:cxnSp>
      <p:cxnSp>
        <p:nvCxnSpPr>
          <p:cNvPr id="905" name="Google Shape;905;p81"/>
          <p:cNvCxnSpPr>
            <a:stCxn id="889" idx="0"/>
            <a:endCxn id="888" idx="2"/>
          </p:cNvCxnSpPr>
          <p:nvPr/>
        </p:nvCxnSpPr>
        <p:spPr>
          <a:xfrm rot="10800000">
            <a:off x="7979242" y="2396492"/>
            <a:ext cx="526200" cy="245700"/>
          </a:xfrm>
          <a:prstGeom prst="straightConnector1">
            <a:avLst/>
          </a:prstGeom>
          <a:noFill/>
          <a:ln w="38100" cap="flat" cmpd="sng">
            <a:solidFill>
              <a:srgbClr val="000000"/>
            </a:solidFill>
            <a:prstDash val="solid"/>
            <a:round/>
            <a:headEnd type="none" w="med" len="med"/>
            <a:tailEnd type="triangle" w="med" len="med"/>
          </a:ln>
        </p:spPr>
      </p:cxnSp>
      <p:sp>
        <p:nvSpPr>
          <p:cNvPr id="906" name="Google Shape;906;p81"/>
          <p:cNvSpPr/>
          <p:nvPr/>
        </p:nvSpPr>
        <p:spPr>
          <a:xfrm>
            <a:off x="6478689" y="1768275"/>
            <a:ext cx="1011900" cy="298500"/>
          </a:xfrm>
          <a:prstGeom prst="roundRect">
            <a:avLst>
              <a:gd name="adj" fmla="val 16667"/>
            </a:avLst>
          </a:prstGeom>
          <a:gradFill>
            <a:gsLst>
              <a:gs pos="0">
                <a:srgbClr val="FFF6DB"/>
              </a:gs>
              <a:gs pos="100000">
                <a:srgbClr val="FAD25C"/>
              </a:gs>
            </a:gsLst>
            <a:lin ang="5400012" scaled="0"/>
          </a:gra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latin typeface="Nunito Sans"/>
                <a:ea typeface="Nunito Sans"/>
                <a:cs typeface="Nunito Sans"/>
                <a:sym typeface="Nunito Sans"/>
              </a:rPr>
              <a:t>MERKLE ROOT</a:t>
            </a:r>
            <a:endParaRPr sz="900">
              <a:latin typeface="Nunito Sans"/>
              <a:ea typeface="Nunito Sans"/>
              <a:cs typeface="Nunito Sans"/>
              <a:sym typeface="Nunito Sans"/>
            </a:endParaRPr>
          </a:p>
        </p:txBody>
      </p:sp>
      <p:sp>
        <p:nvSpPr>
          <p:cNvPr id="907" name="Google Shape;907;p81"/>
          <p:cNvSpPr/>
          <p:nvPr/>
        </p:nvSpPr>
        <p:spPr>
          <a:xfrm>
            <a:off x="2782625" y="1401755"/>
            <a:ext cx="2334300" cy="9891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900">
              <a:highlight>
                <a:srgbClr val="9FC5E8"/>
              </a:highlight>
              <a:latin typeface="Nunito Sans"/>
              <a:ea typeface="Nunito Sans"/>
              <a:cs typeface="Nunito Sans"/>
              <a:sym typeface="Nunito Sans"/>
            </a:endParaRPr>
          </a:p>
          <a:p>
            <a:pPr marL="0" lvl="0" indent="0" algn="ctr" rtl="0">
              <a:spcBef>
                <a:spcPts val="0"/>
              </a:spcBef>
              <a:spcAft>
                <a:spcPts val="0"/>
              </a:spcAft>
              <a:buNone/>
            </a:pPr>
            <a:endParaRPr sz="900">
              <a:highlight>
                <a:srgbClr val="9FC5E8"/>
              </a:highlight>
              <a:latin typeface="Nunito Sans"/>
              <a:ea typeface="Nunito Sans"/>
              <a:cs typeface="Nunito Sans"/>
              <a:sym typeface="Nunito Sans"/>
            </a:endParaRPr>
          </a:p>
          <a:p>
            <a:pPr marL="0" lvl="0" indent="0" algn="ctr" rtl="0">
              <a:spcBef>
                <a:spcPts val="0"/>
              </a:spcBef>
              <a:spcAft>
                <a:spcPts val="0"/>
              </a:spcAft>
              <a:buNone/>
            </a:pPr>
            <a:endParaRPr sz="900">
              <a:highlight>
                <a:srgbClr val="9FC5E8"/>
              </a:highlight>
              <a:latin typeface="Nunito Sans"/>
              <a:ea typeface="Nunito Sans"/>
              <a:cs typeface="Nunito Sans"/>
              <a:sym typeface="Nunito Sans"/>
            </a:endParaRPr>
          </a:p>
          <a:p>
            <a:pPr marL="0" lvl="0" indent="0" algn="ctr" rtl="0">
              <a:spcBef>
                <a:spcPts val="0"/>
              </a:spcBef>
              <a:spcAft>
                <a:spcPts val="0"/>
              </a:spcAft>
              <a:buNone/>
            </a:pPr>
            <a:r>
              <a:rPr lang="en" sz="900">
                <a:solidFill>
                  <a:srgbClr val="000000"/>
                </a:solidFill>
                <a:highlight>
                  <a:srgbClr val="9FC5E8"/>
                </a:highlight>
                <a:latin typeface="Nunito Sans"/>
                <a:ea typeface="Nunito Sans"/>
                <a:cs typeface="Nunito Sans"/>
                <a:sym typeface="Nunito Sans"/>
              </a:rPr>
              <a:t>BLOCK HEADER</a:t>
            </a:r>
            <a:endParaRPr sz="900">
              <a:solidFill>
                <a:srgbClr val="000000"/>
              </a:solidFill>
              <a:highlight>
                <a:srgbClr val="9FC5E8"/>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solidFill>
                <a:srgbClr val="000000"/>
              </a:solidFill>
              <a:highlight>
                <a:srgbClr val="EA9999"/>
              </a:highlight>
              <a:latin typeface="Nunito Sans"/>
              <a:ea typeface="Nunito Sans"/>
              <a:cs typeface="Nunito Sans"/>
              <a:sym typeface="Nunito Sans"/>
            </a:endParaRPr>
          </a:p>
          <a:p>
            <a:pPr marL="0" lvl="0" indent="0" algn="ctr" rtl="0">
              <a:spcBef>
                <a:spcPts val="0"/>
              </a:spcBef>
              <a:spcAft>
                <a:spcPts val="0"/>
              </a:spcAft>
              <a:buClr>
                <a:srgbClr val="000000"/>
              </a:buClr>
              <a:buSzPts val="400"/>
              <a:buFont typeface="Arial"/>
              <a:buNone/>
            </a:pPr>
            <a:endParaRPr sz="900">
              <a:solidFill>
                <a:srgbClr val="000000"/>
              </a:solidFill>
              <a:highlight>
                <a:srgbClr val="EA9999"/>
              </a:highlight>
              <a:latin typeface="Nunito Sans"/>
              <a:ea typeface="Nunito Sans"/>
              <a:cs typeface="Nunito Sans"/>
              <a:sym typeface="Nunito Sans"/>
            </a:endParaRPr>
          </a:p>
        </p:txBody>
      </p:sp>
      <p:sp>
        <p:nvSpPr>
          <p:cNvPr id="908" name="Google Shape;908;p81"/>
          <p:cNvSpPr/>
          <p:nvPr/>
        </p:nvSpPr>
        <p:spPr>
          <a:xfrm>
            <a:off x="2908238" y="1768270"/>
            <a:ext cx="994200" cy="312600"/>
          </a:xfrm>
          <a:prstGeom prst="roundRect">
            <a:avLst>
              <a:gd name="adj" fmla="val 16667"/>
            </a:avLst>
          </a:prstGeom>
          <a:gradFill>
            <a:gsLst>
              <a:gs pos="0">
                <a:srgbClr val="F5D0D0"/>
              </a:gs>
              <a:gs pos="100000">
                <a:srgbClr val="D96868"/>
              </a:gs>
            </a:gsLst>
            <a:lin ang="5400012" scaled="0"/>
          </a:gra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latin typeface="Nunito Sans"/>
                <a:ea typeface="Nunito Sans"/>
                <a:cs typeface="Nunito Sans"/>
                <a:sym typeface="Nunito Sans"/>
              </a:rPr>
              <a:t>PREV BLOCK HASH</a:t>
            </a:r>
            <a:endParaRPr sz="900">
              <a:latin typeface="Nunito Sans"/>
              <a:ea typeface="Nunito Sans"/>
              <a:cs typeface="Nunito Sans"/>
              <a:sym typeface="Nunito Sans"/>
            </a:endParaRPr>
          </a:p>
        </p:txBody>
      </p:sp>
      <p:sp>
        <p:nvSpPr>
          <p:cNvPr id="909" name="Google Shape;909;p81"/>
          <p:cNvSpPr/>
          <p:nvPr/>
        </p:nvSpPr>
        <p:spPr>
          <a:xfrm>
            <a:off x="3986788" y="1768270"/>
            <a:ext cx="994200" cy="312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rgbClr val="000000"/>
                </a:solidFill>
                <a:latin typeface="Nunito Sans"/>
                <a:ea typeface="Nunito Sans"/>
                <a:cs typeface="Nunito Sans"/>
                <a:sym typeface="Nunito Sans"/>
              </a:rPr>
              <a:t>MERKLE ROOT</a:t>
            </a:r>
            <a:endParaRPr sz="900"/>
          </a:p>
        </p:txBody>
      </p:sp>
      <p:sp>
        <p:nvSpPr>
          <p:cNvPr id="910" name="Google Shape;910;p81"/>
          <p:cNvSpPr/>
          <p:nvPr/>
        </p:nvSpPr>
        <p:spPr>
          <a:xfrm>
            <a:off x="300341" y="1401774"/>
            <a:ext cx="2334300" cy="9891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900">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highlight>
                <a:srgbClr val="EA9999"/>
              </a:highlight>
              <a:latin typeface="Nunito Sans"/>
              <a:ea typeface="Nunito Sans"/>
              <a:cs typeface="Nunito Sans"/>
              <a:sym typeface="Nunito Sans"/>
            </a:endParaRPr>
          </a:p>
          <a:p>
            <a:pPr marL="0" lvl="0" indent="0" algn="ctr" rtl="0">
              <a:spcBef>
                <a:spcPts val="0"/>
              </a:spcBef>
              <a:spcAft>
                <a:spcPts val="0"/>
              </a:spcAft>
              <a:buNone/>
            </a:pPr>
            <a:endParaRPr sz="900">
              <a:highlight>
                <a:srgbClr val="EA9999"/>
              </a:highlight>
              <a:latin typeface="Nunito Sans"/>
              <a:ea typeface="Nunito Sans"/>
              <a:cs typeface="Nunito Sans"/>
              <a:sym typeface="Nunito Sans"/>
            </a:endParaRPr>
          </a:p>
          <a:p>
            <a:pPr marL="0" lvl="0" indent="0" algn="ctr" rtl="0">
              <a:spcBef>
                <a:spcPts val="0"/>
              </a:spcBef>
              <a:spcAft>
                <a:spcPts val="0"/>
              </a:spcAft>
              <a:buNone/>
            </a:pPr>
            <a:r>
              <a:rPr lang="en" sz="900">
                <a:highlight>
                  <a:srgbClr val="EA9999"/>
                </a:highlight>
                <a:latin typeface="Nunito Sans"/>
                <a:ea typeface="Nunito Sans"/>
                <a:cs typeface="Nunito Sans"/>
                <a:sym typeface="Nunito Sans"/>
              </a:rPr>
              <a:t>BLOCK HEADER</a:t>
            </a:r>
            <a:endParaRPr sz="900">
              <a:highlight>
                <a:srgbClr val="EA9999"/>
              </a:highlight>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a:p>
            <a:pPr marL="0" lvl="0" indent="0" algn="l" rtl="0">
              <a:spcBef>
                <a:spcPts val="0"/>
              </a:spcBef>
              <a:spcAft>
                <a:spcPts val="0"/>
              </a:spcAft>
              <a:buNone/>
            </a:pPr>
            <a:endParaRPr sz="900">
              <a:latin typeface="Nunito Sans"/>
              <a:ea typeface="Nunito Sans"/>
              <a:cs typeface="Nunito Sans"/>
              <a:sym typeface="Nunito Sans"/>
            </a:endParaRPr>
          </a:p>
        </p:txBody>
      </p:sp>
      <p:sp>
        <p:nvSpPr>
          <p:cNvPr id="911" name="Google Shape;911;p81"/>
          <p:cNvSpPr/>
          <p:nvPr/>
        </p:nvSpPr>
        <p:spPr>
          <a:xfrm>
            <a:off x="425957" y="1768270"/>
            <a:ext cx="994200" cy="312600"/>
          </a:xfrm>
          <a:prstGeom prst="roundRect">
            <a:avLst>
              <a:gd name="adj" fmla="val 16667"/>
            </a:avLst>
          </a:prstGeom>
          <a:gradFill>
            <a:gsLst>
              <a:gs pos="0">
                <a:srgbClr val="DBD4EB"/>
              </a:gs>
              <a:gs pos="100000">
                <a:srgbClr val="9180BB"/>
              </a:gs>
            </a:gsLst>
            <a:lin ang="5400012" scaled="0"/>
          </a:gra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latin typeface="Nunito Sans"/>
                <a:ea typeface="Nunito Sans"/>
                <a:cs typeface="Nunito Sans"/>
                <a:sym typeface="Nunito Sans"/>
              </a:rPr>
              <a:t>PREV BLOCK HASH</a:t>
            </a:r>
            <a:endParaRPr sz="900">
              <a:latin typeface="Nunito Sans"/>
              <a:ea typeface="Nunito Sans"/>
              <a:cs typeface="Nunito Sans"/>
              <a:sym typeface="Nunito Sans"/>
            </a:endParaRPr>
          </a:p>
        </p:txBody>
      </p:sp>
      <p:sp>
        <p:nvSpPr>
          <p:cNvPr id="912" name="Google Shape;912;p81"/>
          <p:cNvSpPr/>
          <p:nvPr/>
        </p:nvSpPr>
        <p:spPr>
          <a:xfrm>
            <a:off x="1514747" y="1768270"/>
            <a:ext cx="994200" cy="3126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solidFill>
                  <a:srgbClr val="000000"/>
                </a:solidFill>
                <a:latin typeface="Nunito Sans"/>
                <a:ea typeface="Nunito Sans"/>
                <a:cs typeface="Nunito Sans"/>
                <a:sym typeface="Nunito Sans"/>
              </a:rPr>
              <a:t>MERKLE ROOT</a:t>
            </a:r>
            <a:endParaRPr sz="900"/>
          </a:p>
        </p:txBody>
      </p:sp>
      <p:sp>
        <p:nvSpPr>
          <p:cNvPr id="913" name="Google Shape;913;p81"/>
          <p:cNvSpPr/>
          <p:nvPr/>
        </p:nvSpPr>
        <p:spPr>
          <a:xfrm>
            <a:off x="5390519" y="1768270"/>
            <a:ext cx="994200" cy="312600"/>
          </a:xfrm>
          <a:prstGeom prst="roundRect">
            <a:avLst>
              <a:gd name="adj" fmla="val 16667"/>
            </a:avLst>
          </a:prstGeom>
          <a:gradFill>
            <a:gsLst>
              <a:gs pos="0">
                <a:srgbClr val="D4E5F5"/>
              </a:gs>
              <a:gs pos="100000">
                <a:srgbClr val="70A4D5"/>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900">
                <a:latin typeface="Nunito Sans"/>
                <a:ea typeface="Nunito Sans"/>
                <a:cs typeface="Nunito Sans"/>
                <a:sym typeface="Nunito Sans"/>
              </a:rPr>
              <a:t>PREV BLOCK HASH</a:t>
            </a:r>
            <a:endParaRPr sz="900">
              <a:latin typeface="Nunito Sans"/>
              <a:ea typeface="Nunito Sans"/>
              <a:cs typeface="Nunito Sans"/>
              <a:sym typeface="Nunito Sans"/>
            </a:endParaRPr>
          </a:p>
        </p:txBody>
      </p:sp>
      <p:cxnSp>
        <p:nvCxnSpPr>
          <p:cNvPr id="914" name="Google Shape;914;p81"/>
          <p:cNvCxnSpPr>
            <a:stCxn id="908" idx="1"/>
          </p:cNvCxnSpPr>
          <p:nvPr/>
        </p:nvCxnSpPr>
        <p:spPr>
          <a:xfrm rot="10800000">
            <a:off x="1887038" y="1575070"/>
            <a:ext cx="1021200" cy="349500"/>
          </a:xfrm>
          <a:prstGeom prst="curvedConnector3">
            <a:avLst>
              <a:gd name="adj1" fmla="val 50000"/>
            </a:avLst>
          </a:prstGeom>
          <a:noFill/>
          <a:ln w="38100" cap="flat" cmpd="sng">
            <a:solidFill>
              <a:srgbClr val="EA9999"/>
            </a:solidFill>
            <a:prstDash val="dashDot"/>
            <a:round/>
            <a:headEnd type="triangle" w="med" len="med"/>
            <a:tailEnd type="diamond" w="med" len="med"/>
          </a:ln>
        </p:spPr>
      </p:cxnSp>
      <p:cxnSp>
        <p:nvCxnSpPr>
          <p:cNvPr id="915" name="Google Shape;915;p81"/>
          <p:cNvCxnSpPr>
            <a:stCxn id="913" idx="1"/>
          </p:cNvCxnSpPr>
          <p:nvPr/>
        </p:nvCxnSpPr>
        <p:spPr>
          <a:xfrm rot="10800000">
            <a:off x="4412519" y="1549270"/>
            <a:ext cx="978000" cy="375300"/>
          </a:xfrm>
          <a:prstGeom prst="curvedConnector3">
            <a:avLst>
              <a:gd name="adj1" fmla="val 50000"/>
            </a:avLst>
          </a:prstGeom>
          <a:noFill/>
          <a:ln w="38100" cap="flat" cmpd="sng">
            <a:solidFill>
              <a:srgbClr val="9FC5E8"/>
            </a:solidFill>
            <a:prstDash val="dashDot"/>
            <a:round/>
            <a:headEnd type="triangle" w="med" len="med"/>
            <a:tailEnd type="diamond" w="med" len="med"/>
          </a:ln>
        </p:spPr>
      </p:cxnSp>
      <p:cxnSp>
        <p:nvCxnSpPr>
          <p:cNvPr id="916" name="Google Shape;916;p81"/>
          <p:cNvCxnSpPr>
            <a:endCxn id="906" idx="2"/>
          </p:cNvCxnSpPr>
          <p:nvPr/>
        </p:nvCxnSpPr>
        <p:spPr>
          <a:xfrm rot="10800000" flipH="1">
            <a:off x="6154539" y="2066775"/>
            <a:ext cx="830100" cy="155700"/>
          </a:xfrm>
          <a:prstGeom prst="straightConnector1">
            <a:avLst/>
          </a:prstGeom>
          <a:noFill/>
          <a:ln w="38100" cap="flat" cmpd="sng">
            <a:solidFill>
              <a:srgbClr val="000000"/>
            </a:solidFill>
            <a:prstDash val="solid"/>
            <a:round/>
            <a:headEnd type="none" w="med" len="med"/>
            <a:tailEnd type="triangle" w="med" len="med"/>
          </a:ln>
        </p:spPr>
      </p:cxnSp>
      <p:cxnSp>
        <p:nvCxnSpPr>
          <p:cNvPr id="917" name="Google Shape;917;p81"/>
          <p:cNvCxnSpPr>
            <a:endCxn id="906" idx="2"/>
          </p:cNvCxnSpPr>
          <p:nvPr/>
        </p:nvCxnSpPr>
        <p:spPr>
          <a:xfrm rot="10800000">
            <a:off x="6984639" y="2066775"/>
            <a:ext cx="888900" cy="155700"/>
          </a:xfrm>
          <a:prstGeom prst="straightConnector1">
            <a:avLst/>
          </a:prstGeom>
          <a:noFill/>
          <a:ln w="38100" cap="flat" cmpd="sng">
            <a:solidFill>
              <a:srgbClr val="000000"/>
            </a:solidFill>
            <a:prstDash val="solid"/>
            <a:round/>
            <a:headEnd type="none" w="med" len="med"/>
            <a:tailEnd type="triangle" w="med" len="med"/>
          </a:ln>
        </p:spPr>
      </p:cxnSp>
      <p:cxnSp>
        <p:nvCxnSpPr>
          <p:cNvPr id="918" name="Google Shape;918;p81"/>
          <p:cNvCxnSpPr/>
          <p:nvPr/>
        </p:nvCxnSpPr>
        <p:spPr>
          <a:xfrm rot="10800000">
            <a:off x="-602307" y="1568217"/>
            <a:ext cx="1021200" cy="349500"/>
          </a:xfrm>
          <a:prstGeom prst="curvedConnector3">
            <a:avLst>
              <a:gd name="adj1" fmla="val 50000"/>
            </a:avLst>
          </a:prstGeom>
          <a:noFill/>
          <a:ln w="38100" cap="flat" cmpd="sng">
            <a:solidFill>
              <a:srgbClr val="B4A7D6"/>
            </a:solidFill>
            <a:prstDash val="dashDot"/>
            <a:round/>
            <a:headEnd type="triangle" w="med" len="med"/>
            <a:tailEnd type="diamond"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82"/>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 4: FIND A VALID NONCE</a:t>
            </a:r>
            <a:endParaRPr/>
          </a:p>
        </p:txBody>
      </p:sp>
      <p:sp>
        <p:nvSpPr>
          <p:cNvPr id="924" name="Google Shape;924;p82"/>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RECIPE FOR MINING</a:t>
            </a:r>
            <a:endParaRPr b="1"/>
          </a:p>
        </p:txBody>
      </p:sp>
      <p:sp>
        <p:nvSpPr>
          <p:cNvPr id="925" name="Google Shape;925;p82"/>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RUSTIE LIN</a:t>
            </a:r>
            <a:endParaRPr sz="900">
              <a:solidFill>
                <a:srgbClr val="B7B7B7"/>
              </a:solidFill>
              <a:latin typeface="Proxima Nova"/>
              <a:ea typeface="Proxima Nova"/>
              <a:cs typeface="Proxima Nova"/>
              <a:sym typeface="Proxima Nova"/>
            </a:endParaRPr>
          </a:p>
        </p:txBody>
      </p:sp>
      <p:pic>
        <p:nvPicPr>
          <p:cNvPr id="926" name="Google Shape;926;p82"/>
          <p:cNvPicPr preferRelativeResize="0"/>
          <p:nvPr/>
        </p:nvPicPr>
        <p:blipFill>
          <a:blip r:embed="rId3">
            <a:alphaModFix/>
          </a:blip>
          <a:stretch>
            <a:fillRect/>
          </a:stretch>
        </p:blipFill>
        <p:spPr>
          <a:xfrm>
            <a:off x="1674989" y="2894494"/>
            <a:ext cx="4896892" cy="1803590"/>
          </a:xfrm>
          <a:prstGeom prst="rect">
            <a:avLst/>
          </a:prstGeom>
          <a:noFill/>
          <a:ln>
            <a:noFill/>
          </a:ln>
        </p:spPr>
      </p:pic>
      <p:sp>
        <p:nvSpPr>
          <p:cNvPr id="927" name="Google Shape;927;p82"/>
          <p:cNvSpPr txBox="1"/>
          <p:nvPr/>
        </p:nvSpPr>
        <p:spPr>
          <a:xfrm>
            <a:off x="772251" y="1129238"/>
            <a:ext cx="3611700" cy="1558800"/>
          </a:xfrm>
          <a:prstGeom prst="rect">
            <a:avLst/>
          </a:prstGeom>
          <a:noFill/>
          <a:ln>
            <a:noFill/>
          </a:ln>
        </p:spPr>
        <p:txBody>
          <a:bodyPr spcFirstLastPara="1" wrap="square" lIns="34300" tIns="34300" rIns="34300" bIns="34300" anchor="t" anchorCtr="0">
            <a:noAutofit/>
          </a:bodyPr>
          <a:lstStyle/>
          <a:p>
            <a:pPr marL="177800" marR="0" lvl="0" indent="-215900" algn="l" rtl="0">
              <a:lnSpc>
                <a:spcPct val="100000"/>
              </a:lnSpc>
              <a:spcBef>
                <a:spcPts val="0"/>
              </a:spcBef>
              <a:spcAft>
                <a:spcPts val="0"/>
              </a:spcAft>
              <a:buClr>
                <a:srgbClr val="000000"/>
              </a:buClr>
              <a:buSzPts val="2000"/>
              <a:buFont typeface="Proxima Nova"/>
              <a:buChar char="●"/>
            </a:pPr>
            <a:r>
              <a:rPr lang="en" sz="2000">
                <a:latin typeface="Proxima Nova"/>
                <a:ea typeface="Proxima Nova"/>
                <a:cs typeface="Proxima Nova"/>
                <a:sym typeface="Proxima Nova"/>
              </a:rPr>
              <a:t>Find the proof-of-work</a:t>
            </a:r>
            <a:endParaRPr sz="2000">
              <a:latin typeface="Proxima Nova"/>
              <a:ea typeface="Proxima Nova"/>
              <a:cs typeface="Proxima Nova"/>
              <a:sym typeface="Proxima Nova"/>
            </a:endParaRPr>
          </a:p>
          <a:p>
            <a:pPr marL="177800" marR="0" lvl="0" indent="-215900" algn="l" rtl="0">
              <a:lnSpc>
                <a:spcPct val="100000"/>
              </a:lnSpc>
              <a:spcBef>
                <a:spcPts val="0"/>
              </a:spcBef>
              <a:spcAft>
                <a:spcPts val="0"/>
              </a:spcAft>
              <a:buSzPts val="2000"/>
              <a:buFont typeface="Proxima Nova"/>
              <a:buChar char="●"/>
            </a:pPr>
            <a:r>
              <a:rPr lang="en" sz="2000">
                <a:latin typeface="Proxima Nova"/>
                <a:ea typeface="Proxima Nova"/>
                <a:cs typeface="Proxima Nova"/>
                <a:sym typeface="Proxima Nova"/>
              </a:rPr>
              <a:t>Expend computational power</a:t>
            </a:r>
            <a:endParaRPr sz="2000">
              <a:latin typeface="Proxima Nova"/>
              <a:ea typeface="Proxima Nova"/>
              <a:cs typeface="Proxima Nova"/>
              <a:sym typeface="Proxima Nova"/>
            </a:endParaRPr>
          </a:p>
          <a:p>
            <a:pPr marL="177800" marR="0" lvl="0" indent="-215900" algn="l" rtl="0">
              <a:lnSpc>
                <a:spcPct val="100000"/>
              </a:lnSpc>
              <a:spcBef>
                <a:spcPts val="0"/>
              </a:spcBef>
              <a:spcAft>
                <a:spcPts val="0"/>
              </a:spcAft>
              <a:buSzPts val="2000"/>
              <a:buFont typeface="Proxima Nova"/>
              <a:buChar char="●"/>
            </a:pPr>
            <a:r>
              <a:rPr lang="en" sz="2000">
                <a:latin typeface="Proxima Nova"/>
                <a:ea typeface="Proxima Nova"/>
                <a:cs typeface="Proxima Nova"/>
                <a:sym typeface="Proxima Nova"/>
              </a:rPr>
              <a:t>Incrementing header nonce first, then coinbase nonce as necessary to change puzzle</a:t>
            </a:r>
            <a:endParaRPr sz="2000">
              <a:latin typeface="Proxima Nova"/>
              <a:ea typeface="Proxima Nova"/>
              <a:cs typeface="Proxima Nova"/>
              <a:sym typeface="Proxima Nova"/>
            </a:endParaRPr>
          </a:p>
        </p:txBody>
      </p:sp>
      <p:sp>
        <p:nvSpPr>
          <p:cNvPr id="928" name="Google Shape;928;p82"/>
          <p:cNvSpPr/>
          <p:nvPr/>
        </p:nvSpPr>
        <p:spPr>
          <a:xfrm>
            <a:off x="4895756" y="1217156"/>
            <a:ext cx="3876600" cy="1722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r>
              <a:rPr lang="en" sz="1500">
                <a:latin typeface="Nunito Sans"/>
                <a:ea typeface="Nunito Sans"/>
                <a:cs typeface="Nunito Sans"/>
                <a:sym typeface="Nunito Sans"/>
              </a:rPr>
              <a:t>BLOCK HEADER</a:t>
            </a: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ctr" rtl="0">
              <a:spcBef>
                <a:spcPts val="0"/>
              </a:spcBef>
              <a:spcAft>
                <a:spcPts val="0"/>
              </a:spcAft>
              <a:buNone/>
            </a:pPr>
            <a:endParaRPr sz="1500">
              <a:latin typeface="Nunito Sans"/>
              <a:ea typeface="Nunito Sans"/>
              <a:cs typeface="Nunito Sans"/>
              <a:sym typeface="Nunito Sans"/>
            </a:endParaRPr>
          </a:p>
          <a:p>
            <a:pPr marL="0" lvl="0" indent="0" algn="l" rtl="0">
              <a:spcBef>
                <a:spcPts val="0"/>
              </a:spcBef>
              <a:spcAft>
                <a:spcPts val="0"/>
              </a:spcAft>
              <a:buNone/>
            </a:pPr>
            <a:endParaRPr sz="1500">
              <a:latin typeface="Nunito Sans"/>
              <a:ea typeface="Nunito Sans"/>
              <a:cs typeface="Nunito Sans"/>
              <a:sym typeface="Nunito Sans"/>
            </a:endParaRPr>
          </a:p>
          <a:p>
            <a:pPr marL="0" lvl="0" indent="0" algn="l" rtl="0">
              <a:spcBef>
                <a:spcPts val="0"/>
              </a:spcBef>
              <a:spcAft>
                <a:spcPts val="0"/>
              </a:spcAft>
              <a:buNone/>
            </a:pPr>
            <a:endParaRPr sz="1500">
              <a:latin typeface="Nunito Sans"/>
              <a:ea typeface="Nunito Sans"/>
              <a:cs typeface="Nunito Sans"/>
              <a:sym typeface="Nunito Sans"/>
            </a:endParaRPr>
          </a:p>
        </p:txBody>
      </p:sp>
      <p:sp>
        <p:nvSpPr>
          <p:cNvPr id="929" name="Google Shape;929;p82"/>
          <p:cNvSpPr/>
          <p:nvPr/>
        </p:nvSpPr>
        <p:spPr>
          <a:xfrm>
            <a:off x="4974363" y="1601896"/>
            <a:ext cx="1208100" cy="4098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100">
                <a:latin typeface="Nunito Sans"/>
                <a:ea typeface="Nunito Sans"/>
                <a:cs typeface="Nunito Sans"/>
                <a:sym typeface="Nunito Sans"/>
              </a:rPr>
              <a:t>PREV BLOCK HASH</a:t>
            </a:r>
            <a:endParaRPr sz="1100">
              <a:latin typeface="Nunito Sans"/>
              <a:ea typeface="Nunito Sans"/>
              <a:cs typeface="Nunito Sans"/>
              <a:sym typeface="Nunito Sans"/>
            </a:endParaRPr>
          </a:p>
        </p:txBody>
      </p:sp>
      <p:sp>
        <p:nvSpPr>
          <p:cNvPr id="930" name="Google Shape;930;p82"/>
          <p:cNvSpPr/>
          <p:nvPr/>
        </p:nvSpPr>
        <p:spPr>
          <a:xfrm>
            <a:off x="6241210" y="1601896"/>
            <a:ext cx="1208100" cy="4098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100">
                <a:solidFill>
                  <a:srgbClr val="000000"/>
                </a:solidFill>
                <a:latin typeface="Nunito Sans"/>
                <a:ea typeface="Nunito Sans"/>
                <a:cs typeface="Nunito Sans"/>
                <a:sym typeface="Nunito Sans"/>
              </a:rPr>
              <a:t>MERKLE ROOT</a:t>
            </a:r>
            <a:endParaRPr sz="1100">
              <a:latin typeface="Nunito Sans"/>
              <a:ea typeface="Nunito Sans"/>
              <a:cs typeface="Nunito Sans"/>
              <a:sym typeface="Nunito Sans"/>
            </a:endParaRPr>
          </a:p>
        </p:txBody>
      </p:sp>
      <p:sp>
        <p:nvSpPr>
          <p:cNvPr id="931" name="Google Shape;931;p82"/>
          <p:cNvSpPr/>
          <p:nvPr/>
        </p:nvSpPr>
        <p:spPr>
          <a:xfrm>
            <a:off x="7508057" y="1601896"/>
            <a:ext cx="1208100" cy="409800"/>
          </a:xfrm>
          <a:prstGeom prst="roundRect">
            <a:avLst>
              <a:gd name="adj" fmla="val 16667"/>
            </a:avLst>
          </a:prstGeom>
          <a:gradFill>
            <a:gsLst>
              <a:gs pos="0">
                <a:srgbClr val="DCECD5"/>
              </a:gs>
              <a:gs pos="100000">
                <a:srgbClr val="93BC81"/>
              </a:gs>
            </a:gsLst>
            <a:lin ang="5400012" scaled="0"/>
          </a:gra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100">
                <a:latin typeface="Nunito Sans"/>
                <a:ea typeface="Nunito Sans"/>
                <a:cs typeface="Nunito Sans"/>
                <a:sym typeface="Nunito Sans"/>
              </a:rPr>
              <a:t>NONCE</a:t>
            </a:r>
            <a:endParaRPr sz="1100">
              <a:latin typeface="Nunito Sans"/>
              <a:ea typeface="Nunito Sans"/>
              <a:cs typeface="Nunito Sans"/>
              <a:sym typeface="Nunito Sans"/>
            </a:endParaRPr>
          </a:p>
        </p:txBody>
      </p:sp>
      <p:sp>
        <p:nvSpPr>
          <p:cNvPr id="932" name="Google Shape;932;p82"/>
          <p:cNvSpPr/>
          <p:nvPr/>
        </p:nvSpPr>
        <p:spPr>
          <a:xfrm>
            <a:off x="6241210" y="2177176"/>
            <a:ext cx="1208100" cy="4098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100">
                <a:latin typeface="Nunito Sans"/>
                <a:ea typeface="Nunito Sans"/>
                <a:cs typeface="Nunito Sans"/>
                <a:sym typeface="Nunito Sans"/>
              </a:rPr>
              <a:t>TARGET </a:t>
            </a:r>
            <a:endParaRPr sz="1100">
              <a:latin typeface="Nunito Sans"/>
              <a:ea typeface="Nunito Sans"/>
              <a:cs typeface="Nunito Sans"/>
              <a:sym typeface="Nunito Sans"/>
            </a:endParaRPr>
          </a:p>
        </p:txBody>
      </p:sp>
      <p:sp>
        <p:nvSpPr>
          <p:cNvPr id="933" name="Google Shape;933;p82"/>
          <p:cNvSpPr/>
          <p:nvPr/>
        </p:nvSpPr>
        <p:spPr>
          <a:xfrm>
            <a:off x="4974363" y="2177176"/>
            <a:ext cx="1208100" cy="4098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100">
                <a:latin typeface="Nunito Sans"/>
                <a:ea typeface="Nunito Sans"/>
                <a:cs typeface="Nunito Sans"/>
                <a:sym typeface="Nunito Sans"/>
              </a:rPr>
              <a:t>TIMESTAMP</a:t>
            </a:r>
            <a:endParaRPr sz="1100">
              <a:latin typeface="Nunito Sans"/>
              <a:ea typeface="Nunito Sans"/>
              <a:cs typeface="Nunito Sans"/>
              <a:sym typeface="Nunito Sans"/>
            </a:endParaRPr>
          </a:p>
        </p:txBody>
      </p:sp>
      <p:sp>
        <p:nvSpPr>
          <p:cNvPr id="934" name="Google Shape;934;p82"/>
          <p:cNvSpPr/>
          <p:nvPr/>
        </p:nvSpPr>
        <p:spPr>
          <a:xfrm>
            <a:off x="7508064" y="2177176"/>
            <a:ext cx="1208100" cy="4098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100">
                <a:latin typeface="Nunito Sans"/>
                <a:ea typeface="Nunito Sans"/>
                <a:cs typeface="Nunito Sans"/>
                <a:sym typeface="Nunito Sans"/>
              </a:rPr>
              <a:t>VERSION</a:t>
            </a:r>
            <a:endParaRPr sz="1100">
              <a:latin typeface="Nunito Sans"/>
              <a:ea typeface="Nunito Sans"/>
              <a:cs typeface="Nunito Sans"/>
              <a:sym typeface="Nunito Sans"/>
            </a:endParaRPr>
          </a:p>
        </p:txBody>
      </p:sp>
      <p:sp>
        <p:nvSpPr>
          <p:cNvPr id="935" name="Google Shape;935;p82"/>
          <p:cNvSpPr txBox="1"/>
          <p:nvPr/>
        </p:nvSpPr>
        <p:spPr>
          <a:xfrm>
            <a:off x="5060630" y="4305722"/>
            <a:ext cx="4197600" cy="4896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700"/>
              <a:t>Image source: </a:t>
            </a:r>
            <a:r>
              <a:rPr lang="en" sz="700" u="sng">
                <a:solidFill>
                  <a:schemeClr val="hlink"/>
                </a:solidFill>
                <a:hlinkClick r:id="rId4"/>
              </a:rPr>
              <a:t>Mastering Bitcoin</a:t>
            </a:r>
            <a:endParaRPr sz="700"/>
          </a:p>
          <a:p>
            <a:pPr marL="0" lvl="0" indent="0" algn="l" rtl="0">
              <a:spcBef>
                <a:spcPts val="0"/>
              </a:spcBef>
              <a:spcAft>
                <a:spcPts val="0"/>
              </a:spcAft>
              <a:buNone/>
            </a:pPr>
            <a:endParaRPr sz="7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83"/>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 4: FIND A VALID NONCE</a:t>
            </a:r>
            <a:endParaRPr/>
          </a:p>
        </p:txBody>
      </p:sp>
      <p:sp>
        <p:nvSpPr>
          <p:cNvPr id="941" name="Google Shape;941;p83"/>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RECIPE FOR MINING: CURRENT TARGET</a:t>
            </a:r>
            <a:endParaRPr b="1"/>
          </a:p>
          <a:p>
            <a:pPr marL="0" lvl="0" indent="0" algn="l" rtl="0">
              <a:spcBef>
                <a:spcPts val="0"/>
              </a:spcBef>
              <a:spcAft>
                <a:spcPts val="0"/>
              </a:spcAft>
              <a:buNone/>
            </a:pPr>
            <a:endParaRPr b="1"/>
          </a:p>
        </p:txBody>
      </p:sp>
      <p:sp>
        <p:nvSpPr>
          <p:cNvPr id="942" name="Google Shape;942;p83"/>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RUSTIE LIN</a:t>
            </a:r>
            <a:endParaRPr sz="900">
              <a:solidFill>
                <a:srgbClr val="B7B7B7"/>
              </a:solidFill>
              <a:latin typeface="Proxima Nova"/>
              <a:ea typeface="Proxima Nova"/>
              <a:cs typeface="Proxima Nova"/>
              <a:sym typeface="Proxima Nova"/>
            </a:endParaRPr>
          </a:p>
        </p:txBody>
      </p:sp>
      <p:sp>
        <p:nvSpPr>
          <p:cNvPr id="943" name="Google Shape;943;p83"/>
          <p:cNvSpPr txBox="1"/>
          <p:nvPr/>
        </p:nvSpPr>
        <p:spPr>
          <a:xfrm>
            <a:off x="805199" y="1737151"/>
            <a:ext cx="7533600" cy="1669200"/>
          </a:xfrm>
          <a:prstGeom prst="rect">
            <a:avLst/>
          </a:prstGeom>
          <a:noFill/>
          <a:ln>
            <a:noFill/>
          </a:ln>
        </p:spPr>
        <p:txBody>
          <a:bodyPr spcFirstLastPara="1" wrap="square" lIns="34300" tIns="34300" rIns="34300" bIns="34300" anchor="t" anchorCtr="0">
            <a:noAutofit/>
          </a:bodyPr>
          <a:lstStyle/>
          <a:p>
            <a:pPr marL="0" lvl="0" indent="0" algn="ctr" rtl="0">
              <a:lnSpc>
                <a:spcPct val="115000"/>
              </a:lnSpc>
              <a:spcBef>
                <a:spcPts val="1200"/>
              </a:spcBef>
              <a:spcAft>
                <a:spcPts val="0"/>
              </a:spcAft>
              <a:buClr>
                <a:schemeClr val="dk1"/>
              </a:buClr>
              <a:buSzPts val="1100"/>
              <a:buFont typeface="Arial"/>
              <a:buNone/>
            </a:pPr>
            <a:r>
              <a:rPr lang="en" sz="2400">
                <a:solidFill>
                  <a:schemeClr val="dk1"/>
                </a:solidFill>
                <a:highlight>
                  <a:srgbClr val="FFC0CB"/>
                </a:highlight>
                <a:latin typeface="Poppins"/>
                <a:ea typeface="Poppins"/>
                <a:cs typeface="Poppins"/>
                <a:sym typeface="Poppins"/>
              </a:rPr>
              <a:t>0000000000000000000cf4e30000000000000000000000000000000000000000</a:t>
            </a:r>
            <a:endParaRPr sz="2400">
              <a:solidFill>
                <a:schemeClr val="dk1"/>
              </a:solidFill>
              <a:highlight>
                <a:srgbClr val="FFC0CB"/>
              </a:highlight>
              <a:latin typeface="Poppins"/>
              <a:ea typeface="Poppins"/>
              <a:cs typeface="Poppins"/>
              <a:sym typeface="Poppins"/>
            </a:endParaRPr>
          </a:p>
          <a:p>
            <a:pPr marL="76200" marR="76200" lvl="0" indent="0" algn="l" rtl="0">
              <a:lnSpc>
                <a:spcPct val="115000"/>
              </a:lnSpc>
              <a:spcBef>
                <a:spcPts val="1400"/>
              </a:spcBef>
              <a:spcAft>
                <a:spcPts val="0"/>
              </a:spcAft>
              <a:buClr>
                <a:schemeClr val="dk1"/>
              </a:buClr>
              <a:buSzPts val="1100"/>
              <a:buFont typeface="Arial"/>
              <a:buNone/>
            </a:pPr>
            <a:endParaRPr sz="2400">
              <a:solidFill>
                <a:schemeClr val="dk1"/>
              </a:solidFill>
              <a:highlight>
                <a:srgbClr val="FFC0CB"/>
              </a:highlight>
            </a:endParaRPr>
          </a:p>
          <a:p>
            <a:pPr marL="177800" marR="0" lvl="0" indent="0" algn="l" rtl="0">
              <a:lnSpc>
                <a:spcPct val="100000"/>
              </a:lnSpc>
              <a:spcBef>
                <a:spcPts val="0"/>
              </a:spcBef>
              <a:spcAft>
                <a:spcPts val="0"/>
              </a:spcAft>
              <a:buNone/>
            </a:pPr>
            <a:endParaRPr sz="2400">
              <a:latin typeface="Proxima Nova"/>
              <a:ea typeface="Proxima Nova"/>
              <a:cs typeface="Proxima Nova"/>
              <a:sym typeface="Proxima Nova"/>
            </a:endParaRPr>
          </a:p>
        </p:txBody>
      </p:sp>
      <p:sp>
        <p:nvSpPr>
          <p:cNvPr id="944" name="Google Shape;944;p83"/>
          <p:cNvSpPr txBox="1"/>
          <p:nvPr/>
        </p:nvSpPr>
        <p:spPr>
          <a:xfrm>
            <a:off x="4716430" y="3987872"/>
            <a:ext cx="4197600" cy="4896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700"/>
              <a:t>Target source: </a:t>
            </a:r>
            <a:r>
              <a:rPr lang="en" sz="700" u="sng">
                <a:solidFill>
                  <a:schemeClr val="hlink"/>
                </a:solidFill>
                <a:hlinkClick r:id="rId3"/>
              </a:rPr>
              <a:t>Learn Me a Bitcoin</a:t>
            </a:r>
            <a:endParaRPr sz="700"/>
          </a:p>
          <a:p>
            <a:pPr marL="0" lvl="0" indent="0" algn="l" rtl="0">
              <a:spcBef>
                <a:spcPts val="0"/>
              </a:spcBef>
              <a:spcAft>
                <a:spcPts val="0"/>
              </a:spcAft>
              <a:buNone/>
            </a:pPr>
            <a:endParaRPr sz="7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USERS</a:t>
            </a:r>
            <a:endParaRPr/>
          </a:p>
        </p:txBody>
      </p:sp>
      <p:sp>
        <p:nvSpPr>
          <p:cNvPr id="153" name="Google Shape;153;p25"/>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b="1" dirty="0" smtClean="0"/>
              <a:t>Basit Ödeme Doğrulaması</a:t>
            </a:r>
            <a:endParaRPr b="1" dirty="0"/>
          </a:p>
        </p:txBody>
      </p:sp>
      <p:sp>
        <p:nvSpPr>
          <p:cNvPr id="154" name="Google Shape;154;p25"/>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RUSTIE LIN &amp; MAX FANG</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endParaRPr sz="900">
              <a:solidFill>
                <a:srgbClr val="B7B7B7"/>
              </a:solidFill>
              <a:latin typeface="Proxima Nova"/>
              <a:ea typeface="Proxima Nova"/>
              <a:cs typeface="Proxima Nova"/>
              <a:sym typeface="Proxima Nova"/>
            </a:endParaRPr>
          </a:p>
        </p:txBody>
      </p:sp>
      <p:sp>
        <p:nvSpPr>
          <p:cNvPr id="155" name="Google Shape;155;p25"/>
          <p:cNvSpPr txBox="1"/>
          <p:nvPr/>
        </p:nvSpPr>
        <p:spPr>
          <a:xfrm>
            <a:off x="514443" y="1150019"/>
            <a:ext cx="3690600" cy="3286500"/>
          </a:xfrm>
          <a:prstGeom prst="rect">
            <a:avLst/>
          </a:prstGeom>
          <a:noFill/>
          <a:ln>
            <a:noFill/>
          </a:ln>
        </p:spPr>
        <p:txBody>
          <a:bodyPr spcFirstLastPara="1" wrap="square" lIns="34300" tIns="34300" rIns="34300" bIns="34300" anchor="t" anchorCtr="0">
            <a:noAutofit/>
          </a:bodyPr>
          <a:lstStyle/>
          <a:p>
            <a:pPr lvl="0"/>
            <a:r>
              <a:rPr lang="tr-TR" sz="1800" dirty="0">
                <a:latin typeface="Proxima Nova"/>
                <a:ea typeface="Proxima Nova"/>
                <a:cs typeface="Proxima Nova"/>
                <a:sym typeface="Proxima Nova"/>
              </a:rPr>
              <a:t>Varsayım: Gelen blok başlıkları yanlış bir zincirden </a:t>
            </a:r>
            <a:r>
              <a:rPr lang="tr-TR" sz="1800" dirty="0" smtClean="0">
                <a:latin typeface="Proxima Nova"/>
                <a:ea typeface="Proxima Nova"/>
                <a:cs typeface="Proxima Nova"/>
                <a:sym typeface="Proxima Nova"/>
              </a:rPr>
              <a:t>değil</a:t>
            </a:r>
          </a:p>
          <a:p>
            <a:pPr lvl="0"/>
            <a:endParaRPr sz="1800" dirty="0">
              <a:latin typeface="Proxima Nova"/>
              <a:ea typeface="Proxima Nova"/>
              <a:cs typeface="Proxima Nova"/>
              <a:sym typeface="Proxima Nova"/>
            </a:endParaRPr>
          </a:p>
          <a:p>
            <a:pPr marL="342900" lvl="0" indent="-203200">
              <a:buSzPts val="1800"/>
              <a:buFont typeface="Proxima Nova"/>
              <a:buChar char="●"/>
            </a:pPr>
            <a:r>
              <a:rPr lang="tr-TR" sz="1800" dirty="0">
                <a:latin typeface="Proxima Nova"/>
                <a:ea typeface="Proxima Nova"/>
                <a:cs typeface="Proxima Nova"/>
                <a:sym typeface="Proxima Nova"/>
              </a:rPr>
              <a:t>Birçok farklı düğüme </a:t>
            </a:r>
            <a:r>
              <a:rPr lang="tr-TR" sz="1800" dirty="0" smtClean="0">
                <a:latin typeface="Proxima Nova"/>
                <a:ea typeface="Proxima Nova"/>
                <a:cs typeface="Proxima Nova"/>
                <a:sym typeface="Proxima Nova"/>
              </a:rPr>
              <a:t>bağlanın</a:t>
            </a:r>
          </a:p>
          <a:p>
            <a:pPr marL="342900" lvl="0" indent="-203200">
              <a:buSzPts val="1800"/>
              <a:buFont typeface="Proxima Nova"/>
              <a:buChar char="●"/>
            </a:pPr>
            <a:r>
              <a:rPr lang="nl-NL" sz="1800" dirty="0">
                <a:latin typeface="Proxima Nova"/>
                <a:ea typeface="Proxima Nova"/>
                <a:cs typeface="Proxima Nova"/>
                <a:sym typeface="Proxima Nova"/>
              </a:rPr>
              <a:t>Uzun vadede, zincir muhtemelen </a:t>
            </a:r>
            <a:r>
              <a:rPr lang="nl-NL" sz="1800" dirty="0" smtClean="0">
                <a:latin typeface="Proxima Nova"/>
                <a:ea typeface="Proxima Nova"/>
                <a:cs typeface="Proxima Nova"/>
                <a:sym typeface="Proxima Nova"/>
              </a:rPr>
              <a:t>dürüsttür</a:t>
            </a:r>
            <a:endParaRPr lang="tr-TR" sz="1800" dirty="0" smtClean="0">
              <a:latin typeface="Proxima Nova"/>
              <a:ea typeface="Proxima Nova"/>
              <a:cs typeface="Proxima Nova"/>
              <a:sym typeface="Proxima Nova"/>
            </a:endParaRPr>
          </a:p>
          <a:p>
            <a:pPr marL="342900" lvl="0" indent="-203200">
              <a:buSzPts val="1800"/>
              <a:buFont typeface="Proxima Nova"/>
              <a:buChar char="●"/>
            </a:pPr>
            <a:r>
              <a:rPr lang="tr-TR" sz="1800" dirty="0">
                <a:latin typeface="Proxima Nova"/>
                <a:ea typeface="Proxima Nova"/>
                <a:cs typeface="Proxima Nova"/>
                <a:sym typeface="Proxima Nova"/>
              </a:rPr>
              <a:t>Tüm blok zincirini telefonunuza koymayı gerçekten göze alamazsınız, bu nedenle ince bir istemciye sahip olmak iyi bir </a:t>
            </a:r>
            <a:r>
              <a:rPr lang="tr-TR" sz="1800" dirty="0" smtClean="0">
                <a:latin typeface="Proxima Nova"/>
                <a:ea typeface="Proxima Nova"/>
                <a:cs typeface="Proxima Nova"/>
                <a:sym typeface="Proxima Nova"/>
              </a:rPr>
              <a:t>yöntem </a:t>
            </a:r>
            <a:r>
              <a:rPr lang="tr-TR" sz="1800" dirty="0">
                <a:latin typeface="Proxima Nova"/>
                <a:ea typeface="Proxima Nova"/>
                <a:cs typeface="Proxima Nova"/>
                <a:sym typeface="Proxima Nova"/>
              </a:rPr>
              <a:t>olur</a:t>
            </a:r>
            <a:endParaRPr sz="1800" dirty="0">
              <a:latin typeface="Proxima Nova"/>
              <a:ea typeface="Proxima Nova"/>
              <a:cs typeface="Proxima Nova"/>
              <a:sym typeface="Proxima Nova"/>
            </a:endParaRPr>
          </a:p>
        </p:txBody>
      </p:sp>
      <p:pic>
        <p:nvPicPr>
          <p:cNvPr id="156" name="Google Shape;156;p25"/>
          <p:cNvPicPr preferRelativeResize="0"/>
          <p:nvPr/>
        </p:nvPicPr>
        <p:blipFill>
          <a:blip r:embed="rId3">
            <a:alphaModFix/>
          </a:blip>
          <a:stretch>
            <a:fillRect/>
          </a:stretch>
        </p:blipFill>
        <p:spPr>
          <a:xfrm>
            <a:off x="4390097" y="1824901"/>
            <a:ext cx="4467356" cy="1941670"/>
          </a:xfrm>
          <a:prstGeom prst="rect">
            <a:avLst/>
          </a:prstGeom>
          <a:noFill/>
          <a:ln>
            <a:noFill/>
          </a:ln>
        </p:spPr>
      </p:pic>
      <p:sp>
        <p:nvSpPr>
          <p:cNvPr id="157" name="Google Shape;157;p25"/>
          <p:cNvSpPr/>
          <p:nvPr/>
        </p:nvSpPr>
        <p:spPr>
          <a:xfrm>
            <a:off x="7064152" y="3534053"/>
            <a:ext cx="350100" cy="193500"/>
          </a:xfrm>
          <a:prstGeom prst="rect">
            <a:avLst/>
          </a:prstGeom>
          <a:noFill/>
          <a:ln w="76200" cap="flat" cmpd="sng">
            <a:solidFill>
              <a:srgbClr val="FF0000"/>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158" name="Google Shape;158;p25"/>
          <p:cNvSpPr/>
          <p:nvPr/>
        </p:nvSpPr>
        <p:spPr>
          <a:xfrm>
            <a:off x="6540894" y="3197192"/>
            <a:ext cx="390600" cy="193500"/>
          </a:xfrm>
          <a:prstGeom prst="rect">
            <a:avLst/>
          </a:prstGeom>
          <a:noFill/>
          <a:ln w="76200" cap="flat" cmpd="sng">
            <a:solidFill>
              <a:srgbClr val="3C78D8"/>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159" name="Google Shape;159;p25"/>
          <p:cNvSpPr/>
          <p:nvPr/>
        </p:nvSpPr>
        <p:spPr>
          <a:xfrm>
            <a:off x="5935649" y="2793269"/>
            <a:ext cx="481800" cy="193500"/>
          </a:xfrm>
          <a:prstGeom prst="rect">
            <a:avLst/>
          </a:prstGeom>
          <a:noFill/>
          <a:ln w="76200" cap="flat" cmpd="sng">
            <a:solidFill>
              <a:srgbClr val="3C78D8"/>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160" name="Google Shape;160;p25"/>
          <p:cNvSpPr/>
          <p:nvPr/>
        </p:nvSpPr>
        <p:spPr>
          <a:xfrm>
            <a:off x="4458362" y="1824902"/>
            <a:ext cx="4366200" cy="861900"/>
          </a:xfrm>
          <a:prstGeom prst="rect">
            <a:avLst/>
          </a:prstGeom>
          <a:noFill/>
          <a:ln w="76200" cap="flat" cmpd="sng">
            <a:solidFill>
              <a:srgbClr val="6AA84F"/>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161" name="Google Shape;161;p25"/>
          <p:cNvSpPr txBox="1"/>
          <p:nvPr/>
        </p:nvSpPr>
        <p:spPr>
          <a:xfrm>
            <a:off x="4390097" y="3140681"/>
            <a:ext cx="2027352" cy="6261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tr-TR" sz="1100" b="1" dirty="0" smtClean="0">
                <a:solidFill>
                  <a:srgbClr val="6AA84F"/>
                </a:solidFill>
                <a:latin typeface="Proxima Nova"/>
                <a:ea typeface="Proxima Nova"/>
                <a:cs typeface="Proxima Nova"/>
                <a:sym typeface="Proxima Nova"/>
              </a:rPr>
              <a:t>Yerel olarak depolanır</a:t>
            </a:r>
            <a:endParaRPr sz="1100" b="1" dirty="0">
              <a:solidFill>
                <a:srgbClr val="6AA84F"/>
              </a:solidFill>
              <a:latin typeface="Proxima Nova"/>
              <a:ea typeface="Proxima Nova"/>
              <a:cs typeface="Proxima Nova"/>
              <a:sym typeface="Proxima Nova"/>
            </a:endParaRPr>
          </a:p>
          <a:p>
            <a:pPr marL="0" lvl="0" indent="0" algn="l" rtl="0">
              <a:spcBef>
                <a:spcPts val="0"/>
              </a:spcBef>
              <a:spcAft>
                <a:spcPts val="0"/>
              </a:spcAft>
              <a:buNone/>
            </a:pPr>
            <a:r>
              <a:rPr lang="tr-TR" sz="1100" b="1" dirty="0" smtClean="0">
                <a:solidFill>
                  <a:srgbClr val="3C78D8"/>
                </a:solidFill>
                <a:latin typeface="Proxima Nova"/>
                <a:ea typeface="Proxima Nova"/>
                <a:cs typeface="Proxima Nova"/>
                <a:sym typeface="Proxima Nova"/>
              </a:rPr>
              <a:t>Tam düğümlerden sorgulandı</a:t>
            </a:r>
            <a:endParaRPr sz="1100" b="1" dirty="0">
              <a:solidFill>
                <a:srgbClr val="3C78D8"/>
              </a:solidFill>
              <a:latin typeface="Proxima Nova"/>
              <a:ea typeface="Proxima Nova"/>
              <a:cs typeface="Proxima Nova"/>
              <a:sym typeface="Proxima Nova"/>
            </a:endParaRPr>
          </a:p>
          <a:p>
            <a:pPr marL="0" lvl="0" indent="0" algn="l" rtl="0">
              <a:spcBef>
                <a:spcPts val="0"/>
              </a:spcBef>
              <a:spcAft>
                <a:spcPts val="0"/>
              </a:spcAft>
              <a:buNone/>
            </a:pPr>
            <a:r>
              <a:rPr lang="tr-TR" sz="1100" b="1" dirty="0" smtClean="0">
                <a:solidFill>
                  <a:srgbClr val="FF0000"/>
                </a:solidFill>
                <a:latin typeface="Proxima Nova"/>
                <a:ea typeface="Proxima Nova"/>
                <a:cs typeface="Proxima Nova"/>
                <a:sym typeface="Proxima Nova"/>
              </a:rPr>
              <a:t>Gelen</a:t>
            </a:r>
            <a:r>
              <a:rPr lang="en" sz="1100" b="1" dirty="0" smtClean="0">
                <a:solidFill>
                  <a:srgbClr val="FF0000"/>
                </a:solidFill>
                <a:latin typeface="Proxima Nova"/>
                <a:ea typeface="Proxima Nova"/>
                <a:cs typeface="Proxima Nova"/>
                <a:sym typeface="Proxima Nova"/>
              </a:rPr>
              <a:t> </a:t>
            </a:r>
            <a:r>
              <a:rPr lang="en" sz="1100" b="1" dirty="0">
                <a:solidFill>
                  <a:srgbClr val="FF0000"/>
                </a:solidFill>
                <a:latin typeface="Proxima Nova"/>
                <a:ea typeface="Proxima Nova"/>
                <a:cs typeface="Proxima Nova"/>
                <a:sym typeface="Proxima Nova"/>
              </a:rPr>
              <a:t>tx</a:t>
            </a:r>
            <a:endParaRPr sz="1100" b="1" dirty="0">
              <a:solidFill>
                <a:srgbClr val="FF0000"/>
              </a:solidFill>
              <a:latin typeface="Proxima Nova"/>
              <a:ea typeface="Proxima Nova"/>
              <a:cs typeface="Proxima Nova"/>
              <a:sym typeface="Proxima Nova"/>
            </a:endParaRPr>
          </a:p>
        </p:txBody>
      </p:sp>
      <p:sp>
        <p:nvSpPr>
          <p:cNvPr id="162" name="Google Shape;162;p25"/>
          <p:cNvSpPr txBox="1"/>
          <p:nvPr/>
        </p:nvSpPr>
        <p:spPr>
          <a:xfrm>
            <a:off x="5539846" y="3986334"/>
            <a:ext cx="4197600" cy="4896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700"/>
              <a:t>Image source: </a:t>
            </a:r>
            <a:r>
              <a:rPr lang="en" sz="700" u="sng">
                <a:solidFill>
                  <a:schemeClr val="hlink"/>
                </a:solidFill>
                <a:hlinkClick r:id="rId4"/>
              </a:rPr>
              <a:t>Mastering Bitcoin</a:t>
            </a:r>
            <a:endParaRPr sz="700"/>
          </a:p>
          <a:p>
            <a:pPr marL="0" lvl="0" indent="0" algn="l" rtl="0">
              <a:spcBef>
                <a:spcPts val="0"/>
              </a:spcBef>
              <a:spcAft>
                <a:spcPts val="0"/>
              </a:spcAft>
              <a:buNone/>
            </a:pPr>
            <a:endParaRPr sz="70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84"/>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 5: BROADCAST</a:t>
            </a:r>
            <a:endParaRPr/>
          </a:p>
        </p:txBody>
      </p:sp>
      <p:sp>
        <p:nvSpPr>
          <p:cNvPr id="950" name="Google Shape;950;p84"/>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RECIPE FOR MINING</a:t>
            </a:r>
            <a:endParaRPr b="1"/>
          </a:p>
        </p:txBody>
      </p:sp>
      <p:sp>
        <p:nvSpPr>
          <p:cNvPr id="951" name="Google Shape;951;p84"/>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JUSTIN YU</a:t>
            </a:r>
            <a:endParaRPr sz="900">
              <a:solidFill>
                <a:srgbClr val="B7B7B7"/>
              </a:solidFill>
              <a:latin typeface="Proxima Nova"/>
              <a:ea typeface="Proxima Nova"/>
              <a:cs typeface="Proxima Nova"/>
              <a:sym typeface="Proxima Nova"/>
            </a:endParaRPr>
          </a:p>
        </p:txBody>
      </p:sp>
      <p:sp>
        <p:nvSpPr>
          <p:cNvPr id="952" name="Google Shape;952;p84"/>
          <p:cNvSpPr/>
          <p:nvPr/>
        </p:nvSpPr>
        <p:spPr>
          <a:xfrm>
            <a:off x="2942083" y="1355878"/>
            <a:ext cx="376200" cy="376200"/>
          </a:xfrm>
          <a:prstGeom prst="ellipse">
            <a:avLst/>
          </a:prstGeom>
          <a:noFill/>
          <a:ln w="28575" cap="flat" cmpd="sng">
            <a:solidFill>
              <a:srgbClr val="CC0000"/>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953" name="Google Shape;953;p84"/>
          <p:cNvSpPr/>
          <p:nvPr/>
        </p:nvSpPr>
        <p:spPr>
          <a:xfrm>
            <a:off x="2283994" y="2317805"/>
            <a:ext cx="825300" cy="825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Diego</a:t>
            </a:r>
            <a:endParaRPr sz="1200">
              <a:latin typeface="Proxima Nova"/>
              <a:ea typeface="Proxima Nova"/>
              <a:cs typeface="Proxima Nova"/>
              <a:sym typeface="Proxima Nova"/>
            </a:endParaRPr>
          </a:p>
        </p:txBody>
      </p:sp>
      <p:sp>
        <p:nvSpPr>
          <p:cNvPr id="954" name="Google Shape;954;p84"/>
          <p:cNvSpPr/>
          <p:nvPr/>
        </p:nvSpPr>
        <p:spPr>
          <a:xfrm>
            <a:off x="3505061" y="1225481"/>
            <a:ext cx="825300" cy="8250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latin typeface="Proxima Nova"/>
                <a:ea typeface="Proxima Nova"/>
                <a:cs typeface="Proxima Nova"/>
                <a:sym typeface="Proxima Nova"/>
              </a:rPr>
              <a:t>Janice</a:t>
            </a:r>
            <a:endParaRPr sz="500">
              <a:latin typeface="Proxima Nova"/>
              <a:ea typeface="Proxima Nova"/>
              <a:cs typeface="Proxima Nova"/>
              <a:sym typeface="Proxima Nova"/>
            </a:endParaRPr>
          </a:p>
        </p:txBody>
      </p:sp>
      <p:sp>
        <p:nvSpPr>
          <p:cNvPr id="955" name="Google Shape;955;p84"/>
          <p:cNvSpPr/>
          <p:nvPr/>
        </p:nvSpPr>
        <p:spPr>
          <a:xfrm>
            <a:off x="5290033" y="1541709"/>
            <a:ext cx="825300" cy="8250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200">
                <a:solidFill>
                  <a:schemeClr val="dk2"/>
                </a:solidFill>
                <a:latin typeface="Proxima Nova"/>
                <a:ea typeface="Proxima Nova"/>
                <a:cs typeface="Proxima Nova"/>
                <a:sym typeface="Proxima Nova"/>
              </a:rPr>
              <a:t>Sehyun</a:t>
            </a:r>
            <a:endParaRPr sz="400">
              <a:latin typeface="Proxima Nova"/>
              <a:ea typeface="Proxima Nova"/>
              <a:cs typeface="Proxima Nova"/>
              <a:sym typeface="Proxima Nova"/>
            </a:endParaRPr>
          </a:p>
        </p:txBody>
      </p:sp>
      <p:sp>
        <p:nvSpPr>
          <p:cNvPr id="956" name="Google Shape;956;p84"/>
          <p:cNvSpPr/>
          <p:nvPr/>
        </p:nvSpPr>
        <p:spPr>
          <a:xfrm>
            <a:off x="3505061" y="3793349"/>
            <a:ext cx="825300" cy="8250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latin typeface="Proxima Nova"/>
                <a:ea typeface="Proxima Nova"/>
                <a:cs typeface="Proxima Nova"/>
                <a:sym typeface="Proxima Nova"/>
              </a:rPr>
              <a:t>Erika</a:t>
            </a:r>
            <a:endParaRPr sz="500">
              <a:latin typeface="Proxima Nova"/>
              <a:ea typeface="Proxima Nova"/>
              <a:cs typeface="Proxima Nova"/>
              <a:sym typeface="Proxima Nova"/>
            </a:endParaRPr>
          </a:p>
        </p:txBody>
      </p:sp>
      <p:sp>
        <p:nvSpPr>
          <p:cNvPr id="957" name="Google Shape;957;p84"/>
          <p:cNvSpPr/>
          <p:nvPr/>
        </p:nvSpPr>
        <p:spPr>
          <a:xfrm>
            <a:off x="5948449" y="3142956"/>
            <a:ext cx="825300" cy="825000"/>
          </a:xfrm>
          <a:prstGeom prst="ellipse">
            <a:avLst/>
          </a:prstGeom>
          <a:solidFill>
            <a:srgbClr val="B4A7D6"/>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100">
                <a:solidFill>
                  <a:schemeClr val="dk2"/>
                </a:solidFill>
                <a:latin typeface="Proxima Nova"/>
                <a:ea typeface="Proxima Nova"/>
                <a:cs typeface="Proxima Nova"/>
                <a:sym typeface="Proxima Nova"/>
              </a:rPr>
              <a:t>Andrew</a:t>
            </a:r>
            <a:endParaRPr sz="300">
              <a:latin typeface="Proxima Nova"/>
              <a:ea typeface="Proxima Nova"/>
              <a:cs typeface="Proxima Nova"/>
              <a:sym typeface="Proxima Nova"/>
            </a:endParaRPr>
          </a:p>
        </p:txBody>
      </p:sp>
      <p:cxnSp>
        <p:nvCxnSpPr>
          <p:cNvPr id="958" name="Google Shape;958;p84"/>
          <p:cNvCxnSpPr>
            <a:stCxn id="953" idx="6"/>
            <a:endCxn id="954" idx="4"/>
          </p:cNvCxnSpPr>
          <p:nvPr/>
        </p:nvCxnSpPr>
        <p:spPr>
          <a:xfrm rot="10800000" flipH="1">
            <a:off x="3109294" y="2050505"/>
            <a:ext cx="808500" cy="679800"/>
          </a:xfrm>
          <a:prstGeom prst="straightConnector1">
            <a:avLst/>
          </a:prstGeom>
          <a:noFill/>
          <a:ln w="28575" cap="flat" cmpd="sng">
            <a:solidFill>
              <a:srgbClr val="38761D"/>
            </a:solidFill>
            <a:prstDash val="solid"/>
            <a:round/>
            <a:headEnd type="stealth" w="med" len="med"/>
            <a:tailEnd type="none" w="med" len="med"/>
          </a:ln>
        </p:spPr>
      </p:cxnSp>
      <p:cxnSp>
        <p:nvCxnSpPr>
          <p:cNvPr id="959" name="Google Shape;959;p84"/>
          <p:cNvCxnSpPr>
            <a:stCxn id="953" idx="6"/>
            <a:endCxn id="955" idx="3"/>
          </p:cNvCxnSpPr>
          <p:nvPr/>
        </p:nvCxnSpPr>
        <p:spPr>
          <a:xfrm rot="10800000" flipH="1">
            <a:off x="3109294" y="2245805"/>
            <a:ext cx="2301600" cy="484500"/>
          </a:xfrm>
          <a:prstGeom prst="straightConnector1">
            <a:avLst/>
          </a:prstGeom>
          <a:noFill/>
          <a:ln w="9525" cap="flat" cmpd="sng">
            <a:solidFill>
              <a:schemeClr val="dk2"/>
            </a:solidFill>
            <a:prstDash val="solid"/>
            <a:round/>
            <a:headEnd type="none" w="med" len="med"/>
            <a:tailEnd type="none" w="med" len="med"/>
          </a:ln>
        </p:spPr>
      </p:cxnSp>
      <p:cxnSp>
        <p:nvCxnSpPr>
          <p:cNvPr id="960" name="Google Shape;960;p84"/>
          <p:cNvCxnSpPr>
            <a:stCxn id="954" idx="4"/>
            <a:endCxn id="956" idx="0"/>
          </p:cNvCxnSpPr>
          <p:nvPr/>
        </p:nvCxnSpPr>
        <p:spPr>
          <a:xfrm>
            <a:off x="3917711" y="2050481"/>
            <a:ext cx="0" cy="1743000"/>
          </a:xfrm>
          <a:prstGeom prst="straightConnector1">
            <a:avLst/>
          </a:prstGeom>
          <a:noFill/>
          <a:ln w="28575" cap="flat" cmpd="sng">
            <a:solidFill>
              <a:srgbClr val="38761D"/>
            </a:solidFill>
            <a:prstDash val="solid"/>
            <a:round/>
            <a:headEnd type="none" w="med" len="med"/>
            <a:tailEnd type="stealth" w="med" len="med"/>
          </a:ln>
        </p:spPr>
      </p:cxnSp>
      <p:cxnSp>
        <p:nvCxnSpPr>
          <p:cNvPr id="961" name="Google Shape;961;p84"/>
          <p:cNvCxnSpPr>
            <a:stCxn id="954" idx="4"/>
            <a:endCxn id="957" idx="1"/>
          </p:cNvCxnSpPr>
          <p:nvPr/>
        </p:nvCxnSpPr>
        <p:spPr>
          <a:xfrm>
            <a:off x="3917711" y="2050481"/>
            <a:ext cx="2151600" cy="1213200"/>
          </a:xfrm>
          <a:prstGeom prst="straightConnector1">
            <a:avLst/>
          </a:prstGeom>
          <a:noFill/>
          <a:ln w="28575" cap="flat" cmpd="sng">
            <a:solidFill>
              <a:srgbClr val="38761D"/>
            </a:solidFill>
            <a:prstDash val="solid"/>
            <a:round/>
            <a:headEnd type="none" w="med" len="med"/>
            <a:tailEnd type="stealth" w="med" len="med"/>
          </a:ln>
        </p:spPr>
      </p:cxnSp>
      <p:cxnSp>
        <p:nvCxnSpPr>
          <p:cNvPr id="962" name="Google Shape;962;p84"/>
          <p:cNvCxnSpPr>
            <a:stCxn id="954" idx="4"/>
            <a:endCxn id="955" idx="3"/>
          </p:cNvCxnSpPr>
          <p:nvPr/>
        </p:nvCxnSpPr>
        <p:spPr>
          <a:xfrm>
            <a:off x="3917711" y="2050481"/>
            <a:ext cx="1493100" cy="195300"/>
          </a:xfrm>
          <a:prstGeom prst="straightConnector1">
            <a:avLst/>
          </a:prstGeom>
          <a:noFill/>
          <a:ln w="28575" cap="flat" cmpd="sng">
            <a:solidFill>
              <a:srgbClr val="38761D"/>
            </a:solidFill>
            <a:prstDash val="solid"/>
            <a:round/>
            <a:headEnd type="none" w="med" len="med"/>
            <a:tailEnd type="stealth" w="med" len="med"/>
          </a:ln>
        </p:spPr>
      </p:cxnSp>
      <p:cxnSp>
        <p:nvCxnSpPr>
          <p:cNvPr id="963" name="Google Shape;963;p84"/>
          <p:cNvCxnSpPr>
            <a:stCxn id="953" idx="6"/>
            <a:endCxn id="956" idx="0"/>
          </p:cNvCxnSpPr>
          <p:nvPr/>
        </p:nvCxnSpPr>
        <p:spPr>
          <a:xfrm>
            <a:off x="3109294" y="2730305"/>
            <a:ext cx="808500" cy="1062900"/>
          </a:xfrm>
          <a:prstGeom prst="straightConnector1">
            <a:avLst/>
          </a:prstGeom>
          <a:noFill/>
          <a:ln w="9525" cap="flat" cmpd="sng">
            <a:solidFill>
              <a:schemeClr val="dk2"/>
            </a:solidFill>
            <a:prstDash val="solid"/>
            <a:round/>
            <a:headEnd type="none" w="med" len="med"/>
            <a:tailEnd type="none" w="med" len="med"/>
          </a:ln>
        </p:spPr>
      </p:cxnSp>
      <p:cxnSp>
        <p:nvCxnSpPr>
          <p:cNvPr id="964" name="Google Shape;964;p84"/>
          <p:cNvCxnSpPr>
            <a:stCxn id="956" idx="0"/>
            <a:endCxn id="957" idx="1"/>
          </p:cNvCxnSpPr>
          <p:nvPr/>
        </p:nvCxnSpPr>
        <p:spPr>
          <a:xfrm rot="10800000" flipH="1">
            <a:off x="3917711" y="3263849"/>
            <a:ext cx="2151600" cy="529500"/>
          </a:xfrm>
          <a:prstGeom prst="straightConnector1">
            <a:avLst/>
          </a:prstGeom>
          <a:noFill/>
          <a:ln w="9525" cap="flat" cmpd="sng">
            <a:solidFill>
              <a:schemeClr val="dk2"/>
            </a:solidFill>
            <a:prstDash val="solid"/>
            <a:round/>
            <a:headEnd type="none" w="med" len="med"/>
            <a:tailEnd type="none" w="med" len="med"/>
          </a:ln>
        </p:spPr>
      </p:cxnSp>
      <p:cxnSp>
        <p:nvCxnSpPr>
          <p:cNvPr id="965" name="Google Shape;965;p84"/>
          <p:cNvCxnSpPr>
            <a:stCxn id="956" idx="0"/>
            <a:endCxn id="955" idx="3"/>
          </p:cNvCxnSpPr>
          <p:nvPr/>
        </p:nvCxnSpPr>
        <p:spPr>
          <a:xfrm rot="10800000" flipH="1">
            <a:off x="3917711" y="2245949"/>
            <a:ext cx="1493100" cy="1547400"/>
          </a:xfrm>
          <a:prstGeom prst="straightConnector1">
            <a:avLst/>
          </a:prstGeom>
          <a:noFill/>
          <a:ln w="9525" cap="flat" cmpd="sng">
            <a:solidFill>
              <a:schemeClr val="dk2"/>
            </a:solidFill>
            <a:prstDash val="solid"/>
            <a:round/>
            <a:headEnd type="none" w="med" len="med"/>
            <a:tailEnd type="none" w="med" len="med"/>
          </a:ln>
        </p:spPr>
      </p:cxnSp>
      <p:cxnSp>
        <p:nvCxnSpPr>
          <p:cNvPr id="966" name="Google Shape;966;p84"/>
          <p:cNvCxnSpPr>
            <a:stCxn id="953" idx="6"/>
            <a:endCxn id="957" idx="1"/>
          </p:cNvCxnSpPr>
          <p:nvPr/>
        </p:nvCxnSpPr>
        <p:spPr>
          <a:xfrm>
            <a:off x="3109294" y="2730305"/>
            <a:ext cx="2960100" cy="533400"/>
          </a:xfrm>
          <a:prstGeom prst="straightConnector1">
            <a:avLst/>
          </a:prstGeom>
          <a:noFill/>
          <a:ln w="9525" cap="flat" cmpd="sng">
            <a:solidFill>
              <a:schemeClr val="dk2"/>
            </a:solidFill>
            <a:prstDash val="solid"/>
            <a:round/>
            <a:headEnd type="none" w="med" len="med"/>
            <a:tailEnd type="none" w="med" len="med"/>
          </a:ln>
        </p:spPr>
      </p:cxnSp>
      <p:cxnSp>
        <p:nvCxnSpPr>
          <p:cNvPr id="967" name="Google Shape;967;p84"/>
          <p:cNvCxnSpPr>
            <a:stCxn id="955" idx="3"/>
            <a:endCxn id="957" idx="1"/>
          </p:cNvCxnSpPr>
          <p:nvPr/>
        </p:nvCxnSpPr>
        <p:spPr>
          <a:xfrm>
            <a:off x="5410896" y="2245890"/>
            <a:ext cx="658500" cy="1017900"/>
          </a:xfrm>
          <a:prstGeom prst="straightConnector1">
            <a:avLst/>
          </a:prstGeom>
          <a:noFill/>
          <a:ln w="9525" cap="flat" cmpd="sng">
            <a:solidFill>
              <a:schemeClr val="dk2"/>
            </a:solidFill>
            <a:prstDash val="solid"/>
            <a:round/>
            <a:headEnd type="none" w="med" len="med"/>
            <a:tailEnd type="none" w="med" len="med"/>
          </a:ln>
        </p:spPr>
      </p:cxnSp>
      <p:sp>
        <p:nvSpPr>
          <p:cNvPr id="968" name="Google Shape;968;p84"/>
          <p:cNvSpPr/>
          <p:nvPr/>
        </p:nvSpPr>
        <p:spPr>
          <a:xfrm rot="-5400000">
            <a:off x="1628303" y="1452290"/>
            <a:ext cx="207600" cy="1938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9" name="Google Shape;969;p84"/>
          <p:cNvCxnSpPr>
            <a:endCxn id="968" idx="2"/>
          </p:cNvCxnSpPr>
          <p:nvPr/>
        </p:nvCxnSpPr>
        <p:spPr>
          <a:xfrm rot="10800000">
            <a:off x="1829003" y="1549190"/>
            <a:ext cx="248700" cy="0"/>
          </a:xfrm>
          <a:prstGeom prst="straightConnector1">
            <a:avLst/>
          </a:prstGeom>
          <a:noFill/>
          <a:ln w="9525" cap="flat" cmpd="sng">
            <a:solidFill>
              <a:srgbClr val="000000"/>
            </a:solidFill>
            <a:prstDash val="solid"/>
            <a:round/>
            <a:headEnd type="none" w="med" len="med"/>
            <a:tailEnd type="triangle" w="med" len="med"/>
          </a:ln>
        </p:spPr>
      </p:cxnSp>
      <p:sp>
        <p:nvSpPr>
          <p:cNvPr id="970" name="Google Shape;970;p84"/>
          <p:cNvSpPr/>
          <p:nvPr/>
        </p:nvSpPr>
        <p:spPr>
          <a:xfrm rot="-5400000">
            <a:off x="1967107" y="1452290"/>
            <a:ext cx="207600" cy="1938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971" name="Google Shape;971;p84"/>
          <p:cNvCxnSpPr>
            <a:endCxn id="970" idx="2"/>
          </p:cNvCxnSpPr>
          <p:nvPr/>
        </p:nvCxnSpPr>
        <p:spPr>
          <a:xfrm rot="10800000">
            <a:off x="2167807" y="1549190"/>
            <a:ext cx="248700" cy="0"/>
          </a:xfrm>
          <a:prstGeom prst="straightConnector1">
            <a:avLst/>
          </a:prstGeom>
          <a:noFill/>
          <a:ln w="9525" cap="flat" cmpd="sng">
            <a:solidFill>
              <a:srgbClr val="000000"/>
            </a:solidFill>
            <a:prstDash val="solid"/>
            <a:round/>
            <a:headEnd type="none" w="med" len="med"/>
            <a:tailEnd type="triangle" w="med" len="med"/>
          </a:ln>
        </p:spPr>
      </p:cxnSp>
      <p:sp>
        <p:nvSpPr>
          <p:cNvPr id="972" name="Google Shape;972;p84"/>
          <p:cNvSpPr/>
          <p:nvPr/>
        </p:nvSpPr>
        <p:spPr>
          <a:xfrm rot="-5400000">
            <a:off x="2305911" y="1452290"/>
            <a:ext cx="207600" cy="1938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973" name="Google Shape;973;p84"/>
          <p:cNvCxnSpPr>
            <a:endCxn id="972" idx="2"/>
          </p:cNvCxnSpPr>
          <p:nvPr/>
        </p:nvCxnSpPr>
        <p:spPr>
          <a:xfrm rot="10800000">
            <a:off x="2506611" y="1549190"/>
            <a:ext cx="248700" cy="0"/>
          </a:xfrm>
          <a:prstGeom prst="straightConnector1">
            <a:avLst/>
          </a:prstGeom>
          <a:noFill/>
          <a:ln w="9525" cap="flat" cmpd="sng">
            <a:solidFill>
              <a:srgbClr val="000000"/>
            </a:solidFill>
            <a:prstDash val="solid"/>
            <a:round/>
            <a:headEnd type="none" w="med" len="med"/>
            <a:tailEnd type="triangle" w="med" len="med"/>
          </a:ln>
        </p:spPr>
      </p:cxnSp>
      <p:sp>
        <p:nvSpPr>
          <p:cNvPr id="974" name="Google Shape;974;p84"/>
          <p:cNvSpPr/>
          <p:nvPr/>
        </p:nvSpPr>
        <p:spPr>
          <a:xfrm rot="-5400000">
            <a:off x="2644715" y="1452290"/>
            <a:ext cx="207600" cy="1938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75" name="Google Shape;975;p84"/>
          <p:cNvSpPr/>
          <p:nvPr/>
        </p:nvSpPr>
        <p:spPr>
          <a:xfrm rot="-5400000">
            <a:off x="1576467" y="3347016"/>
            <a:ext cx="207600" cy="1938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6" name="Google Shape;976;p84"/>
          <p:cNvCxnSpPr>
            <a:endCxn id="975" idx="2"/>
          </p:cNvCxnSpPr>
          <p:nvPr/>
        </p:nvCxnSpPr>
        <p:spPr>
          <a:xfrm rot="10800000">
            <a:off x="1777167" y="3443916"/>
            <a:ext cx="248700" cy="0"/>
          </a:xfrm>
          <a:prstGeom prst="straightConnector1">
            <a:avLst/>
          </a:prstGeom>
          <a:noFill/>
          <a:ln w="9525" cap="flat" cmpd="sng">
            <a:solidFill>
              <a:srgbClr val="000000"/>
            </a:solidFill>
            <a:prstDash val="solid"/>
            <a:round/>
            <a:headEnd type="none" w="med" len="med"/>
            <a:tailEnd type="triangle" w="med" len="med"/>
          </a:ln>
        </p:spPr>
      </p:cxnSp>
      <p:sp>
        <p:nvSpPr>
          <p:cNvPr id="977" name="Google Shape;977;p84"/>
          <p:cNvSpPr/>
          <p:nvPr/>
        </p:nvSpPr>
        <p:spPr>
          <a:xfrm rot="-5400000">
            <a:off x="1915271" y="3347016"/>
            <a:ext cx="207600" cy="1938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978" name="Google Shape;978;p84"/>
          <p:cNvCxnSpPr>
            <a:endCxn id="977" idx="2"/>
          </p:cNvCxnSpPr>
          <p:nvPr/>
        </p:nvCxnSpPr>
        <p:spPr>
          <a:xfrm rot="10800000">
            <a:off x="2115971" y="3443916"/>
            <a:ext cx="248700" cy="0"/>
          </a:xfrm>
          <a:prstGeom prst="straightConnector1">
            <a:avLst/>
          </a:prstGeom>
          <a:noFill/>
          <a:ln w="9525" cap="flat" cmpd="sng">
            <a:solidFill>
              <a:srgbClr val="000000"/>
            </a:solidFill>
            <a:prstDash val="solid"/>
            <a:round/>
            <a:headEnd type="none" w="med" len="med"/>
            <a:tailEnd type="triangle" w="med" len="med"/>
          </a:ln>
        </p:spPr>
      </p:cxnSp>
      <p:sp>
        <p:nvSpPr>
          <p:cNvPr id="979" name="Google Shape;979;p84"/>
          <p:cNvSpPr/>
          <p:nvPr/>
        </p:nvSpPr>
        <p:spPr>
          <a:xfrm rot="-5400000">
            <a:off x="2254075" y="3347016"/>
            <a:ext cx="207600" cy="1938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980" name="Google Shape;980;p84"/>
          <p:cNvCxnSpPr>
            <a:endCxn id="979" idx="2"/>
          </p:cNvCxnSpPr>
          <p:nvPr/>
        </p:nvCxnSpPr>
        <p:spPr>
          <a:xfrm rot="10800000">
            <a:off x="2454775" y="3443916"/>
            <a:ext cx="248700" cy="0"/>
          </a:xfrm>
          <a:prstGeom prst="straightConnector1">
            <a:avLst/>
          </a:prstGeom>
          <a:noFill/>
          <a:ln w="9525" cap="flat" cmpd="sng">
            <a:solidFill>
              <a:srgbClr val="000000"/>
            </a:solidFill>
            <a:prstDash val="solid"/>
            <a:round/>
            <a:headEnd type="none" w="med" len="med"/>
            <a:tailEnd type="triangle" w="med" len="med"/>
          </a:ln>
        </p:spPr>
      </p:cxnSp>
      <p:sp>
        <p:nvSpPr>
          <p:cNvPr id="981" name="Google Shape;981;p84"/>
          <p:cNvSpPr/>
          <p:nvPr/>
        </p:nvSpPr>
        <p:spPr>
          <a:xfrm rot="-5400000">
            <a:off x="2592879" y="3347016"/>
            <a:ext cx="207600" cy="1938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82" name="Google Shape;982;p84"/>
          <p:cNvSpPr/>
          <p:nvPr/>
        </p:nvSpPr>
        <p:spPr>
          <a:xfrm rot="-5400000">
            <a:off x="4505177" y="4025052"/>
            <a:ext cx="207600" cy="1938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3" name="Google Shape;983;p84"/>
          <p:cNvCxnSpPr>
            <a:endCxn id="982" idx="2"/>
          </p:cNvCxnSpPr>
          <p:nvPr/>
        </p:nvCxnSpPr>
        <p:spPr>
          <a:xfrm rot="10800000">
            <a:off x="4705877" y="4121952"/>
            <a:ext cx="248700" cy="0"/>
          </a:xfrm>
          <a:prstGeom prst="straightConnector1">
            <a:avLst/>
          </a:prstGeom>
          <a:noFill/>
          <a:ln w="9525" cap="flat" cmpd="sng">
            <a:solidFill>
              <a:srgbClr val="000000"/>
            </a:solidFill>
            <a:prstDash val="solid"/>
            <a:round/>
            <a:headEnd type="none" w="med" len="med"/>
            <a:tailEnd type="triangle" w="med" len="med"/>
          </a:ln>
        </p:spPr>
      </p:cxnSp>
      <p:sp>
        <p:nvSpPr>
          <p:cNvPr id="984" name="Google Shape;984;p84"/>
          <p:cNvSpPr/>
          <p:nvPr/>
        </p:nvSpPr>
        <p:spPr>
          <a:xfrm rot="-5400000">
            <a:off x="4843981" y="4025052"/>
            <a:ext cx="207600" cy="1938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985" name="Google Shape;985;p84"/>
          <p:cNvCxnSpPr>
            <a:endCxn id="984" idx="2"/>
          </p:cNvCxnSpPr>
          <p:nvPr/>
        </p:nvCxnSpPr>
        <p:spPr>
          <a:xfrm rot="10800000">
            <a:off x="5044681" y="4121952"/>
            <a:ext cx="248700" cy="0"/>
          </a:xfrm>
          <a:prstGeom prst="straightConnector1">
            <a:avLst/>
          </a:prstGeom>
          <a:noFill/>
          <a:ln w="9525" cap="flat" cmpd="sng">
            <a:solidFill>
              <a:srgbClr val="000000"/>
            </a:solidFill>
            <a:prstDash val="solid"/>
            <a:round/>
            <a:headEnd type="none" w="med" len="med"/>
            <a:tailEnd type="triangle" w="med" len="med"/>
          </a:ln>
        </p:spPr>
      </p:cxnSp>
      <p:sp>
        <p:nvSpPr>
          <p:cNvPr id="986" name="Google Shape;986;p84"/>
          <p:cNvSpPr/>
          <p:nvPr/>
        </p:nvSpPr>
        <p:spPr>
          <a:xfrm rot="-5400000">
            <a:off x="5182785" y="4025052"/>
            <a:ext cx="207600" cy="1938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987" name="Google Shape;987;p84"/>
          <p:cNvCxnSpPr>
            <a:endCxn id="986" idx="2"/>
          </p:cNvCxnSpPr>
          <p:nvPr/>
        </p:nvCxnSpPr>
        <p:spPr>
          <a:xfrm rot="10800000">
            <a:off x="5383485" y="4121952"/>
            <a:ext cx="248700" cy="0"/>
          </a:xfrm>
          <a:prstGeom prst="straightConnector1">
            <a:avLst/>
          </a:prstGeom>
          <a:noFill/>
          <a:ln w="9525" cap="flat" cmpd="sng">
            <a:solidFill>
              <a:srgbClr val="000000"/>
            </a:solidFill>
            <a:prstDash val="solid"/>
            <a:round/>
            <a:headEnd type="none" w="med" len="med"/>
            <a:tailEnd type="triangle" w="med" len="med"/>
          </a:ln>
        </p:spPr>
      </p:cxnSp>
      <p:sp>
        <p:nvSpPr>
          <p:cNvPr id="988" name="Google Shape;988;p84"/>
          <p:cNvSpPr/>
          <p:nvPr/>
        </p:nvSpPr>
        <p:spPr>
          <a:xfrm rot="-5400000">
            <a:off x="5521589" y="4025052"/>
            <a:ext cx="207600" cy="1938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89" name="Google Shape;989;p84"/>
          <p:cNvSpPr/>
          <p:nvPr/>
        </p:nvSpPr>
        <p:spPr>
          <a:xfrm rot="-5400000">
            <a:off x="6694672" y="3849089"/>
            <a:ext cx="207600" cy="1938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0" name="Google Shape;990;p84"/>
          <p:cNvCxnSpPr>
            <a:endCxn id="989" idx="2"/>
          </p:cNvCxnSpPr>
          <p:nvPr/>
        </p:nvCxnSpPr>
        <p:spPr>
          <a:xfrm rot="10800000">
            <a:off x="6895372" y="3945989"/>
            <a:ext cx="248700" cy="0"/>
          </a:xfrm>
          <a:prstGeom prst="straightConnector1">
            <a:avLst/>
          </a:prstGeom>
          <a:noFill/>
          <a:ln w="9525" cap="flat" cmpd="sng">
            <a:solidFill>
              <a:srgbClr val="000000"/>
            </a:solidFill>
            <a:prstDash val="solid"/>
            <a:round/>
            <a:headEnd type="none" w="med" len="med"/>
            <a:tailEnd type="triangle" w="med" len="med"/>
          </a:ln>
        </p:spPr>
      </p:cxnSp>
      <p:sp>
        <p:nvSpPr>
          <p:cNvPr id="991" name="Google Shape;991;p84"/>
          <p:cNvSpPr/>
          <p:nvPr/>
        </p:nvSpPr>
        <p:spPr>
          <a:xfrm rot="-5400000">
            <a:off x="7033476" y="3849089"/>
            <a:ext cx="207600" cy="1938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992" name="Google Shape;992;p84"/>
          <p:cNvCxnSpPr>
            <a:endCxn id="991" idx="2"/>
          </p:cNvCxnSpPr>
          <p:nvPr/>
        </p:nvCxnSpPr>
        <p:spPr>
          <a:xfrm rot="10800000">
            <a:off x="7234176" y="3945989"/>
            <a:ext cx="248700" cy="0"/>
          </a:xfrm>
          <a:prstGeom prst="straightConnector1">
            <a:avLst/>
          </a:prstGeom>
          <a:noFill/>
          <a:ln w="9525" cap="flat" cmpd="sng">
            <a:solidFill>
              <a:srgbClr val="000000"/>
            </a:solidFill>
            <a:prstDash val="solid"/>
            <a:round/>
            <a:headEnd type="none" w="med" len="med"/>
            <a:tailEnd type="triangle" w="med" len="med"/>
          </a:ln>
        </p:spPr>
      </p:cxnSp>
      <p:sp>
        <p:nvSpPr>
          <p:cNvPr id="993" name="Google Shape;993;p84"/>
          <p:cNvSpPr/>
          <p:nvPr/>
        </p:nvSpPr>
        <p:spPr>
          <a:xfrm rot="-5400000">
            <a:off x="7372280" y="3849089"/>
            <a:ext cx="207600" cy="1938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994" name="Google Shape;994;p84"/>
          <p:cNvCxnSpPr>
            <a:endCxn id="993" idx="2"/>
          </p:cNvCxnSpPr>
          <p:nvPr/>
        </p:nvCxnSpPr>
        <p:spPr>
          <a:xfrm rot="10800000">
            <a:off x="7572980" y="3945989"/>
            <a:ext cx="248700" cy="0"/>
          </a:xfrm>
          <a:prstGeom prst="straightConnector1">
            <a:avLst/>
          </a:prstGeom>
          <a:noFill/>
          <a:ln w="9525" cap="flat" cmpd="sng">
            <a:solidFill>
              <a:srgbClr val="000000"/>
            </a:solidFill>
            <a:prstDash val="solid"/>
            <a:round/>
            <a:headEnd type="none" w="med" len="med"/>
            <a:tailEnd type="triangle" w="med" len="med"/>
          </a:ln>
        </p:spPr>
      </p:cxnSp>
      <p:sp>
        <p:nvSpPr>
          <p:cNvPr id="995" name="Google Shape;995;p84"/>
          <p:cNvSpPr/>
          <p:nvPr/>
        </p:nvSpPr>
        <p:spPr>
          <a:xfrm rot="-5400000">
            <a:off x="7711084" y="3849089"/>
            <a:ext cx="207600" cy="1938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96" name="Google Shape;996;p84"/>
          <p:cNvSpPr/>
          <p:nvPr/>
        </p:nvSpPr>
        <p:spPr>
          <a:xfrm rot="-5400000">
            <a:off x="6159915" y="1460684"/>
            <a:ext cx="207600" cy="1938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7" name="Google Shape;997;p84"/>
          <p:cNvCxnSpPr>
            <a:endCxn id="996" idx="2"/>
          </p:cNvCxnSpPr>
          <p:nvPr/>
        </p:nvCxnSpPr>
        <p:spPr>
          <a:xfrm rot="10800000">
            <a:off x="6360615" y="1557584"/>
            <a:ext cx="248700" cy="0"/>
          </a:xfrm>
          <a:prstGeom prst="straightConnector1">
            <a:avLst/>
          </a:prstGeom>
          <a:noFill/>
          <a:ln w="9525" cap="flat" cmpd="sng">
            <a:solidFill>
              <a:srgbClr val="000000"/>
            </a:solidFill>
            <a:prstDash val="solid"/>
            <a:round/>
            <a:headEnd type="none" w="med" len="med"/>
            <a:tailEnd type="triangle" w="med" len="med"/>
          </a:ln>
        </p:spPr>
      </p:cxnSp>
      <p:sp>
        <p:nvSpPr>
          <p:cNvPr id="998" name="Google Shape;998;p84"/>
          <p:cNvSpPr/>
          <p:nvPr/>
        </p:nvSpPr>
        <p:spPr>
          <a:xfrm rot="-5400000">
            <a:off x="6498719" y="1460684"/>
            <a:ext cx="207600" cy="1938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999" name="Google Shape;999;p84"/>
          <p:cNvCxnSpPr>
            <a:endCxn id="998" idx="2"/>
          </p:cNvCxnSpPr>
          <p:nvPr/>
        </p:nvCxnSpPr>
        <p:spPr>
          <a:xfrm rot="10800000">
            <a:off x="6699419" y="1557584"/>
            <a:ext cx="248700" cy="0"/>
          </a:xfrm>
          <a:prstGeom prst="straightConnector1">
            <a:avLst/>
          </a:prstGeom>
          <a:noFill/>
          <a:ln w="9525" cap="flat" cmpd="sng">
            <a:solidFill>
              <a:srgbClr val="000000"/>
            </a:solidFill>
            <a:prstDash val="solid"/>
            <a:round/>
            <a:headEnd type="none" w="med" len="med"/>
            <a:tailEnd type="triangle" w="med" len="med"/>
          </a:ln>
        </p:spPr>
      </p:cxnSp>
      <p:sp>
        <p:nvSpPr>
          <p:cNvPr id="1000" name="Google Shape;1000;p84"/>
          <p:cNvSpPr/>
          <p:nvPr/>
        </p:nvSpPr>
        <p:spPr>
          <a:xfrm rot="-5400000">
            <a:off x="6837523" y="1460684"/>
            <a:ext cx="207600" cy="1938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001" name="Google Shape;1001;p84"/>
          <p:cNvCxnSpPr>
            <a:endCxn id="1000" idx="2"/>
          </p:cNvCxnSpPr>
          <p:nvPr/>
        </p:nvCxnSpPr>
        <p:spPr>
          <a:xfrm rot="10800000">
            <a:off x="7038223" y="1557584"/>
            <a:ext cx="248700" cy="0"/>
          </a:xfrm>
          <a:prstGeom prst="straightConnector1">
            <a:avLst/>
          </a:prstGeom>
          <a:noFill/>
          <a:ln w="9525" cap="flat" cmpd="sng">
            <a:solidFill>
              <a:srgbClr val="000000"/>
            </a:solidFill>
            <a:prstDash val="solid"/>
            <a:round/>
            <a:headEnd type="none" w="med" len="med"/>
            <a:tailEnd type="triangle" w="med" len="med"/>
          </a:ln>
        </p:spPr>
      </p:cxnSp>
      <p:sp>
        <p:nvSpPr>
          <p:cNvPr id="1002" name="Google Shape;1002;p84"/>
          <p:cNvSpPr/>
          <p:nvPr/>
        </p:nvSpPr>
        <p:spPr>
          <a:xfrm rot="-5400000">
            <a:off x="7176327" y="1460684"/>
            <a:ext cx="207600" cy="1938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3" name="Google Shape;1003;p84"/>
          <p:cNvSpPr/>
          <p:nvPr/>
        </p:nvSpPr>
        <p:spPr>
          <a:xfrm rot="-5400000">
            <a:off x="3026330" y="1446946"/>
            <a:ext cx="207600" cy="1938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004" name="Google Shape;1004;p84"/>
          <p:cNvCxnSpPr>
            <a:stCxn id="1003" idx="0"/>
            <a:endCxn id="974" idx="2"/>
          </p:cNvCxnSpPr>
          <p:nvPr/>
        </p:nvCxnSpPr>
        <p:spPr>
          <a:xfrm flipH="1">
            <a:off x="2845430" y="1543846"/>
            <a:ext cx="187800" cy="5400"/>
          </a:xfrm>
          <a:prstGeom prst="straightConnector1">
            <a:avLst/>
          </a:prstGeom>
          <a:noFill/>
          <a:ln w="9525" cap="flat" cmpd="sng">
            <a:solidFill>
              <a:schemeClr val="dk2"/>
            </a:solidFill>
            <a:prstDash val="solid"/>
            <a:round/>
            <a:headEnd type="none" w="med" len="med"/>
            <a:tailEnd type="triangle" w="med" len="med"/>
          </a:ln>
        </p:spPr>
      </p:cxnSp>
      <p:sp>
        <p:nvSpPr>
          <p:cNvPr id="1005" name="Google Shape;1005;p84"/>
          <p:cNvSpPr/>
          <p:nvPr/>
        </p:nvSpPr>
        <p:spPr>
          <a:xfrm>
            <a:off x="4205061" y="780713"/>
            <a:ext cx="1178400" cy="622500"/>
          </a:xfrm>
          <a:prstGeom prst="wedgeRectCallout">
            <a:avLst>
              <a:gd name="adj1" fmla="val -37882"/>
              <a:gd name="adj2" fmla="val 61012"/>
            </a:avLst>
          </a:prstGeom>
          <a:solidFill>
            <a:schemeClr val="lt2"/>
          </a:solidFill>
          <a:ln w="28575" cap="flat" cmpd="sng">
            <a:solidFill>
              <a:srgbClr val="6AA84F"/>
            </a:solidFill>
            <a:prstDash val="solid"/>
            <a:round/>
            <a:headEnd type="none" w="sm" len="sm"/>
            <a:tailEnd type="none" w="sm" len="sm"/>
          </a:ln>
        </p:spPr>
        <p:txBody>
          <a:bodyPr spcFirstLastPara="1" wrap="square" lIns="34300" tIns="34300" rIns="34300" bIns="34300" anchor="ctr" anchorCtr="0">
            <a:noAutofit/>
          </a:bodyPr>
          <a:lstStyle/>
          <a:p>
            <a:pPr marL="63500" marR="88900" lvl="0" indent="0" algn="l" rtl="0">
              <a:spcBef>
                <a:spcPts val="0"/>
              </a:spcBef>
              <a:spcAft>
                <a:spcPts val="0"/>
              </a:spcAft>
              <a:buNone/>
            </a:pPr>
            <a:r>
              <a:rPr lang="en" sz="1200">
                <a:latin typeface="Proxima Nova"/>
                <a:ea typeface="Proxima Nova"/>
                <a:cs typeface="Proxima Nova"/>
                <a:sym typeface="Proxima Nova"/>
              </a:rPr>
              <a:t>Look, I found a new block! Check it out!</a:t>
            </a:r>
            <a:endParaRPr sz="1200">
              <a:latin typeface="Proxima Nova"/>
              <a:ea typeface="Proxima Nova"/>
              <a:cs typeface="Proxima Nova"/>
              <a:sym typeface="Proxima Nova"/>
            </a:endParaRPr>
          </a:p>
        </p:txBody>
      </p:sp>
      <p:sp>
        <p:nvSpPr>
          <p:cNvPr id="1006" name="Google Shape;1006;p84"/>
          <p:cNvSpPr/>
          <p:nvPr/>
        </p:nvSpPr>
        <p:spPr>
          <a:xfrm rot="-5400000">
            <a:off x="3813950" y="2922721"/>
            <a:ext cx="207600" cy="1938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7" name="Google Shape;1007;p84"/>
          <p:cNvSpPr/>
          <p:nvPr/>
        </p:nvSpPr>
        <p:spPr>
          <a:xfrm rot="-5400000">
            <a:off x="3409754" y="2293490"/>
            <a:ext cx="207600" cy="1938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8" name="Google Shape;1008;p84"/>
          <p:cNvSpPr/>
          <p:nvPr/>
        </p:nvSpPr>
        <p:spPr>
          <a:xfrm rot="-5400000">
            <a:off x="4500070" y="2053527"/>
            <a:ext cx="207600" cy="1938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9" name="Google Shape;1009;p84"/>
          <p:cNvSpPr/>
          <p:nvPr/>
        </p:nvSpPr>
        <p:spPr>
          <a:xfrm rot="-5400000">
            <a:off x="5182785" y="2718323"/>
            <a:ext cx="207600" cy="1938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10" name="Google Shape;1010;p84"/>
          <p:cNvSpPr/>
          <p:nvPr/>
        </p:nvSpPr>
        <p:spPr>
          <a:xfrm>
            <a:off x="1651086" y="1749197"/>
            <a:ext cx="1178400" cy="622500"/>
          </a:xfrm>
          <a:prstGeom prst="wedgeRectCallout">
            <a:avLst>
              <a:gd name="adj1" fmla="val 33138"/>
              <a:gd name="adj2" fmla="val 63345"/>
            </a:avLst>
          </a:prstGeom>
          <a:solidFill>
            <a:schemeClr val="lt2"/>
          </a:solidFill>
          <a:ln w="28575" cap="flat" cmpd="sng">
            <a:solidFill>
              <a:srgbClr val="FFD816"/>
            </a:solidFill>
            <a:prstDash val="solid"/>
            <a:round/>
            <a:headEnd type="none" w="sm" len="sm"/>
            <a:tailEnd type="none" w="sm" len="sm"/>
          </a:ln>
        </p:spPr>
        <p:txBody>
          <a:bodyPr spcFirstLastPara="1" wrap="square" lIns="34300" tIns="34300" rIns="34300" bIns="34300" anchor="ctr" anchorCtr="0">
            <a:noAutofit/>
          </a:bodyPr>
          <a:lstStyle/>
          <a:p>
            <a:pPr marL="63500" marR="88900" lvl="0" indent="0" algn="l" rtl="0">
              <a:spcBef>
                <a:spcPts val="0"/>
              </a:spcBef>
              <a:spcAft>
                <a:spcPts val="0"/>
              </a:spcAft>
              <a:buNone/>
            </a:pPr>
            <a:r>
              <a:rPr lang="en" sz="1200">
                <a:latin typeface="Proxima Nova"/>
                <a:ea typeface="Proxima Nova"/>
                <a:cs typeface="Proxima Nova"/>
                <a:sym typeface="Proxima Nova"/>
              </a:rPr>
              <a:t>Dang it, you beat me to it...</a:t>
            </a:r>
            <a:endParaRPr sz="1200">
              <a:latin typeface="Proxima Nova"/>
              <a:ea typeface="Proxima Nova"/>
              <a:cs typeface="Proxima Nova"/>
              <a:sym typeface="Proxima Nov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85"/>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 5: BROADCAST (VALIDATION)</a:t>
            </a:r>
            <a:endParaRPr/>
          </a:p>
        </p:txBody>
      </p:sp>
      <p:sp>
        <p:nvSpPr>
          <p:cNvPr id="1016" name="Google Shape;1016;p85"/>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RECIPE FOR MINING</a:t>
            </a:r>
            <a:endParaRPr b="1"/>
          </a:p>
        </p:txBody>
      </p:sp>
      <p:sp>
        <p:nvSpPr>
          <p:cNvPr id="1017" name="Google Shape;1017;p85"/>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JUSTIN YU</a:t>
            </a:r>
            <a:endParaRPr sz="900">
              <a:solidFill>
                <a:srgbClr val="B7B7B7"/>
              </a:solidFill>
              <a:latin typeface="Proxima Nova"/>
              <a:ea typeface="Proxima Nova"/>
              <a:cs typeface="Proxima Nova"/>
              <a:sym typeface="Proxima Nova"/>
            </a:endParaRPr>
          </a:p>
        </p:txBody>
      </p:sp>
      <p:sp>
        <p:nvSpPr>
          <p:cNvPr id="1018" name="Google Shape;1018;p85"/>
          <p:cNvSpPr/>
          <p:nvPr/>
        </p:nvSpPr>
        <p:spPr>
          <a:xfrm>
            <a:off x="2942083" y="1355878"/>
            <a:ext cx="376200" cy="376200"/>
          </a:xfrm>
          <a:prstGeom prst="ellipse">
            <a:avLst/>
          </a:prstGeom>
          <a:noFill/>
          <a:ln w="28575" cap="flat" cmpd="sng">
            <a:solidFill>
              <a:srgbClr val="CC0000"/>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1019" name="Google Shape;1019;p85"/>
          <p:cNvSpPr/>
          <p:nvPr/>
        </p:nvSpPr>
        <p:spPr>
          <a:xfrm>
            <a:off x="2283994" y="2317805"/>
            <a:ext cx="825300" cy="825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Diego</a:t>
            </a:r>
            <a:endParaRPr sz="1200">
              <a:latin typeface="Proxima Nova"/>
              <a:ea typeface="Proxima Nova"/>
              <a:cs typeface="Proxima Nova"/>
              <a:sym typeface="Proxima Nova"/>
            </a:endParaRPr>
          </a:p>
        </p:txBody>
      </p:sp>
      <p:sp>
        <p:nvSpPr>
          <p:cNvPr id="1020" name="Google Shape;1020;p85"/>
          <p:cNvSpPr/>
          <p:nvPr/>
        </p:nvSpPr>
        <p:spPr>
          <a:xfrm>
            <a:off x="3505061" y="1225481"/>
            <a:ext cx="825300" cy="8250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latin typeface="Proxima Nova"/>
                <a:ea typeface="Proxima Nova"/>
                <a:cs typeface="Proxima Nova"/>
                <a:sym typeface="Proxima Nova"/>
              </a:rPr>
              <a:t>Janice</a:t>
            </a:r>
            <a:endParaRPr sz="500">
              <a:latin typeface="Proxima Nova"/>
              <a:ea typeface="Proxima Nova"/>
              <a:cs typeface="Proxima Nova"/>
              <a:sym typeface="Proxima Nova"/>
            </a:endParaRPr>
          </a:p>
        </p:txBody>
      </p:sp>
      <p:sp>
        <p:nvSpPr>
          <p:cNvPr id="1021" name="Google Shape;1021;p85"/>
          <p:cNvSpPr/>
          <p:nvPr/>
        </p:nvSpPr>
        <p:spPr>
          <a:xfrm>
            <a:off x="5290033" y="1541709"/>
            <a:ext cx="825300" cy="8250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200">
                <a:solidFill>
                  <a:schemeClr val="dk2"/>
                </a:solidFill>
                <a:latin typeface="Proxima Nova"/>
                <a:ea typeface="Proxima Nova"/>
                <a:cs typeface="Proxima Nova"/>
                <a:sym typeface="Proxima Nova"/>
              </a:rPr>
              <a:t>Sehyun</a:t>
            </a:r>
            <a:endParaRPr sz="400">
              <a:latin typeface="Proxima Nova"/>
              <a:ea typeface="Proxima Nova"/>
              <a:cs typeface="Proxima Nova"/>
              <a:sym typeface="Proxima Nova"/>
            </a:endParaRPr>
          </a:p>
        </p:txBody>
      </p:sp>
      <p:sp>
        <p:nvSpPr>
          <p:cNvPr id="1022" name="Google Shape;1022;p85"/>
          <p:cNvSpPr/>
          <p:nvPr/>
        </p:nvSpPr>
        <p:spPr>
          <a:xfrm>
            <a:off x="3505061" y="3793349"/>
            <a:ext cx="825300" cy="8250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latin typeface="Proxima Nova"/>
                <a:ea typeface="Proxima Nova"/>
                <a:cs typeface="Proxima Nova"/>
                <a:sym typeface="Proxima Nova"/>
              </a:rPr>
              <a:t>Erika</a:t>
            </a:r>
            <a:endParaRPr sz="500">
              <a:latin typeface="Proxima Nova"/>
              <a:ea typeface="Proxima Nova"/>
              <a:cs typeface="Proxima Nova"/>
              <a:sym typeface="Proxima Nova"/>
            </a:endParaRPr>
          </a:p>
        </p:txBody>
      </p:sp>
      <p:sp>
        <p:nvSpPr>
          <p:cNvPr id="1023" name="Google Shape;1023;p85"/>
          <p:cNvSpPr/>
          <p:nvPr/>
        </p:nvSpPr>
        <p:spPr>
          <a:xfrm>
            <a:off x="5948449" y="3142956"/>
            <a:ext cx="825300" cy="825000"/>
          </a:xfrm>
          <a:prstGeom prst="ellipse">
            <a:avLst/>
          </a:prstGeom>
          <a:solidFill>
            <a:srgbClr val="B4A7D6"/>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100">
                <a:solidFill>
                  <a:schemeClr val="dk2"/>
                </a:solidFill>
                <a:latin typeface="Proxima Nova"/>
                <a:ea typeface="Proxima Nova"/>
                <a:cs typeface="Proxima Nova"/>
                <a:sym typeface="Proxima Nova"/>
              </a:rPr>
              <a:t>Andrew</a:t>
            </a:r>
            <a:endParaRPr sz="300">
              <a:latin typeface="Proxima Nova"/>
              <a:ea typeface="Proxima Nova"/>
              <a:cs typeface="Proxima Nova"/>
              <a:sym typeface="Proxima Nova"/>
            </a:endParaRPr>
          </a:p>
        </p:txBody>
      </p:sp>
      <p:cxnSp>
        <p:nvCxnSpPr>
          <p:cNvPr id="1024" name="Google Shape;1024;p85"/>
          <p:cNvCxnSpPr>
            <a:stCxn id="1019" idx="6"/>
            <a:endCxn id="1020" idx="4"/>
          </p:cNvCxnSpPr>
          <p:nvPr/>
        </p:nvCxnSpPr>
        <p:spPr>
          <a:xfrm rot="10800000" flipH="1">
            <a:off x="3109294" y="2050505"/>
            <a:ext cx="808500" cy="679800"/>
          </a:xfrm>
          <a:prstGeom prst="straightConnector1">
            <a:avLst/>
          </a:prstGeom>
          <a:noFill/>
          <a:ln w="28575" cap="flat" cmpd="sng">
            <a:solidFill>
              <a:srgbClr val="38761D"/>
            </a:solidFill>
            <a:prstDash val="solid"/>
            <a:round/>
            <a:headEnd type="stealth" w="med" len="med"/>
            <a:tailEnd type="none" w="med" len="med"/>
          </a:ln>
        </p:spPr>
      </p:cxnSp>
      <p:cxnSp>
        <p:nvCxnSpPr>
          <p:cNvPr id="1025" name="Google Shape;1025;p85"/>
          <p:cNvCxnSpPr>
            <a:stCxn id="1019" idx="6"/>
            <a:endCxn id="1021" idx="3"/>
          </p:cNvCxnSpPr>
          <p:nvPr/>
        </p:nvCxnSpPr>
        <p:spPr>
          <a:xfrm rot="10800000" flipH="1">
            <a:off x="3109294" y="2245805"/>
            <a:ext cx="2301600" cy="4845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85"/>
          <p:cNvCxnSpPr>
            <a:stCxn id="1020" idx="4"/>
            <a:endCxn id="1022" idx="0"/>
          </p:cNvCxnSpPr>
          <p:nvPr/>
        </p:nvCxnSpPr>
        <p:spPr>
          <a:xfrm>
            <a:off x="3917711" y="2050481"/>
            <a:ext cx="0" cy="1743000"/>
          </a:xfrm>
          <a:prstGeom prst="straightConnector1">
            <a:avLst/>
          </a:prstGeom>
          <a:noFill/>
          <a:ln w="28575" cap="flat" cmpd="sng">
            <a:solidFill>
              <a:srgbClr val="38761D"/>
            </a:solidFill>
            <a:prstDash val="solid"/>
            <a:round/>
            <a:headEnd type="none" w="med" len="med"/>
            <a:tailEnd type="stealth" w="med" len="med"/>
          </a:ln>
        </p:spPr>
      </p:cxnSp>
      <p:cxnSp>
        <p:nvCxnSpPr>
          <p:cNvPr id="1027" name="Google Shape;1027;p85"/>
          <p:cNvCxnSpPr>
            <a:stCxn id="1020" idx="4"/>
            <a:endCxn id="1023" idx="1"/>
          </p:cNvCxnSpPr>
          <p:nvPr/>
        </p:nvCxnSpPr>
        <p:spPr>
          <a:xfrm>
            <a:off x="3917711" y="2050481"/>
            <a:ext cx="2151600" cy="1213200"/>
          </a:xfrm>
          <a:prstGeom prst="straightConnector1">
            <a:avLst/>
          </a:prstGeom>
          <a:noFill/>
          <a:ln w="28575" cap="flat" cmpd="sng">
            <a:solidFill>
              <a:srgbClr val="38761D"/>
            </a:solidFill>
            <a:prstDash val="solid"/>
            <a:round/>
            <a:headEnd type="none" w="med" len="med"/>
            <a:tailEnd type="stealth" w="med" len="med"/>
          </a:ln>
        </p:spPr>
      </p:cxnSp>
      <p:cxnSp>
        <p:nvCxnSpPr>
          <p:cNvPr id="1028" name="Google Shape;1028;p85"/>
          <p:cNvCxnSpPr>
            <a:stCxn id="1020" idx="4"/>
            <a:endCxn id="1021" idx="3"/>
          </p:cNvCxnSpPr>
          <p:nvPr/>
        </p:nvCxnSpPr>
        <p:spPr>
          <a:xfrm>
            <a:off x="3917711" y="2050481"/>
            <a:ext cx="1493100" cy="195300"/>
          </a:xfrm>
          <a:prstGeom prst="straightConnector1">
            <a:avLst/>
          </a:prstGeom>
          <a:noFill/>
          <a:ln w="28575" cap="flat" cmpd="sng">
            <a:solidFill>
              <a:srgbClr val="38761D"/>
            </a:solidFill>
            <a:prstDash val="solid"/>
            <a:round/>
            <a:headEnd type="none" w="med" len="med"/>
            <a:tailEnd type="stealth" w="med" len="med"/>
          </a:ln>
        </p:spPr>
      </p:cxnSp>
      <p:cxnSp>
        <p:nvCxnSpPr>
          <p:cNvPr id="1029" name="Google Shape;1029;p85"/>
          <p:cNvCxnSpPr>
            <a:stCxn id="1019" idx="6"/>
            <a:endCxn id="1022" idx="0"/>
          </p:cNvCxnSpPr>
          <p:nvPr/>
        </p:nvCxnSpPr>
        <p:spPr>
          <a:xfrm>
            <a:off x="3109294" y="2730305"/>
            <a:ext cx="808500" cy="1062900"/>
          </a:xfrm>
          <a:prstGeom prst="straightConnector1">
            <a:avLst/>
          </a:prstGeom>
          <a:noFill/>
          <a:ln w="9525" cap="flat" cmpd="sng">
            <a:solidFill>
              <a:schemeClr val="dk2"/>
            </a:solidFill>
            <a:prstDash val="solid"/>
            <a:round/>
            <a:headEnd type="none" w="med" len="med"/>
            <a:tailEnd type="none" w="med" len="med"/>
          </a:ln>
        </p:spPr>
      </p:cxnSp>
      <p:cxnSp>
        <p:nvCxnSpPr>
          <p:cNvPr id="1030" name="Google Shape;1030;p85"/>
          <p:cNvCxnSpPr>
            <a:stCxn id="1022" idx="0"/>
            <a:endCxn id="1023" idx="1"/>
          </p:cNvCxnSpPr>
          <p:nvPr/>
        </p:nvCxnSpPr>
        <p:spPr>
          <a:xfrm rot="10800000" flipH="1">
            <a:off x="3917711" y="3263849"/>
            <a:ext cx="2151600" cy="529500"/>
          </a:xfrm>
          <a:prstGeom prst="straightConnector1">
            <a:avLst/>
          </a:prstGeom>
          <a:noFill/>
          <a:ln w="9525" cap="flat" cmpd="sng">
            <a:solidFill>
              <a:schemeClr val="dk2"/>
            </a:solidFill>
            <a:prstDash val="solid"/>
            <a:round/>
            <a:headEnd type="none" w="med" len="med"/>
            <a:tailEnd type="none" w="med" len="med"/>
          </a:ln>
        </p:spPr>
      </p:cxnSp>
      <p:cxnSp>
        <p:nvCxnSpPr>
          <p:cNvPr id="1031" name="Google Shape;1031;p85"/>
          <p:cNvCxnSpPr>
            <a:stCxn id="1022" idx="0"/>
            <a:endCxn id="1021" idx="3"/>
          </p:cNvCxnSpPr>
          <p:nvPr/>
        </p:nvCxnSpPr>
        <p:spPr>
          <a:xfrm rot="10800000" flipH="1">
            <a:off x="3917711" y="2245949"/>
            <a:ext cx="1493100" cy="1547400"/>
          </a:xfrm>
          <a:prstGeom prst="straightConnector1">
            <a:avLst/>
          </a:prstGeom>
          <a:noFill/>
          <a:ln w="9525" cap="flat" cmpd="sng">
            <a:solidFill>
              <a:schemeClr val="dk2"/>
            </a:solidFill>
            <a:prstDash val="solid"/>
            <a:round/>
            <a:headEnd type="none" w="med" len="med"/>
            <a:tailEnd type="none" w="med" len="med"/>
          </a:ln>
        </p:spPr>
      </p:cxnSp>
      <p:cxnSp>
        <p:nvCxnSpPr>
          <p:cNvPr id="1032" name="Google Shape;1032;p85"/>
          <p:cNvCxnSpPr>
            <a:stCxn id="1019" idx="6"/>
            <a:endCxn id="1023" idx="1"/>
          </p:cNvCxnSpPr>
          <p:nvPr/>
        </p:nvCxnSpPr>
        <p:spPr>
          <a:xfrm>
            <a:off x="3109294" y="2730305"/>
            <a:ext cx="2960100" cy="533400"/>
          </a:xfrm>
          <a:prstGeom prst="straightConnector1">
            <a:avLst/>
          </a:prstGeom>
          <a:noFill/>
          <a:ln w="9525" cap="flat" cmpd="sng">
            <a:solidFill>
              <a:schemeClr val="dk2"/>
            </a:solidFill>
            <a:prstDash val="solid"/>
            <a:round/>
            <a:headEnd type="none" w="med" len="med"/>
            <a:tailEnd type="none" w="med" len="med"/>
          </a:ln>
        </p:spPr>
      </p:cxnSp>
      <p:cxnSp>
        <p:nvCxnSpPr>
          <p:cNvPr id="1033" name="Google Shape;1033;p85"/>
          <p:cNvCxnSpPr>
            <a:stCxn id="1021" idx="3"/>
            <a:endCxn id="1023" idx="1"/>
          </p:cNvCxnSpPr>
          <p:nvPr/>
        </p:nvCxnSpPr>
        <p:spPr>
          <a:xfrm>
            <a:off x="5410896" y="2245890"/>
            <a:ext cx="658500" cy="1017900"/>
          </a:xfrm>
          <a:prstGeom prst="straightConnector1">
            <a:avLst/>
          </a:prstGeom>
          <a:noFill/>
          <a:ln w="9525" cap="flat" cmpd="sng">
            <a:solidFill>
              <a:schemeClr val="dk2"/>
            </a:solidFill>
            <a:prstDash val="solid"/>
            <a:round/>
            <a:headEnd type="none" w="med" len="med"/>
            <a:tailEnd type="none" w="med" len="med"/>
          </a:ln>
        </p:spPr>
      </p:cxnSp>
      <p:sp>
        <p:nvSpPr>
          <p:cNvPr id="1034" name="Google Shape;1034;p85"/>
          <p:cNvSpPr/>
          <p:nvPr/>
        </p:nvSpPr>
        <p:spPr>
          <a:xfrm rot="-5400000">
            <a:off x="1628303" y="1452290"/>
            <a:ext cx="207600" cy="1938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5" name="Google Shape;1035;p85"/>
          <p:cNvCxnSpPr>
            <a:endCxn id="1034" idx="2"/>
          </p:cNvCxnSpPr>
          <p:nvPr/>
        </p:nvCxnSpPr>
        <p:spPr>
          <a:xfrm rot="10800000">
            <a:off x="1829003" y="1549190"/>
            <a:ext cx="248700" cy="0"/>
          </a:xfrm>
          <a:prstGeom prst="straightConnector1">
            <a:avLst/>
          </a:prstGeom>
          <a:noFill/>
          <a:ln w="9525" cap="flat" cmpd="sng">
            <a:solidFill>
              <a:srgbClr val="000000"/>
            </a:solidFill>
            <a:prstDash val="solid"/>
            <a:round/>
            <a:headEnd type="none" w="med" len="med"/>
            <a:tailEnd type="triangle" w="med" len="med"/>
          </a:ln>
        </p:spPr>
      </p:cxnSp>
      <p:sp>
        <p:nvSpPr>
          <p:cNvPr id="1036" name="Google Shape;1036;p85"/>
          <p:cNvSpPr/>
          <p:nvPr/>
        </p:nvSpPr>
        <p:spPr>
          <a:xfrm rot="-5400000">
            <a:off x="1967107" y="1452290"/>
            <a:ext cx="207600" cy="1938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037" name="Google Shape;1037;p85"/>
          <p:cNvCxnSpPr>
            <a:endCxn id="1036" idx="2"/>
          </p:cNvCxnSpPr>
          <p:nvPr/>
        </p:nvCxnSpPr>
        <p:spPr>
          <a:xfrm rot="10800000">
            <a:off x="2167807" y="1549190"/>
            <a:ext cx="248700" cy="0"/>
          </a:xfrm>
          <a:prstGeom prst="straightConnector1">
            <a:avLst/>
          </a:prstGeom>
          <a:noFill/>
          <a:ln w="9525" cap="flat" cmpd="sng">
            <a:solidFill>
              <a:srgbClr val="000000"/>
            </a:solidFill>
            <a:prstDash val="solid"/>
            <a:round/>
            <a:headEnd type="none" w="med" len="med"/>
            <a:tailEnd type="triangle" w="med" len="med"/>
          </a:ln>
        </p:spPr>
      </p:cxnSp>
      <p:sp>
        <p:nvSpPr>
          <p:cNvPr id="1038" name="Google Shape;1038;p85"/>
          <p:cNvSpPr/>
          <p:nvPr/>
        </p:nvSpPr>
        <p:spPr>
          <a:xfrm rot="-5400000">
            <a:off x="2305911" y="1452290"/>
            <a:ext cx="207600" cy="1938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039" name="Google Shape;1039;p85"/>
          <p:cNvCxnSpPr>
            <a:endCxn id="1038" idx="2"/>
          </p:cNvCxnSpPr>
          <p:nvPr/>
        </p:nvCxnSpPr>
        <p:spPr>
          <a:xfrm rot="10800000">
            <a:off x="2506611" y="1549190"/>
            <a:ext cx="248700" cy="0"/>
          </a:xfrm>
          <a:prstGeom prst="straightConnector1">
            <a:avLst/>
          </a:prstGeom>
          <a:noFill/>
          <a:ln w="9525" cap="flat" cmpd="sng">
            <a:solidFill>
              <a:srgbClr val="000000"/>
            </a:solidFill>
            <a:prstDash val="solid"/>
            <a:round/>
            <a:headEnd type="none" w="med" len="med"/>
            <a:tailEnd type="triangle" w="med" len="med"/>
          </a:ln>
        </p:spPr>
      </p:cxnSp>
      <p:sp>
        <p:nvSpPr>
          <p:cNvPr id="1040" name="Google Shape;1040;p85"/>
          <p:cNvSpPr/>
          <p:nvPr/>
        </p:nvSpPr>
        <p:spPr>
          <a:xfrm rot="-5400000">
            <a:off x="2644715" y="1452290"/>
            <a:ext cx="207600" cy="1938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1" name="Google Shape;1041;p85"/>
          <p:cNvSpPr/>
          <p:nvPr/>
        </p:nvSpPr>
        <p:spPr>
          <a:xfrm rot="-5400000">
            <a:off x="1576467" y="3347016"/>
            <a:ext cx="207600" cy="1938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2" name="Google Shape;1042;p85"/>
          <p:cNvCxnSpPr>
            <a:endCxn id="1041" idx="2"/>
          </p:cNvCxnSpPr>
          <p:nvPr/>
        </p:nvCxnSpPr>
        <p:spPr>
          <a:xfrm rot="10800000">
            <a:off x="1777167" y="3443916"/>
            <a:ext cx="248700" cy="0"/>
          </a:xfrm>
          <a:prstGeom prst="straightConnector1">
            <a:avLst/>
          </a:prstGeom>
          <a:noFill/>
          <a:ln w="9525" cap="flat" cmpd="sng">
            <a:solidFill>
              <a:srgbClr val="000000"/>
            </a:solidFill>
            <a:prstDash val="solid"/>
            <a:round/>
            <a:headEnd type="none" w="med" len="med"/>
            <a:tailEnd type="triangle" w="med" len="med"/>
          </a:ln>
        </p:spPr>
      </p:cxnSp>
      <p:sp>
        <p:nvSpPr>
          <p:cNvPr id="1043" name="Google Shape;1043;p85"/>
          <p:cNvSpPr/>
          <p:nvPr/>
        </p:nvSpPr>
        <p:spPr>
          <a:xfrm rot="-5400000">
            <a:off x="1915271" y="3347016"/>
            <a:ext cx="207600" cy="1938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044" name="Google Shape;1044;p85"/>
          <p:cNvCxnSpPr>
            <a:endCxn id="1043" idx="2"/>
          </p:cNvCxnSpPr>
          <p:nvPr/>
        </p:nvCxnSpPr>
        <p:spPr>
          <a:xfrm rot="10800000">
            <a:off x="2115971" y="3443916"/>
            <a:ext cx="248700" cy="0"/>
          </a:xfrm>
          <a:prstGeom prst="straightConnector1">
            <a:avLst/>
          </a:prstGeom>
          <a:noFill/>
          <a:ln w="9525" cap="flat" cmpd="sng">
            <a:solidFill>
              <a:srgbClr val="000000"/>
            </a:solidFill>
            <a:prstDash val="solid"/>
            <a:round/>
            <a:headEnd type="none" w="med" len="med"/>
            <a:tailEnd type="triangle" w="med" len="med"/>
          </a:ln>
        </p:spPr>
      </p:cxnSp>
      <p:sp>
        <p:nvSpPr>
          <p:cNvPr id="1045" name="Google Shape;1045;p85"/>
          <p:cNvSpPr/>
          <p:nvPr/>
        </p:nvSpPr>
        <p:spPr>
          <a:xfrm rot="-5400000">
            <a:off x="2254075" y="3347016"/>
            <a:ext cx="207600" cy="1938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046" name="Google Shape;1046;p85"/>
          <p:cNvCxnSpPr>
            <a:endCxn id="1045" idx="2"/>
          </p:cNvCxnSpPr>
          <p:nvPr/>
        </p:nvCxnSpPr>
        <p:spPr>
          <a:xfrm rot="10800000">
            <a:off x="2454775" y="3443916"/>
            <a:ext cx="248700" cy="0"/>
          </a:xfrm>
          <a:prstGeom prst="straightConnector1">
            <a:avLst/>
          </a:prstGeom>
          <a:noFill/>
          <a:ln w="9525" cap="flat" cmpd="sng">
            <a:solidFill>
              <a:srgbClr val="000000"/>
            </a:solidFill>
            <a:prstDash val="solid"/>
            <a:round/>
            <a:headEnd type="none" w="med" len="med"/>
            <a:tailEnd type="triangle" w="med" len="med"/>
          </a:ln>
        </p:spPr>
      </p:cxnSp>
      <p:sp>
        <p:nvSpPr>
          <p:cNvPr id="1047" name="Google Shape;1047;p85"/>
          <p:cNvSpPr/>
          <p:nvPr/>
        </p:nvSpPr>
        <p:spPr>
          <a:xfrm rot="-5400000">
            <a:off x="2592879" y="3347016"/>
            <a:ext cx="207600" cy="1938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8" name="Google Shape;1048;p85"/>
          <p:cNvSpPr/>
          <p:nvPr/>
        </p:nvSpPr>
        <p:spPr>
          <a:xfrm rot="-5400000">
            <a:off x="4505177" y="4025052"/>
            <a:ext cx="207600" cy="1938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9" name="Google Shape;1049;p85"/>
          <p:cNvCxnSpPr>
            <a:endCxn id="1048" idx="2"/>
          </p:cNvCxnSpPr>
          <p:nvPr/>
        </p:nvCxnSpPr>
        <p:spPr>
          <a:xfrm rot="10800000">
            <a:off x="4705877" y="4121952"/>
            <a:ext cx="248700" cy="0"/>
          </a:xfrm>
          <a:prstGeom prst="straightConnector1">
            <a:avLst/>
          </a:prstGeom>
          <a:noFill/>
          <a:ln w="9525" cap="flat" cmpd="sng">
            <a:solidFill>
              <a:srgbClr val="000000"/>
            </a:solidFill>
            <a:prstDash val="solid"/>
            <a:round/>
            <a:headEnd type="none" w="med" len="med"/>
            <a:tailEnd type="triangle" w="med" len="med"/>
          </a:ln>
        </p:spPr>
      </p:cxnSp>
      <p:sp>
        <p:nvSpPr>
          <p:cNvPr id="1050" name="Google Shape;1050;p85"/>
          <p:cNvSpPr/>
          <p:nvPr/>
        </p:nvSpPr>
        <p:spPr>
          <a:xfrm rot="-5400000">
            <a:off x="4843981" y="4025052"/>
            <a:ext cx="207600" cy="1938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051" name="Google Shape;1051;p85"/>
          <p:cNvCxnSpPr>
            <a:endCxn id="1050" idx="2"/>
          </p:cNvCxnSpPr>
          <p:nvPr/>
        </p:nvCxnSpPr>
        <p:spPr>
          <a:xfrm rot="10800000">
            <a:off x="5044681" y="4121952"/>
            <a:ext cx="248700" cy="0"/>
          </a:xfrm>
          <a:prstGeom prst="straightConnector1">
            <a:avLst/>
          </a:prstGeom>
          <a:noFill/>
          <a:ln w="9525" cap="flat" cmpd="sng">
            <a:solidFill>
              <a:srgbClr val="000000"/>
            </a:solidFill>
            <a:prstDash val="solid"/>
            <a:round/>
            <a:headEnd type="none" w="med" len="med"/>
            <a:tailEnd type="triangle" w="med" len="med"/>
          </a:ln>
        </p:spPr>
      </p:cxnSp>
      <p:sp>
        <p:nvSpPr>
          <p:cNvPr id="1052" name="Google Shape;1052;p85"/>
          <p:cNvSpPr/>
          <p:nvPr/>
        </p:nvSpPr>
        <p:spPr>
          <a:xfrm rot="-5400000">
            <a:off x="5182785" y="4025052"/>
            <a:ext cx="207600" cy="1938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053" name="Google Shape;1053;p85"/>
          <p:cNvCxnSpPr>
            <a:endCxn id="1052" idx="2"/>
          </p:cNvCxnSpPr>
          <p:nvPr/>
        </p:nvCxnSpPr>
        <p:spPr>
          <a:xfrm rot="10800000">
            <a:off x="5383485" y="4121952"/>
            <a:ext cx="248700" cy="0"/>
          </a:xfrm>
          <a:prstGeom prst="straightConnector1">
            <a:avLst/>
          </a:prstGeom>
          <a:noFill/>
          <a:ln w="9525" cap="flat" cmpd="sng">
            <a:solidFill>
              <a:srgbClr val="000000"/>
            </a:solidFill>
            <a:prstDash val="solid"/>
            <a:round/>
            <a:headEnd type="none" w="med" len="med"/>
            <a:tailEnd type="triangle" w="med" len="med"/>
          </a:ln>
        </p:spPr>
      </p:cxnSp>
      <p:sp>
        <p:nvSpPr>
          <p:cNvPr id="1054" name="Google Shape;1054;p85"/>
          <p:cNvSpPr/>
          <p:nvPr/>
        </p:nvSpPr>
        <p:spPr>
          <a:xfrm rot="-5400000">
            <a:off x="5521589" y="4025052"/>
            <a:ext cx="207600" cy="1938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55" name="Google Shape;1055;p85"/>
          <p:cNvSpPr/>
          <p:nvPr/>
        </p:nvSpPr>
        <p:spPr>
          <a:xfrm rot="-5400000">
            <a:off x="6694672" y="3849089"/>
            <a:ext cx="207600" cy="1938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6" name="Google Shape;1056;p85"/>
          <p:cNvCxnSpPr>
            <a:endCxn id="1055" idx="2"/>
          </p:cNvCxnSpPr>
          <p:nvPr/>
        </p:nvCxnSpPr>
        <p:spPr>
          <a:xfrm rot="10800000">
            <a:off x="6895372" y="3945989"/>
            <a:ext cx="248700" cy="0"/>
          </a:xfrm>
          <a:prstGeom prst="straightConnector1">
            <a:avLst/>
          </a:prstGeom>
          <a:noFill/>
          <a:ln w="9525" cap="flat" cmpd="sng">
            <a:solidFill>
              <a:srgbClr val="000000"/>
            </a:solidFill>
            <a:prstDash val="solid"/>
            <a:round/>
            <a:headEnd type="none" w="med" len="med"/>
            <a:tailEnd type="triangle" w="med" len="med"/>
          </a:ln>
        </p:spPr>
      </p:cxnSp>
      <p:sp>
        <p:nvSpPr>
          <p:cNvPr id="1057" name="Google Shape;1057;p85"/>
          <p:cNvSpPr/>
          <p:nvPr/>
        </p:nvSpPr>
        <p:spPr>
          <a:xfrm rot="-5400000">
            <a:off x="7033476" y="3849089"/>
            <a:ext cx="207600" cy="1938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058" name="Google Shape;1058;p85"/>
          <p:cNvCxnSpPr>
            <a:endCxn id="1057" idx="2"/>
          </p:cNvCxnSpPr>
          <p:nvPr/>
        </p:nvCxnSpPr>
        <p:spPr>
          <a:xfrm rot="10800000">
            <a:off x="7234176" y="3945989"/>
            <a:ext cx="248700" cy="0"/>
          </a:xfrm>
          <a:prstGeom prst="straightConnector1">
            <a:avLst/>
          </a:prstGeom>
          <a:noFill/>
          <a:ln w="9525" cap="flat" cmpd="sng">
            <a:solidFill>
              <a:srgbClr val="000000"/>
            </a:solidFill>
            <a:prstDash val="solid"/>
            <a:round/>
            <a:headEnd type="none" w="med" len="med"/>
            <a:tailEnd type="triangle" w="med" len="med"/>
          </a:ln>
        </p:spPr>
      </p:cxnSp>
      <p:sp>
        <p:nvSpPr>
          <p:cNvPr id="1059" name="Google Shape;1059;p85"/>
          <p:cNvSpPr/>
          <p:nvPr/>
        </p:nvSpPr>
        <p:spPr>
          <a:xfrm rot="-5400000">
            <a:off x="7372280" y="3849089"/>
            <a:ext cx="207600" cy="1938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060" name="Google Shape;1060;p85"/>
          <p:cNvCxnSpPr>
            <a:endCxn id="1059" idx="2"/>
          </p:cNvCxnSpPr>
          <p:nvPr/>
        </p:nvCxnSpPr>
        <p:spPr>
          <a:xfrm rot="10800000">
            <a:off x="7572980" y="3945989"/>
            <a:ext cx="248700" cy="0"/>
          </a:xfrm>
          <a:prstGeom prst="straightConnector1">
            <a:avLst/>
          </a:prstGeom>
          <a:noFill/>
          <a:ln w="9525" cap="flat" cmpd="sng">
            <a:solidFill>
              <a:srgbClr val="000000"/>
            </a:solidFill>
            <a:prstDash val="solid"/>
            <a:round/>
            <a:headEnd type="none" w="med" len="med"/>
            <a:tailEnd type="triangle" w="med" len="med"/>
          </a:ln>
        </p:spPr>
      </p:cxnSp>
      <p:sp>
        <p:nvSpPr>
          <p:cNvPr id="1061" name="Google Shape;1061;p85"/>
          <p:cNvSpPr/>
          <p:nvPr/>
        </p:nvSpPr>
        <p:spPr>
          <a:xfrm rot="-5400000">
            <a:off x="7711084" y="3849089"/>
            <a:ext cx="207600" cy="1938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2" name="Google Shape;1062;p85"/>
          <p:cNvSpPr/>
          <p:nvPr/>
        </p:nvSpPr>
        <p:spPr>
          <a:xfrm rot="-5400000">
            <a:off x="6159915" y="1460684"/>
            <a:ext cx="207600" cy="1938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3" name="Google Shape;1063;p85"/>
          <p:cNvCxnSpPr>
            <a:endCxn id="1062" idx="2"/>
          </p:cNvCxnSpPr>
          <p:nvPr/>
        </p:nvCxnSpPr>
        <p:spPr>
          <a:xfrm rot="10800000">
            <a:off x="6360615" y="1557584"/>
            <a:ext cx="248700" cy="0"/>
          </a:xfrm>
          <a:prstGeom prst="straightConnector1">
            <a:avLst/>
          </a:prstGeom>
          <a:noFill/>
          <a:ln w="9525" cap="flat" cmpd="sng">
            <a:solidFill>
              <a:srgbClr val="000000"/>
            </a:solidFill>
            <a:prstDash val="solid"/>
            <a:round/>
            <a:headEnd type="none" w="med" len="med"/>
            <a:tailEnd type="triangle" w="med" len="med"/>
          </a:ln>
        </p:spPr>
      </p:cxnSp>
      <p:sp>
        <p:nvSpPr>
          <p:cNvPr id="1064" name="Google Shape;1064;p85"/>
          <p:cNvSpPr/>
          <p:nvPr/>
        </p:nvSpPr>
        <p:spPr>
          <a:xfrm rot="-5400000">
            <a:off x="6498719" y="1460684"/>
            <a:ext cx="207600" cy="1938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065" name="Google Shape;1065;p85"/>
          <p:cNvCxnSpPr>
            <a:endCxn id="1064" idx="2"/>
          </p:cNvCxnSpPr>
          <p:nvPr/>
        </p:nvCxnSpPr>
        <p:spPr>
          <a:xfrm rot="10800000">
            <a:off x="6699419" y="1557584"/>
            <a:ext cx="248700" cy="0"/>
          </a:xfrm>
          <a:prstGeom prst="straightConnector1">
            <a:avLst/>
          </a:prstGeom>
          <a:noFill/>
          <a:ln w="9525" cap="flat" cmpd="sng">
            <a:solidFill>
              <a:srgbClr val="000000"/>
            </a:solidFill>
            <a:prstDash val="solid"/>
            <a:round/>
            <a:headEnd type="none" w="med" len="med"/>
            <a:tailEnd type="triangle" w="med" len="med"/>
          </a:ln>
        </p:spPr>
      </p:cxnSp>
      <p:sp>
        <p:nvSpPr>
          <p:cNvPr id="1066" name="Google Shape;1066;p85"/>
          <p:cNvSpPr/>
          <p:nvPr/>
        </p:nvSpPr>
        <p:spPr>
          <a:xfrm rot="-5400000">
            <a:off x="6837523" y="1460684"/>
            <a:ext cx="207600" cy="1938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067" name="Google Shape;1067;p85"/>
          <p:cNvCxnSpPr>
            <a:endCxn id="1066" idx="2"/>
          </p:cNvCxnSpPr>
          <p:nvPr/>
        </p:nvCxnSpPr>
        <p:spPr>
          <a:xfrm rot="10800000">
            <a:off x="7038223" y="1557584"/>
            <a:ext cx="248700" cy="0"/>
          </a:xfrm>
          <a:prstGeom prst="straightConnector1">
            <a:avLst/>
          </a:prstGeom>
          <a:noFill/>
          <a:ln w="9525" cap="flat" cmpd="sng">
            <a:solidFill>
              <a:srgbClr val="000000"/>
            </a:solidFill>
            <a:prstDash val="solid"/>
            <a:round/>
            <a:headEnd type="none" w="med" len="med"/>
            <a:tailEnd type="triangle" w="med" len="med"/>
          </a:ln>
        </p:spPr>
      </p:cxnSp>
      <p:sp>
        <p:nvSpPr>
          <p:cNvPr id="1068" name="Google Shape;1068;p85"/>
          <p:cNvSpPr/>
          <p:nvPr/>
        </p:nvSpPr>
        <p:spPr>
          <a:xfrm rot="-5400000">
            <a:off x="7176327" y="1460684"/>
            <a:ext cx="207600" cy="1938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9" name="Google Shape;1069;p85"/>
          <p:cNvSpPr/>
          <p:nvPr/>
        </p:nvSpPr>
        <p:spPr>
          <a:xfrm rot="-5400000">
            <a:off x="3026330" y="1446946"/>
            <a:ext cx="207600" cy="1938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070" name="Google Shape;1070;p85"/>
          <p:cNvCxnSpPr>
            <a:stCxn id="1069" idx="0"/>
            <a:endCxn id="1040" idx="2"/>
          </p:cNvCxnSpPr>
          <p:nvPr/>
        </p:nvCxnSpPr>
        <p:spPr>
          <a:xfrm flipH="1">
            <a:off x="2845430" y="1543846"/>
            <a:ext cx="187800" cy="5400"/>
          </a:xfrm>
          <a:prstGeom prst="straightConnector1">
            <a:avLst/>
          </a:prstGeom>
          <a:noFill/>
          <a:ln w="9525" cap="flat" cmpd="sng">
            <a:solidFill>
              <a:schemeClr val="dk2"/>
            </a:solidFill>
            <a:prstDash val="solid"/>
            <a:round/>
            <a:headEnd type="none" w="med" len="med"/>
            <a:tailEnd type="triangle" w="med" len="med"/>
          </a:ln>
        </p:spPr>
      </p:cxnSp>
      <p:sp>
        <p:nvSpPr>
          <p:cNvPr id="1071" name="Google Shape;1071;p85"/>
          <p:cNvSpPr/>
          <p:nvPr/>
        </p:nvSpPr>
        <p:spPr>
          <a:xfrm>
            <a:off x="5570107" y="857897"/>
            <a:ext cx="1178400" cy="622500"/>
          </a:xfrm>
          <a:prstGeom prst="wedgeRectCallout">
            <a:avLst>
              <a:gd name="adj1" fmla="val -37882"/>
              <a:gd name="adj2" fmla="val 61012"/>
            </a:avLst>
          </a:prstGeom>
          <a:solidFill>
            <a:schemeClr val="lt2"/>
          </a:solidFill>
          <a:ln w="28575" cap="flat" cmpd="sng">
            <a:solidFill>
              <a:srgbClr val="E69138"/>
            </a:solidFill>
            <a:prstDash val="solid"/>
            <a:round/>
            <a:headEnd type="none" w="sm" len="sm"/>
            <a:tailEnd type="none" w="sm" len="sm"/>
          </a:ln>
        </p:spPr>
        <p:txBody>
          <a:bodyPr spcFirstLastPara="1" wrap="square" lIns="34300" tIns="34300" rIns="34300" bIns="34300" anchor="ctr" anchorCtr="0">
            <a:noAutofit/>
          </a:bodyPr>
          <a:lstStyle/>
          <a:p>
            <a:pPr marL="63500" marR="88900" lvl="0" indent="0" algn="l" rtl="0">
              <a:spcBef>
                <a:spcPts val="0"/>
              </a:spcBef>
              <a:spcAft>
                <a:spcPts val="0"/>
              </a:spcAft>
              <a:buNone/>
            </a:pPr>
            <a:r>
              <a:rPr lang="en" sz="1200">
                <a:latin typeface="Proxima Nova"/>
                <a:ea typeface="Proxima Nova"/>
                <a:cs typeface="Proxima Nova"/>
                <a:sym typeface="Proxima Nova"/>
              </a:rPr>
              <a:t>Is the block header &lt; the target?</a:t>
            </a:r>
            <a:endParaRPr sz="1200">
              <a:latin typeface="Proxima Nova"/>
              <a:ea typeface="Proxima Nova"/>
              <a:cs typeface="Proxima Nova"/>
              <a:sym typeface="Proxima Nova"/>
            </a:endParaRPr>
          </a:p>
        </p:txBody>
      </p:sp>
      <p:sp>
        <p:nvSpPr>
          <p:cNvPr id="1072" name="Google Shape;1072;p85"/>
          <p:cNvSpPr/>
          <p:nvPr/>
        </p:nvSpPr>
        <p:spPr>
          <a:xfrm rot="-5400000">
            <a:off x="3012442" y="4128777"/>
            <a:ext cx="207600" cy="1938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3" name="Google Shape;1073;p85"/>
          <p:cNvSpPr/>
          <p:nvPr/>
        </p:nvSpPr>
        <p:spPr>
          <a:xfrm rot="-5400000">
            <a:off x="1915272" y="2698785"/>
            <a:ext cx="207600" cy="1938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074" name="Google Shape;1074;p85"/>
          <p:cNvPicPr preferRelativeResize="0"/>
          <p:nvPr/>
        </p:nvPicPr>
        <p:blipFill rotWithShape="1">
          <a:blip r:embed="rId3">
            <a:alphaModFix/>
          </a:blip>
          <a:srcRect t="-9350" b="9350"/>
          <a:stretch/>
        </p:blipFill>
        <p:spPr>
          <a:xfrm>
            <a:off x="1466426" y="2425306"/>
            <a:ext cx="427672" cy="484425"/>
          </a:xfrm>
          <a:prstGeom prst="rect">
            <a:avLst/>
          </a:prstGeom>
          <a:noFill/>
          <a:ln>
            <a:noFill/>
          </a:ln>
        </p:spPr>
      </p:pic>
      <p:pic>
        <p:nvPicPr>
          <p:cNvPr id="1075" name="Google Shape;1075;p85"/>
          <p:cNvPicPr preferRelativeResize="0"/>
          <p:nvPr/>
        </p:nvPicPr>
        <p:blipFill rotWithShape="1">
          <a:blip r:embed="rId3">
            <a:alphaModFix/>
          </a:blip>
          <a:srcRect t="-9350" b="9350"/>
          <a:stretch/>
        </p:blipFill>
        <p:spPr>
          <a:xfrm>
            <a:off x="2556863" y="3911431"/>
            <a:ext cx="427672" cy="484425"/>
          </a:xfrm>
          <a:prstGeom prst="rect">
            <a:avLst/>
          </a:prstGeom>
          <a:noFill/>
          <a:ln>
            <a:noFill/>
          </a:ln>
        </p:spPr>
      </p:pic>
      <p:sp>
        <p:nvSpPr>
          <p:cNvPr id="1076" name="Google Shape;1076;p85"/>
          <p:cNvSpPr/>
          <p:nvPr/>
        </p:nvSpPr>
        <p:spPr>
          <a:xfrm rot="-5400000">
            <a:off x="7419624" y="3280640"/>
            <a:ext cx="207600" cy="1938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077" name="Google Shape;1077;p85"/>
          <p:cNvPicPr preferRelativeResize="0"/>
          <p:nvPr/>
        </p:nvPicPr>
        <p:blipFill rotWithShape="1">
          <a:blip r:embed="rId3">
            <a:alphaModFix/>
          </a:blip>
          <a:srcRect t="-9350" b="9350"/>
          <a:stretch/>
        </p:blipFill>
        <p:spPr>
          <a:xfrm>
            <a:off x="6964045" y="3063293"/>
            <a:ext cx="427672" cy="484425"/>
          </a:xfrm>
          <a:prstGeom prst="rect">
            <a:avLst/>
          </a:prstGeom>
          <a:noFill/>
          <a:ln>
            <a:noFill/>
          </a:ln>
        </p:spPr>
      </p:pic>
      <p:sp>
        <p:nvSpPr>
          <p:cNvPr id="1078" name="Google Shape;1078;p85"/>
          <p:cNvSpPr/>
          <p:nvPr/>
        </p:nvSpPr>
        <p:spPr>
          <a:xfrm rot="-5400000">
            <a:off x="6925911" y="2099709"/>
            <a:ext cx="207600" cy="1938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079" name="Google Shape;1079;p85"/>
          <p:cNvPicPr preferRelativeResize="0"/>
          <p:nvPr/>
        </p:nvPicPr>
        <p:blipFill rotWithShape="1">
          <a:blip r:embed="rId3">
            <a:alphaModFix/>
          </a:blip>
          <a:srcRect t="-9350" b="9350"/>
          <a:stretch/>
        </p:blipFill>
        <p:spPr>
          <a:xfrm>
            <a:off x="6470332" y="1882362"/>
            <a:ext cx="427672" cy="484425"/>
          </a:xfrm>
          <a:prstGeom prst="rect">
            <a:avLst/>
          </a:prstGeom>
          <a:noFill/>
          <a:ln>
            <a:noFill/>
          </a:ln>
        </p:spPr>
      </p:pic>
      <p:sp>
        <p:nvSpPr>
          <p:cNvPr id="1080" name="Google Shape;1080;p85"/>
          <p:cNvSpPr/>
          <p:nvPr/>
        </p:nvSpPr>
        <p:spPr>
          <a:xfrm>
            <a:off x="2793671" y="1828491"/>
            <a:ext cx="1178400" cy="622500"/>
          </a:xfrm>
          <a:prstGeom prst="wedgeRectCallout">
            <a:avLst>
              <a:gd name="adj1" fmla="val -37882"/>
              <a:gd name="adj2" fmla="val 61012"/>
            </a:avLst>
          </a:prstGeom>
          <a:solidFill>
            <a:schemeClr val="lt2"/>
          </a:solidFill>
          <a:ln w="2857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63500" marR="88900" lvl="0" indent="0" algn="l" rtl="0">
              <a:spcBef>
                <a:spcPts val="0"/>
              </a:spcBef>
              <a:spcAft>
                <a:spcPts val="0"/>
              </a:spcAft>
              <a:buNone/>
            </a:pPr>
            <a:r>
              <a:rPr lang="en" sz="1200">
                <a:latin typeface="Proxima Nova"/>
                <a:ea typeface="Proxima Nova"/>
                <a:cs typeface="Proxima Nova"/>
                <a:sym typeface="Proxima Nova"/>
              </a:rPr>
              <a:t>Hmm… let me check this.</a:t>
            </a:r>
            <a:endParaRPr sz="1200">
              <a:latin typeface="Proxima Nova"/>
              <a:ea typeface="Proxima Nova"/>
              <a:cs typeface="Proxima Nova"/>
              <a:sym typeface="Proxima Nova"/>
            </a:endParaRPr>
          </a:p>
        </p:txBody>
      </p:sp>
      <p:sp>
        <p:nvSpPr>
          <p:cNvPr id="1081" name="Google Shape;1081;p85"/>
          <p:cNvSpPr/>
          <p:nvPr/>
        </p:nvSpPr>
        <p:spPr>
          <a:xfrm>
            <a:off x="3988958" y="3259331"/>
            <a:ext cx="1178400" cy="622500"/>
          </a:xfrm>
          <a:prstGeom prst="wedgeRectCallout">
            <a:avLst>
              <a:gd name="adj1" fmla="val -37882"/>
              <a:gd name="adj2" fmla="val 61012"/>
            </a:avLst>
          </a:prstGeom>
          <a:solidFill>
            <a:schemeClr val="lt2"/>
          </a:solidFill>
          <a:ln w="28575" cap="flat" cmpd="sng">
            <a:solidFill>
              <a:srgbClr val="3C78D8"/>
            </a:solidFill>
            <a:prstDash val="solid"/>
            <a:round/>
            <a:headEnd type="none" w="sm" len="sm"/>
            <a:tailEnd type="none" w="sm" len="sm"/>
          </a:ln>
        </p:spPr>
        <p:txBody>
          <a:bodyPr spcFirstLastPara="1" wrap="square" lIns="34300" tIns="34300" rIns="34300" bIns="34300" anchor="ctr" anchorCtr="0">
            <a:noAutofit/>
          </a:bodyPr>
          <a:lstStyle/>
          <a:p>
            <a:pPr marL="63500" marR="88900" lvl="0" indent="0" algn="l" rtl="0">
              <a:spcBef>
                <a:spcPts val="0"/>
              </a:spcBef>
              <a:spcAft>
                <a:spcPts val="0"/>
              </a:spcAft>
              <a:buNone/>
            </a:pPr>
            <a:r>
              <a:rPr lang="en" sz="1200">
                <a:latin typeface="Proxima Nova"/>
                <a:ea typeface="Proxima Nova"/>
                <a:cs typeface="Proxima Nova"/>
                <a:sym typeface="Proxima Nova"/>
              </a:rPr>
              <a:t>Are all the transactions valid?</a:t>
            </a:r>
            <a:endParaRPr sz="1200">
              <a:latin typeface="Proxima Nova"/>
              <a:ea typeface="Proxima Nova"/>
              <a:cs typeface="Proxima Nova"/>
              <a:sym typeface="Proxima Nova"/>
            </a:endParaRPr>
          </a:p>
        </p:txBody>
      </p:sp>
      <p:sp>
        <p:nvSpPr>
          <p:cNvPr id="1082" name="Google Shape;1082;p85"/>
          <p:cNvSpPr/>
          <p:nvPr/>
        </p:nvSpPr>
        <p:spPr>
          <a:xfrm>
            <a:off x="6094962" y="2520384"/>
            <a:ext cx="1178400" cy="622500"/>
          </a:xfrm>
          <a:prstGeom prst="wedgeRectCallout">
            <a:avLst>
              <a:gd name="adj1" fmla="val -37882"/>
              <a:gd name="adj2" fmla="val 61012"/>
            </a:avLst>
          </a:prstGeom>
          <a:solidFill>
            <a:schemeClr val="lt2"/>
          </a:solidFill>
          <a:ln w="28575" cap="flat" cmpd="sng">
            <a:solidFill>
              <a:srgbClr val="674EA7"/>
            </a:solidFill>
            <a:prstDash val="solid"/>
            <a:round/>
            <a:headEnd type="none" w="sm" len="sm"/>
            <a:tailEnd type="none" w="sm" len="sm"/>
          </a:ln>
        </p:spPr>
        <p:txBody>
          <a:bodyPr spcFirstLastPara="1" wrap="square" lIns="34300" tIns="34300" rIns="34300" bIns="34300" anchor="ctr" anchorCtr="0">
            <a:noAutofit/>
          </a:bodyPr>
          <a:lstStyle/>
          <a:p>
            <a:pPr marL="63500" marR="88900" lvl="0" indent="0" algn="l" rtl="0">
              <a:spcBef>
                <a:spcPts val="0"/>
              </a:spcBef>
              <a:spcAft>
                <a:spcPts val="0"/>
              </a:spcAft>
              <a:buNone/>
            </a:pPr>
            <a:r>
              <a:rPr lang="en" sz="1200">
                <a:latin typeface="Proxima Nova"/>
                <a:ea typeface="Proxima Nova"/>
                <a:cs typeface="Proxima Nova"/>
                <a:sym typeface="Proxima Nova"/>
              </a:rPr>
              <a:t>How much mining reward is attached?</a:t>
            </a:r>
            <a:endParaRPr sz="1200">
              <a:latin typeface="Proxima Nova"/>
              <a:ea typeface="Proxima Nova"/>
              <a:cs typeface="Proxima Nova"/>
              <a:sym typeface="Proxima Nov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86"/>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 5: BROADCAST (CONSENSUS!)</a:t>
            </a:r>
            <a:endParaRPr/>
          </a:p>
        </p:txBody>
      </p:sp>
      <p:sp>
        <p:nvSpPr>
          <p:cNvPr id="1088" name="Google Shape;1088;p86"/>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RECIPE FOR MINING</a:t>
            </a:r>
            <a:endParaRPr b="1"/>
          </a:p>
        </p:txBody>
      </p:sp>
      <p:sp>
        <p:nvSpPr>
          <p:cNvPr id="1089" name="Google Shape;1089;p86"/>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JUSTIN YU</a:t>
            </a:r>
            <a:endParaRPr sz="900">
              <a:solidFill>
                <a:srgbClr val="B7B7B7"/>
              </a:solidFill>
              <a:latin typeface="Proxima Nova"/>
              <a:ea typeface="Proxima Nova"/>
              <a:cs typeface="Proxima Nova"/>
              <a:sym typeface="Proxima Nova"/>
            </a:endParaRPr>
          </a:p>
        </p:txBody>
      </p:sp>
      <p:sp>
        <p:nvSpPr>
          <p:cNvPr id="1090" name="Google Shape;1090;p86"/>
          <p:cNvSpPr/>
          <p:nvPr/>
        </p:nvSpPr>
        <p:spPr>
          <a:xfrm>
            <a:off x="2283994" y="2317805"/>
            <a:ext cx="825300" cy="825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Diego</a:t>
            </a:r>
            <a:endParaRPr sz="1200">
              <a:latin typeface="Proxima Nova"/>
              <a:ea typeface="Proxima Nova"/>
              <a:cs typeface="Proxima Nova"/>
              <a:sym typeface="Proxima Nova"/>
            </a:endParaRPr>
          </a:p>
        </p:txBody>
      </p:sp>
      <p:sp>
        <p:nvSpPr>
          <p:cNvPr id="1091" name="Google Shape;1091;p86"/>
          <p:cNvSpPr/>
          <p:nvPr/>
        </p:nvSpPr>
        <p:spPr>
          <a:xfrm>
            <a:off x="3505061" y="1225481"/>
            <a:ext cx="825300" cy="8250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latin typeface="Proxima Nova"/>
                <a:ea typeface="Proxima Nova"/>
                <a:cs typeface="Proxima Nova"/>
                <a:sym typeface="Proxima Nova"/>
              </a:rPr>
              <a:t>Janice</a:t>
            </a:r>
            <a:endParaRPr sz="500">
              <a:latin typeface="Proxima Nova"/>
              <a:ea typeface="Proxima Nova"/>
              <a:cs typeface="Proxima Nova"/>
              <a:sym typeface="Proxima Nova"/>
            </a:endParaRPr>
          </a:p>
        </p:txBody>
      </p:sp>
      <p:sp>
        <p:nvSpPr>
          <p:cNvPr id="1092" name="Google Shape;1092;p86"/>
          <p:cNvSpPr/>
          <p:nvPr/>
        </p:nvSpPr>
        <p:spPr>
          <a:xfrm>
            <a:off x="5290033" y="1541709"/>
            <a:ext cx="825300" cy="8250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200">
                <a:solidFill>
                  <a:schemeClr val="dk2"/>
                </a:solidFill>
                <a:latin typeface="Proxima Nova"/>
                <a:ea typeface="Proxima Nova"/>
                <a:cs typeface="Proxima Nova"/>
                <a:sym typeface="Proxima Nova"/>
              </a:rPr>
              <a:t>Sehyun</a:t>
            </a:r>
            <a:endParaRPr sz="400">
              <a:latin typeface="Proxima Nova"/>
              <a:ea typeface="Proxima Nova"/>
              <a:cs typeface="Proxima Nova"/>
              <a:sym typeface="Proxima Nova"/>
            </a:endParaRPr>
          </a:p>
        </p:txBody>
      </p:sp>
      <p:sp>
        <p:nvSpPr>
          <p:cNvPr id="1093" name="Google Shape;1093;p86"/>
          <p:cNvSpPr/>
          <p:nvPr/>
        </p:nvSpPr>
        <p:spPr>
          <a:xfrm>
            <a:off x="3505061" y="3793349"/>
            <a:ext cx="825300" cy="8250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300">
                <a:solidFill>
                  <a:schemeClr val="dk2"/>
                </a:solidFill>
                <a:latin typeface="Proxima Nova"/>
                <a:ea typeface="Proxima Nova"/>
                <a:cs typeface="Proxima Nova"/>
                <a:sym typeface="Proxima Nova"/>
              </a:rPr>
              <a:t>Erika</a:t>
            </a:r>
            <a:endParaRPr sz="500">
              <a:latin typeface="Proxima Nova"/>
              <a:ea typeface="Proxima Nova"/>
              <a:cs typeface="Proxima Nova"/>
              <a:sym typeface="Proxima Nova"/>
            </a:endParaRPr>
          </a:p>
        </p:txBody>
      </p:sp>
      <p:sp>
        <p:nvSpPr>
          <p:cNvPr id="1094" name="Google Shape;1094;p86"/>
          <p:cNvSpPr/>
          <p:nvPr/>
        </p:nvSpPr>
        <p:spPr>
          <a:xfrm>
            <a:off x="5948449" y="3142956"/>
            <a:ext cx="825300" cy="825000"/>
          </a:xfrm>
          <a:prstGeom prst="ellipse">
            <a:avLst/>
          </a:prstGeom>
          <a:solidFill>
            <a:srgbClr val="B4A7D6"/>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ctr" rtl="0">
              <a:spcBef>
                <a:spcPts val="0"/>
              </a:spcBef>
              <a:spcAft>
                <a:spcPts val="0"/>
              </a:spcAft>
              <a:buNone/>
            </a:pPr>
            <a:r>
              <a:rPr lang="en" sz="1100">
                <a:solidFill>
                  <a:schemeClr val="dk2"/>
                </a:solidFill>
                <a:latin typeface="Proxima Nova"/>
                <a:ea typeface="Proxima Nova"/>
                <a:cs typeface="Proxima Nova"/>
                <a:sym typeface="Proxima Nova"/>
              </a:rPr>
              <a:t>Andrew</a:t>
            </a:r>
            <a:endParaRPr sz="300">
              <a:latin typeface="Proxima Nova"/>
              <a:ea typeface="Proxima Nova"/>
              <a:cs typeface="Proxima Nova"/>
              <a:sym typeface="Proxima Nova"/>
            </a:endParaRPr>
          </a:p>
        </p:txBody>
      </p:sp>
      <p:cxnSp>
        <p:nvCxnSpPr>
          <p:cNvPr id="1095" name="Google Shape;1095;p86"/>
          <p:cNvCxnSpPr>
            <a:stCxn id="1090" idx="6"/>
            <a:endCxn id="1091" idx="4"/>
          </p:cNvCxnSpPr>
          <p:nvPr/>
        </p:nvCxnSpPr>
        <p:spPr>
          <a:xfrm rot="10800000" flipH="1">
            <a:off x="3109294" y="2050505"/>
            <a:ext cx="808500" cy="679800"/>
          </a:xfrm>
          <a:prstGeom prst="straightConnector1">
            <a:avLst/>
          </a:prstGeom>
          <a:noFill/>
          <a:ln w="19050" cap="flat" cmpd="sng">
            <a:solidFill>
              <a:srgbClr val="999999"/>
            </a:solidFill>
            <a:prstDash val="solid"/>
            <a:round/>
            <a:headEnd type="stealth" w="med" len="med"/>
            <a:tailEnd type="none" w="med" len="med"/>
          </a:ln>
        </p:spPr>
      </p:cxnSp>
      <p:cxnSp>
        <p:nvCxnSpPr>
          <p:cNvPr id="1096" name="Google Shape;1096;p86"/>
          <p:cNvCxnSpPr>
            <a:stCxn id="1090" idx="6"/>
            <a:endCxn id="1092" idx="3"/>
          </p:cNvCxnSpPr>
          <p:nvPr/>
        </p:nvCxnSpPr>
        <p:spPr>
          <a:xfrm rot="10800000" flipH="1">
            <a:off x="3109294" y="2245805"/>
            <a:ext cx="2301600" cy="484500"/>
          </a:xfrm>
          <a:prstGeom prst="straightConnector1">
            <a:avLst/>
          </a:prstGeom>
          <a:noFill/>
          <a:ln w="9525" cap="flat" cmpd="sng">
            <a:solidFill>
              <a:schemeClr val="dk2"/>
            </a:solidFill>
            <a:prstDash val="solid"/>
            <a:round/>
            <a:headEnd type="none" w="med" len="med"/>
            <a:tailEnd type="none" w="med" len="med"/>
          </a:ln>
        </p:spPr>
      </p:cxnSp>
      <p:cxnSp>
        <p:nvCxnSpPr>
          <p:cNvPr id="1097" name="Google Shape;1097;p86"/>
          <p:cNvCxnSpPr>
            <a:stCxn id="1091" idx="4"/>
            <a:endCxn id="1093" idx="0"/>
          </p:cNvCxnSpPr>
          <p:nvPr/>
        </p:nvCxnSpPr>
        <p:spPr>
          <a:xfrm>
            <a:off x="3917711" y="2050481"/>
            <a:ext cx="0" cy="1743000"/>
          </a:xfrm>
          <a:prstGeom prst="straightConnector1">
            <a:avLst/>
          </a:prstGeom>
          <a:noFill/>
          <a:ln w="19050" cap="flat" cmpd="sng">
            <a:solidFill>
              <a:srgbClr val="999999"/>
            </a:solidFill>
            <a:prstDash val="solid"/>
            <a:round/>
            <a:headEnd type="none" w="med" len="med"/>
            <a:tailEnd type="stealth" w="med" len="med"/>
          </a:ln>
        </p:spPr>
      </p:cxnSp>
      <p:cxnSp>
        <p:nvCxnSpPr>
          <p:cNvPr id="1098" name="Google Shape;1098;p86"/>
          <p:cNvCxnSpPr>
            <a:stCxn id="1091" idx="4"/>
            <a:endCxn id="1094" idx="1"/>
          </p:cNvCxnSpPr>
          <p:nvPr/>
        </p:nvCxnSpPr>
        <p:spPr>
          <a:xfrm>
            <a:off x="3917711" y="2050481"/>
            <a:ext cx="2151600" cy="1213200"/>
          </a:xfrm>
          <a:prstGeom prst="straightConnector1">
            <a:avLst/>
          </a:prstGeom>
          <a:noFill/>
          <a:ln w="19050" cap="flat" cmpd="sng">
            <a:solidFill>
              <a:srgbClr val="999999"/>
            </a:solidFill>
            <a:prstDash val="solid"/>
            <a:round/>
            <a:headEnd type="none" w="med" len="med"/>
            <a:tailEnd type="stealth" w="med" len="med"/>
          </a:ln>
        </p:spPr>
      </p:cxnSp>
      <p:cxnSp>
        <p:nvCxnSpPr>
          <p:cNvPr id="1099" name="Google Shape;1099;p86"/>
          <p:cNvCxnSpPr>
            <a:stCxn id="1091" idx="4"/>
            <a:endCxn id="1092" idx="3"/>
          </p:cNvCxnSpPr>
          <p:nvPr/>
        </p:nvCxnSpPr>
        <p:spPr>
          <a:xfrm>
            <a:off x="3917711" y="2050481"/>
            <a:ext cx="1493100" cy="195300"/>
          </a:xfrm>
          <a:prstGeom prst="straightConnector1">
            <a:avLst/>
          </a:prstGeom>
          <a:noFill/>
          <a:ln w="19050" cap="flat" cmpd="sng">
            <a:solidFill>
              <a:srgbClr val="999999"/>
            </a:solidFill>
            <a:prstDash val="solid"/>
            <a:round/>
            <a:headEnd type="none" w="med" len="med"/>
            <a:tailEnd type="stealth" w="med" len="med"/>
          </a:ln>
        </p:spPr>
      </p:cxnSp>
      <p:cxnSp>
        <p:nvCxnSpPr>
          <p:cNvPr id="1100" name="Google Shape;1100;p86"/>
          <p:cNvCxnSpPr>
            <a:stCxn id="1090" idx="6"/>
            <a:endCxn id="1093" idx="0"/>
          </p:cNvCxnSpPr>
          <p:nvPr/>
        </p:nvCxnSpPr>
        <p:spPr>
          <a:xfrm>
            <a:off x="3109294" y="2730305"/>
            <a:ext cx="808500" cy="1062900"/>
          </a:xfrm>
          <a:prstGeom prst="straightConnector1">
            <a:avLst/>
          </a:prstGeom>
          <a:noFill/>
          <a:ln w="9525" cap="flat" cmpd="sng">
            <a:solidFill>
              <a:schemeClr val="dk2"/>
            </a:solidFill>
            <a:prstDash val="solid"/>
            <a:round/>
            <a:headEnd type="none" w="med" len="med"/>
            <a:tailEnd type="none" w="med" len="med"/>
          </a:ln>
        </p:spPr>
      </p:cxnSp>
      <p:cxnSp>
        <p:nvCxnSpPr>
          <p:cNvPr id="1101" name="Google Shape;1101;p86"/>
          <p:cNvCxnSpPr>
            <a:stCxn id="1093" idx="0"/>
            <a:endCxn id="1094" idx="1"/>
          </p:cNvCxnSpPr>
          <p:nvPr/>
        </p:nvCxnSpPr>
        <p:spPr>
          <a:xfrm rot="10800000" flipH="1">
            <a:off x="3917711" y="3263849"/>
            <a:ext cx="2151600" cy="529500"/>
          </a:xfrm>
          <a:prstGeom prst="straightConnector1">
            <a:avLst/>
          </a:prstGeom>
          <a:noFill/>
          <a:ln w="9525" cap="flat" cmpd="sng">
            <a:solidFill>
              <a:schemeClr val="dk2"/>
            </a:solidFill>
            <a:prstDash val="solid"/>
            <a:round/>
            <a:headEnd type="none" w="med" len="med"/>
            <a:tailEnd type="none" w="med" len="med"/>
          </a:ln>
        </p:spPr>
      </p:cxnSp>
      <p:cxnSp>
        <p:nvCxnSpPr>
          <p:cNvPr id="1102" name="Google Shape;1102;p86"/>
          <p:cNvCxnSpPr>
            <a:stCxn id="1093" idx="0"/>
            <a:endCxn id="1092" idx="3"/>
          </p:cNvCxnSpPr>
          <p:nvPr/>
        </p:nvCxnSpPr>
        <p:spPr>
          <a:xfrm rot="10800000" flipH="1">
            <a:off x="3917711" y="2245949"/>
            <a:ext cx="1493100" cy="1547400"/>
          </a:xfrm>
          <a:prstGeom prst="straightConnector1">
            <a:avLst/>
          </a:prstGeom>
          <a:noFill/>
          <a:ln w="9525" cap="flat" cmpd="sng">
            <a:solidFill>
              <a:schemeClr val="dk2"/>
            </a:solidFill>
            <a:prstDash val="solid"/>
            <a:round/>
            <a:headEnd type="none" w="med" len="med"/>
            <a:tailEnd type="none" w="med" len="med"/>
          </a:ln>
        </p:spPr>
      </p:cxnSp>
      <p:cxnSp>
        <p:nvCxnSpPr>
          <p:cNvPr id="1103" name="Google Shape;1103;p86"/>
          <p:cNvCxnSpPr>
            <a:stCxn id="1090" idx="6"/>
            <a:endCxn id="1094" idx="1"/>
          </p:cNvCxnSpPr>
          <p:nvPr/>
        </p:nvCxnSpPr>
        <p:spPr>
          <a:xfrm>
            <a:off x="3109294" y="2730305"/>
            <a:ext cx="2960100" cy="533400"/>
          </a:xfrm>
          <a:prstGeom prst="straightConnector1">
            <a:avLst/>
          </a:prstGeom>
          <a:noFill/>
          <a:ln w="9525" cap="flat" cmpd="sng">
            <a:solidFill>
              <a:schemeClr val="dk2"/>
            </a:solidFill>
            <a:prstDash val="solid"/>
            <a:round/>
            <a:headEnd type="none" w="med" len="med"/>
            <a:tailEnd type="none" w="med" len="med"/>
          </a:ln>
        </p:spPr>
      </p:cxnSp>
      <p:cxnSp>
        <p:nvCxnSpPr>
          <p:cNvPr id="1104" name="Google Shape;1104;p86"/>
          <p:cNvCxnSpPr>
            <a:stCxn id="1092" idx="3"/>
            <a:endCxn id="1094" idx="1"/>
          </p:cNvCxnSpPr>
          <p:nvPr/>
        </p:nvCxnSpPr>
        <p:spPr>
          <a:xfrm>
            <a:off x="5410896" y="2245890"/>
            <a:ext cx="658500" cy="1017900"/>
          </a:xfrm>
          <a:prstGeom prst="straightConnector1">
            <a:avLst/>
          </a:prstGeom>
          <a:noFill/>
          <a:ln w="9525" cap="flat" cmpd="sng">
            <a:solidFill>
              <a:schemeClr val="dk2"/>
            </a:solidFill>
            <a:prstDash val="solid"/>
            <a:round/>
            <a:headEnd type="none" w="med" len="med"/>
            <a:tailEnd type="none" w="med" len="med"/>
          </a:ln>
        </p:spPr>
      </p:cxnSp>
      <p:sp>
        <p:nvSpPr>
          <p:cNvPr id="1105" name="Google Shape;1105;p86"/>
          <p:cNvSpPr/>
          <p:nvPr/>
        </p:nvSpPr>
        <p:spPr>
          <a:xfrm rot="-5400000">
            <a:off x="1628303" y="1452290"/>
            <a:ext cx="207600" cy="1938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6" name="Google Shape;1106;p86"/>
          <p:cNvCxnSpPr>
            <a:endCxn id="1105" idx="2"/>
          </p:cNvCxnSpPr>
          <p:nvPr/>
        </p:nvCxnSpPr>
        <p:spPr>
          <a:xfrm rot="10800000">
            <a:off x="1829003" y="1549190"/>
            <a:ext cx="248700" cy="0"/>
          </a:xfrm>
          <a:prstGeom prst="straightConnector1">
            <a:avLst/>
          </a:prstGeom>
          <a:noFill/>
          <a:ln w="9525" cap="flat" cmpd="sng">
            <a:solidFill>
              <a:srgbClr val="000000"/>
            </a:solidFill>
            <a:prstDash val="solid"/>
            <a:round/>
            <a:headEnd type="none" w="med" len="med"/>
            <a:tailEnd type="triangle" w="med" len="med"/>
          </a:ln>
        </p:spPr>
      </p:cxnSp>
      <p:sp>
        <p:nvSpPr>
          <p:cNvPr id="1107" name="Google Shape;1107;p86"/>
          <p:cNvSpPr/>
          <p:nvPr/>
        </p:nvSpPr>
        <p:spPr>
          <a:xfrm rot="-5400000">
            <a:off x="1967107" y="1452290"/>
            <a:ext cx="207600" cy="1938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108" name="Google Shape;1108;p86"/>
          <p:cNvCxnSpPr>
            <a:endCxn id="1107" idx="2"/>
          </p:cNvCxnSpPr>
          <p:nvPr/>
        </p:nvCxnSpPr>
        <p:spPr>
          <a:xfrm rot="10800000">
            <a:off x="2167807" y="1549190"/>
            <a:ext cx="248700" cy="0"/>
          </a:xfrm>
          <a:prstGeom prst="straightConnector1">
            <a:avLst/>
          </a:prstGeom>
          <a:noFill/>
          <a:ln w="9525" cap="flat" cmpd="sng">
            <a:solidFill>
              <a:srgbClr val="000000"/>
            </a:solidFill>
            <a:prstDash val="solid"/>
            <a:round/>
            <a:headEnd type="none" w="med" len="med"/>
            <a:tailEnd type="triangle" w="med" len="med"/>
          </a:ln>
        </p:spPr>
      </p:cxnSp>
      <p:sp>
        <p:nvSpPr>
          <p:cNvPr id="1109" name="Google Shape;1109;p86"/>
          <p:cNvSpPr/>
          <p:nvPr/>
        </p:nvSpPr>
        <p:spPr>
          <a:xfrm rot="-5400000">
            <a:off x="2305911" y="1452290"/>
            <a:ext cx="207600" cy="1938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110" name="Google Shape;1110;p86"/>
          <p:cNvCxnSpPr>
            <a:endCxn id="1109" idx="2"/>
          </p:cNvCxnSpPr>
          <p:nvPr/>
        </p:nvCxnSpPr>
        <p:spPr>
          <a:xfrm rot="10800000">
            <a:off x="2506611" y="1549190"/>
            <a:ext cx="248700" cy="0"/>
          </a:xfrm>
          <a:prstGeom prst="straightConnector1">
            <a:avLst/>
          </a:prstGeom>
          <a:noFill/>
          <a:ln w="9525" cap="flat" cmpd="sng">
            <a:solidFill>
              <a:srgbClr val="000000"/>
            </a:solidFill>
            <a:prstDash val="solid"/>
            <a:round/>
            <a:headEnd type="none" w="med" len="med"/>
            <a:tailEnd type="triangle" w="med" len="med"/>
          </a:ln>
        </p:spPr>
      </p:cxnSp>
      <p:sp>
        <p:nvSpPr>
          <p:cNvPr id="1111" name="Google Shape;1111;p86"/>
          <p:cNvSpPr/>
          <p:nvPr/>
        </p:nvSpPr>
        <p:spPr>
          <a:xfrm rot="-5400000">
            <a:off x="2644715" y="1452290"/>
            <a:ext cx="207600" cy="1938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2" name="Google Shape;1112;p86"/>
          <p:cNvSpPr/>
          <p:nvPr/>
        </p:nvSpPr>
        <p:spPr>
          <a:xfrm rot="-5400000">
            <a:off x="1576467" y="3347016"/>
            <a:ext cx="207600" cy="1938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3" name="Google Shape;1113;p86"/>
          <p:cNvCxnSpPr>
            <a:endCxn id="1112" idx="2"/>
          </p:cNvCxnSpPr>
          <p:nvPr/>
        </p:nvCxnSpPr>
        <p:spPr>
          <a:xfrm rot="10800000">
            <a:off x="1777167" y="3443916"/>
            <a:ext cx="248700" cy="0"/>
          </a:xfrm>
          <a:prstGeom prst="straightConnector1">
            <a:avLst/>
          </a:prstGeom>
          <a:noFill/>
          <a:ln w="9525" cap="flat" cmpd="sng">
            <a:solidFill>
              <a:srgbClr val="000000"/>
            </a:solidFill>
            <a:prstDash val="solid"/>
            <a:round/>
            <a:headEnd type="none" w="med" len="med"/>
            <a:tailEnd type="triangle" w="med" len="med"/>
          </a:ln>
        </p:spPr>
      </p:cxnSp>
      <p:sp>
        <p:nvSpPr>
          <p:cNvPr id="1114" name="Google Shape;1114;p86"/>
          <p:cNvSpPr/>
          <p:nvPr/>
        </p:nvSpPr>
        <p:spPr>
          <a:xfrm rot="-5400000">
            <a:off x="1915271" y="3347016"/>
            <a:ext cx="207600" cy="1938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115" name="Google Shape;1115;p86"/>
          <p:cNvCxnSpPr>
            <a:endCxn id="1114" idx="2"/>
          </p:cNvCxnSpPr>
          <p:nvPr/>
        </p:nvCxnSpPr>
        <p:spPr>
          <a:xfrm rot="10800000">
            <a:off x="2115971" y="3443916"/>
            <a:ext cx="248700" cy="0"/>
          </a:xfrm>
          <a:prstGeom prst="straightConnector1">
            <a:avLst/>
          </a:prstGeom>
          <a:noFill/>
          <a:ln w="9525" cap="flat" cmpd="sng">
            <a:solidFill>
              <a:srgbClr val="000000"/>
            </a:solidFill>
            <a:prstDash val="solid"/>
            <a:round/>
            <a:headEnd type="none" w="med" len="med"/>
            <a:tailEnd type="triangle" w="med" len="med"/>
          </a:ln>
        </p:spPr>
      </p:cxnSp>
      <p:sp>
        <p:nvSpPr>
          <p:cNvPr id="1116" name="Google Shape;1116;p86"/>
          <p:cNvSpPr/>
          <p:nvPr/>
        </p:nvSpPr>
        <p:spPr>
          <a:xfrm rot="-5400000">
            <a:off x="2254075" y="3347016"/>
            <a:ext cx="207600" cy="1938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117" name="Google Shape;1117;p86"/>
          <p:cNvCxnSpPr>
            <a:endCxn id="1116" idx="2"/>
          </p:cNvCxnSpPr>
          <p:nvPr/>
        </p:nvCxnSpPr>
        <p:spPr>
          <a:xfrm rot="10800000">
            <a:off x="2454775" y="3443916"/>
            <a:ext cx="248700" cy="0"/>
          </a:xfrm>
          <a:prstGeom prst="straightConnector1">
            <a:avLst/>
          </a:prstGeom>
          <a:noFill/>
          <a:ln w="9525" cap="flat" cmpd="sng">
            <a:solidFill>
              <a:srgbClr val="000000"/>
            </a:solidFill>
            <a:prstDash val="solid"/>
            <a:round/>
            <a:headEnd type="none" w="med" len="med"/>
            <a:tailEnd type="triangle" w="med" len="med"/>
          </a:ln>
        </p:spPr>
      </p:cxnSp>
      <p:sp>
        <p:nvSpPr>
          <p:cNvPr id="1118" name="Google Shape;1118;p86"/>
          <p:cNvSpPr/>
          <p:nvPr/>
        </p:nvSpPr>
        <p:spPr>
          <a:xfrm rot="-5400000">
            <a:off x="2592879" y="3347016"/>
            <a:ext cx="207600" cy="1938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9" name="Google Shape;1119;p86"/>
          <p:cNvSpPr/>
          <p:nvPr/>
        </p:nvSpPr>
        <p:spPr>
          <a:xfrm rot="-5400000">
            <a:off x="4505177" y="4025052"/>
            <a:ext cx="207600" cy="1938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0" name="Google Shape;1120;p86"/>
          <p:cNvCxnSpPr>
            <a:endCxn id="1119" idx="2"/>
          </p:cNvCxnSpPr>
          <p:nvPr/>
        </p:nvCxnSpPr>
        <p:spPr>
          <a:xfrm rot="10800000">
            <a:off x="4705877" y="4121952"/>
            <a:ext cx="248700" cy="0"/>
          </a:xfrm>
          <a:prstGeom prst="straightConnector1">
            <a:avLst/>
          </a:prstGeom>
          <a:noFill/>
          <a:ln w="9525" cap="flat" cmpd="sng">
            <a:solidFill>
              <a:srgbClr val="000000"/>
            </a:solidFill>
            <a:prstDash val="solid"/>
            <a:round/>
            <a:headEnd type="none" w="med" len="med"/>
            <a:tailEnd type="triangle" w="med" len="med"/>
          </a:ln>
        </p:spPr>
      </p:cxnSp>
      <p:sp>
        <p:nvSpPr>
          <p:cNvPr id="1121" name="Google Shape;1121;p86"/>
          <p:cNvSpPr/>
          <p:nvPr/>
        </p:nvSpPr>
        <p:spPr>
          <a:xfrm rot="-5400000">
            <a:off x="4843981" y="4025052"/>
            <a:ext cx="207600" cy="1938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122" name="Google Shape;1122;p86"/>
          <p:cNvCxnSpPr>
            <a:endCxn id="1121" idx="2"/>
          </p:cNvCxnSpPr>
          <p:nvPr/>
        </p:nvCxnSpPr>
        <p:spPr>
          <a:xfrm rot="10800000">
            <a:off x="5044681" y="4121952"/>
            <a:ext cx="248700" cy="0"/>
          </a:xfrm>
          <a:prstGeom prst="straightConnector1">
            <a:avLst/>
          </a:prstGeom>
          <a:noFill/>
          <a:ln w="9525" cap="flat" cmpd="sng">
            <a:solidFill>
              <a:srgbClr val="000000"/>
            </a:solidFill>
            <a:prstDash val="solid"/>
            <a:round/>
            <a:headEnd type="none" w="med" len="med"/>
            <a:tailEnd type="triangle" w="med" len="med"/>
          </a:ln>
        </p:spPr>
      </p:cxnSp>
      <p:sp>
        <p:nvSpPr>
          <p:cNvPr id="1123" name="Google Shape;1123;p86"/>
          <p:cNvSpPr/>
          <p:nvPr/>
        </p:nvSpPr>
        <p:spPr>
          <a:xfrm rot="-5400000">
            <a:off x="5182785" y="4025052"/>
            <a:ext cx="207600" cy="1938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124" name="Google Shape;1124;p86"/>
          <p:cNvCxnSpPr>
            <a:endCxn id="1123" idx="2"/>
          </p:cNvCxnSpPr>
          <p:nvPr/>
        </p:nvCxnSpPr>
        <p:spPr>
          <a:xfrm rot="10800000">
            <a:off x="5383485" y="4121952"/>
            <a:ext cx="248700" cy="0"/>
          </a:xfrm>
          <a:prstGeom prst="straightConnector1">
            <a:avLst/>
          </a:prstGeom>
          <a:noFill/>
          <a:ln w="9525" cap="flat" cmpd="sng">
            <a:solidFill>
              <a:srgbClr val="000000"/>
            </a:solidFill>
            <a:prstDash val="solid"/>
            <a:round/>
            <a:headEnd type="none" w="med" len="med"/>
            <a:tailEnd type="triangle" w="med" len="med"/>
          </a:ln>
        </p:spPr>
      </p:cxnSp>
      <p:sp>
        <p:nvSpPr>
          <p:cNvPr id="1125" name="Google Shape;1125;p86"/>
          <p:cNvSpPr/>
          <p:nvPr/>
        </p:nvSpPr>
        <p:spPr>
          <a:xfrm rot="-5400000">
            <a:off x="5521589" y="4025052"/>
            <a:ext cx="207600" cy="193800"/>
          </a:xfrm>
          <a:prstGeom prst="rect">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6" name="Google Shape;1126;p86"/>
          <p:cNvSpPr/>
          <p:nvPr/>
        </p:nvSpPr>
        <p:spPr>
          <a:xfrm rot="-5400000">
            <a:off x="6694672" y="3849089"/>
            <a:ext cx="207600" cy="1938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7" name="Google Shape;1127;p86"/>
          <p:cNvCxnSpPr>
            <a:endCxn id="1126" idx="2"/>
          </p:cNvCxnSpPr>
          <p:nvPr/>
        </p:nvCxnSpPr>
        <p:spPr>
          <a:xfrm rot="10800000">
            <a:off x="6895372" y="3945989"/>
            <a:ext cx="248700" cy="0"/>
          </a:xfrm>
          <a:prstGeom prst="straightConnector1">
            <a:avLst/>
          </a:prstGeom>
          <a:noFill/>
          <a:ln w="9525" cap="flat" cmpd="sng">
            <a:solidFill>
              <a:srgbClr val="000000"/>
            </a:solidFill>
            <a:prstDash val="solid"/>
            <a:round/>
            <a:headEnd type="none" w="med" len="med"/>
            <a:tailEnd type="triangle" w="med" len="med"/>
          </a:ln>
        </p:spPr>
      </p:cxnSp>
      <p:sp>
        <p:nvSpPr>
          <p:cNvPr id="1128" name="Google Shape;1128;p86"/>
          <p:cNvSpPr/>
          <p:nvPr/>
        </p:nvSpPr>
        <p:spPr>
          <a:xfrm rot="-5400000">
            <a:off x="7033476" y="3849089"/>
            <a:ext cx="207600" cy="1938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129" name="Google Shape;1129;p86"/>
          <p:cNvCxnSpPr>
            <a:endCxn id="1128" idx="2"/>
          </p:cNvCxnSpPr>
          <p:nvPr/>
        </p:nvCxnSpPr>
        <p:spPr>
          <a:xfrm rot="10800000">
            <a:off x="7234176" y="3945989"/>
            <a:ext cx="248700" cy="0"/>
          </a:xfrm>
          <a:prstGeom prst="straightConnector1">
            <a:avLst/>
          </a:prstGeom>
          <a:noFill/>
          <a:ln w="9525" cap="flat" cmpd="sng">
            <a:solidFill>
              <a:srgbClr val="000000"/>
            </a:solidFill>
            <a:prstDash val="solid"/>
            <a:round/>
            <a:headEnd type="none" w="med" len="med"/>
            <a:tailEnd type="triangle" w="med" len="med"/>
          </a:ln>
        </p:spPr>
      </p:cxnSp>
      <p:sp>
        <p:nvSpPr>
          <p:cNvPr id="1130" name="Google Shape;1130;p86"/>
          <p:cNvSpPr/>
          <p:nvPr/>
        </p:nvSpPr>
        <p:spPr>
          <a:xfrm rot="-5400000">
            <a:off x="7372280" y="3849089"/>
            <a:ext cx="207600" cy="1938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131" name="Google Shape;1131;p86"/>
          <p:cNvCxnSpPr>
            <a:endCxn id="1130" idx="2"/>
          </p:cNvCxnSpPr>
          <p:nvPr/>
        </p:nvCxnSpPr>
        <p:spPr>
          <a:xfrm rot="10800000">
            <a:off x="7572980" y="3945989"/>
            <a:ext cx="248700" cy="0"/>
          </a:xfrm>
          <a:prstGeom prst="straightConnector1">
            <a:avLst/>
          </a:prstGeom>
          <a:noFill/>
          <a:ln w="9525" cap="flat" cmpd="sng">
            <a:solidFill>
              <a:srgbClr val="000000"/>
            </a:solidFill>
            <a:prstDash val="solid"/>
            <a:round/>
            <a:headEnd type="none" w="med" len="med"/>
            <a:tailEnd type="triangle" w="med" len="med"/>
          </a:ln>
        </p:spPr>
      </p:cxnSp>
      <p:sp>
        <p:nvSpPr>
          <p:cNvPr id="1132" name="Google Shape;1132;p86"/>
          <p:cNvSpPr/>
          <p:nvPr/>
        </p:nvSpPr>
        <p:spPr>
          <a:xfrm rot="-5400000">
            <a:off x="7711084" y="3849089"/>
            <a:ext cx="207600" cy="1938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3" name="Google Shape;1133;p86"/>
          <p:cNvSpPr/>
          <p:nvPr/>
        </p:nvSpPr>
        <p:spPr>
          <a:xfrm rot="-5400000">
            <a:off x="6159915" y="1460684"/>
            <a:ext cx="207600" cy="1938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4" name="Google Shape;1134;p86"/>
          <p:cNvCxnSpPr>
            <a:endCxn id="1133" idx="2"/>
          </p:cNvCxnSpPr>
          <p:nvPr/>
        </p:nvCxnSpPr>
        <p:spPr>
          <a:xfrm rot="10800000">
            <a:off x="6360615" y="1557584"/>
            <a:ext cx="248700" cy="0"/>
          </a:xfrm>
          <a:prstGeom prst="straightConnector1">
            <a:avLst/>
          </a:prstGeom>
          <a:noFill/>
          <a:ln w="9525" cap="flat" cmpd="sng">
            <a:solidFill>
              <a:srgbClr val="000000"/>
            </a:solidFill>
            <a:prstDash val="solid"/>
            <a:round/>
            <a:headEnd type="none" w="med" len="med"/>
            <a:tailEnd type="triangle" w="med" len="med"/>
          </a:ln>
        </p:spPr>
      </p:cxnSp>
      <p:sp>
        <p:nvSpPr>
          <p:cNvPr id="1135" name="Google Shape;1135;p86"/>
          <p:cNvSpPr/>
          <p:nvPr/>
        </p:nvSpPr>
        <p:spPr>
          <a:xfrm rot="-5400000">
            <a:off x="6498719" y="1460684"/>
            <a:ext cx="207600" cy="1938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136" name="Google Shape;1136;p86"/>
          <p:cNvCxnSpPr>
            <a:endCxn id="1135" idx="2"/>
          </p:cNvCxnSpPr>
          <p:nvPr/>
        </p:nvCxnSpPr>
        <p:spPr>
          <a:xfrm rot="10800000">
            <a:off x="6699419" y="1557584"/>
            <a:ext cx="248700" cy="0"/>
          </a:xfrm>
          <a:prstGeom prst="straightConnector1">
            <a:avLst/>
          </a:prstGeom>
          <a:noFill/>
          <a:ln w="9525" cap="flat" cmpd="sng">
            <a:solidFill>
              <a:srgbClr val="000000"/>
            </a:solidFill>
            <a:prstDash val="solid"/>
            <a:round/>
            <a:headEnd type="none" w="med" len="med"/>
            <a:tailEnd type="triangle" w="med" len="med"/>
          </a:ln>
        </p:spPr>
      </p:cxnSp>
      <p:sp>
        <p:nvSpPr>
          <p:cNvPr id="1137" name="Google Shape;1137;p86"/>
          <p:cNvSpPr/>
          <p:nvPr/>
        </p:nvSpPr>
        <p:spPr>
          <a:xfrm rot="-5400000">
            <a:off x="6837523" y="1460684"/>
            <a:ext cx="207600" cy="1938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138" name="Google Shape;1138;p86"/>
          <p:cNvCxnSpPr>
            <a:endCxn id="1137" idx="2"/>
          </p:cNvCxnSpPr>
          <p:nvPr/>
        </p:nvCxnSpPr>
        <p:spPr>
          <a:xfrm rot="10800000">
            <a:off x="7038223" y="1557584"/>
            <a:ext cx="248700" cy="0"/>
          </a:xfrm>
          <a:prstGeom prst="straightConnector1">
            <a:avLst/>
          </a:prstGeom>
          <a:noFill/>
          <a:ln w="9525" cap="flat" cmpd="sng">
            <a:solidFill>
              <a:srgbClr val="000000"/>
            </a:solidFill>
            <a:prstDash val="solid"/>
            <a:round/>
            <a:headEnd type="none" w="med" len="med"/>
            <a:tailEnd type="triangle" w="med" len="med"/>
          </a:ln>
        </p:spPr>
      </p:cxnSp>
      <p:sp>
        <p:nvSpPr>
          <p:cNvPr id="1139" name="Google Shape;1139;p86"/>
          <p:cNvSpPr/>
          <p:nvPr/>
        </p:nvSpPr>
        <p:spPr>
          <a:xfrm rot="-5400000">
            <a:off x="7176327" y="1460684"/>
            <a:ext cx="207600" cy="1938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0" name="Google Shape;1140;p86"/>
          <p:cNvSpPr/>
          <p:nvPr/>
        </p:nvSpPr>
        <p:spPr>
          <a:xfrm rot="-5400000">
            <a:off x="3026330" y="1446946"/>
            <a:ext cx="207600" cy="1938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141" name="Google Shape;1141;p86"/>
          <p:cNvCxnSpPr>
            <a:stCxn id="1140" idx="0"/>
            <a:endCxn id="1111" idx="2"/>
          </p:cNvCxnSpPr>
          <p:nvPr/>
        </p:nvCxnSpPr>
        <p:spPr>
          <a:xfrm flipH="1">
            <a:off x="2845430" y="1543846"/>
            <a:ext cx="187800" cy="5400"/>
          </a:xfrm>
          <a:prstGeom prst="straightConnector1">
            <a:avLst/>
          </a:prstGeom>
          <a:noFill/>
          <a:ln w="9525" cap="flat" cmpd="sng">
            <a:solidFill>
              <a:schemeClr val="dk2"/>
            </a:solidFill>
            <a:prstDash val="solid"/>
            <a:round/>
            <a:headEnd type="none" w="med" len="med"/>
            <a:tailEnd type="triangle" w="med" len="med"/>
          </a:ln>
        </p:spPr>
      </p:cxnSp>
      <p:sp>
        <p:nvSpPr>
          <p:cNvPr id="1142" name="Google Shape;1142;p86"/>
          <p:cNvSpPr/>
          <p:nvPr/>
        </p:nvSpPr>
        <p:spPr>
          <a:xfrm rot="-5400000">
            <a:off x="5860399" y="4025052"/>
            <a:ext cx="207600" cy="1938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3" name="Google Shape;1143;p86"/>
          <p:cNvSpPr/>
          <p:nvPr/>
        </p:nvSpPr>
        <p:spPr>
          <a:xfrm rot="-5400000">
            <a:off x="2913069" y="3347020"/>
            <a:ext cx="207600" cy="1938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4" name="Google Shape;1144;p86"/>
          <p:cNvSpPr/>
          <p:nvPr/>
        </p:nvSpPr>
        <p:spPr>
          <a:xfrm rot="-5400000">
            <a:off x="8049882" y="3849093"/>
            <a:ext cx="207600" cy="1938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5" name="Google Shape;1145;p86"/>
          <p:cNvSpPr/>
          <p:nvPr/>
        </p:nvSpPr>
        <p:spPr>
          <a:xfrm rot="-5400000">
            <a:off x="7515124" y="1460681"/>
            <a:ext cx="207600" cy="193800"/>
          </a:xfrm>
          <a:prstGeom prst="rect">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146" name="Google Shape;1146;p86"/>
          <p:cNvCxnSpPr>
            <a:stCxn id="1142" idx="0"/>
            <a:endCxn id="1125" idx="2"/>
          </p:cNvCxnSpPr>
          <p:nvPr/>
        </p:nvCxnSpPr>
        <p:spPr>
          <a:xfrm rot="10800000">
            <a:off x="5722399" y="4121952"/>
            <a:ext cx="144900" cy="0"/>
          </a:xfrm>
          <a:prstGeom prst="straightConnector1">
            <a:avLst/>
          </a:prstGeom>
          <a:noFill/>
          <a:ln w="9525" cap="flat" cmpd="sng">
            <a:solidFill>
              <a:schemeClr val="dk2"/>
            </a:solidFill>
            <a:prstDash val="solid"/>
            <a:round/>
            <a:headEnd type="none" w="med" len="med"/>
            <a:tailEnd type="triangle" w="med" len="med"/>
          </a:ln>
        </p:spPr>
      </p:cxnSp>
      <p:cxnSp>
        <p:nvCxnSpPr>
          <p:cNvPr id="1147" name="Google Shape;1147;p86"/>
          <p:cNvCxnSpPr>
            <a:stCxn id="1144" idx="0"/>
            <a:endCxn id="1132" idx="2"/>
          </p:cNvCxnSpPr>
          <p:nvPr/>
        </p:nvCxnSpPr>
        <p:spPr>
          <a:xfrm rot="10800000">
            <a:off x="7911882" y="3945993"/>
            <a:ext cx="144900" cy="0"/>
          </a:xfrm>
          <a:prstGeom prst="straightConnector1">
            <a:avLst/>
          </a:prstGeom>
          <a:noFill/>
          <a:ln w="9525" cap="flat" cmpd="sng">
            <a:solidFill>
              <a:schemeClr val="dk2"/>
            </a:solidFill>
            <a:prstDash val="solid"/>
            <a:round/>
            <a:headEnd type="none" w="med" len="med"/>
            <a:tailEnd type="triangle" w="med" len="med"/>
          </a:ln>
        </p:spPr>
      </p:cxnSp>
      <p:cxnSp>
        <p:nvCxnSpPr>
          <p:cNvPr id="1148" name="Google Shape;1148;p86"/>
          <p:cNvCxnSpPr>
            <a:stCxn id="1145" idx="0"/>
            <a:endCxn id="1139" idx="2"/>
          </p:cNvCxnSpPr>
          <p:nvPr/>
        </p:nvCxnSpPr>
        <p:spPr>
          <a:xfrm rot="10800000">
            <a:off x="7377124" y="1557581"/>
            <a:ext cx="144900" cy="0"/>
          </a:xfrm>
          <a:prstGeom prst="straightConnector1">
            <a:avLst/>
          </a:prstGeom>
          <a:noFill/>
          <a:ln w="9525" cap="flat" cmpd="sng">
            <a:solidFill>
              <a:schemeClr val="dk2"/>
            </a:solidFill>
            <a:prstDash val="solid"/>
            <a:round/>
            <a:headEnd type="none" w="med" len="med"/>
            <a:tailEnd type="triangle" w="med" len="med"/>
          </a:ln>
        </p:spPr>
      </p:cxnSp>
      <p:cxnSp>
        <p:nvCxnSpPr>
          <p:cNvPr id="1149" name="Google Shape;1149;p86"/>
          <p:cNvCxnSpPr>
            <a:stCxn id="1143" idx="0"/>
            <a:endCxn id="1118" idx="2"/>
          </p:cNvCxnSpPr>
          <p:nvPr/>
        </p:nvCxnSpPr>
        <p:spPr>
          <a:xfrm rot="10800000">
            <a:off x="2793669" y="3443920"/>
            <a:ext cx="126300" cy="0"/>
          </a:xfrm>
          <a:prstGeom prst="straightConnector1">
            <a:avLst/>
          </a:prstGeom>
          <a:noFill/>
          <a:ln w="9525" cap="flat" cmpd="sng">
            <a:solidFill>
              <a:schemeClr val="dk2"/>
            </a:solidFill>
            <a:prstDash val="solid"/>
            <a:round/>
            <a:headEnd type="none" w="med" len="med"/>
            <a:tailEnd type="triangle" w="med" len="med"/>
          </a:ln>
        </p:spPr>
      </p:cxnSp>
      <p:sp>
        <p:nvSpPr>
          <p:cNvPr id="1150" name="Google Shape;1150;p86"/>
          <p:cNvSpPr/>
          <p:nvPr/>
        </p:nvSpPr>
        <p:spPr>
          <a:xfrm>
            <a:off x="2793671" y="1828491"/>
            <a:ext cx="1178400" cy="622500"/>
          </a:xfrm>
          <a:prstGeom prst="wedgeRectCallout">
            <a:avLst>
              <a:gd name="adj1" fmla="val -37882"/>
              <a:gd name="adj2" fmla="val 61012"/>
            </a:avLst>
          </a:prstGeom>
          <a:solidFill>
            <a:schemeClr val="lt2"/>
          </a:solidFill>
          <a:ln w="28575" cap="flat" cmpd="sng">
            <a:solidFill>
              <a:schemeClr val="accent2"/>
            </a:solidFill>
            <a:prstDash val="solid"/>
            <a:round/>
            <a:headEnd type="none" w="sm" len="sm"/>
            <a:tailEnd type="none" w="sm" len="sm"/>
          </a:ln>
        </p:spPr>
        <p:txBody>
          <a:bodyPr spcFirstLastPara="1" wrap="square" lIns="34300" tIns="34300" rIns="34300" bIns="34300" anchor="ctr" anchorCtr="0">
            <a:noAutofit/>
          </a:bodyPr>
          <a:lstStyle/>
          <a:p>
            <a:pPr marL="63500" marR="88900" lvl="0" indent="0" algn="l" rtl="0">
              <a:spcBef>
                <a:spcPts val="0"/>
              </a:spcBef>
              <a:spcAft>
                <a:spcPts val="0"/>
              </a:spcAft>
              <a:buNone/>
            </a:pPr>
            <a:r>
              <a:rPr lang="en" sz="1200">
                <a:latin typeface="Proxima Nova"/>
                <a:ea typeface="Proxima Nova"/>
                <a:cs typeface="Proxima Nova"/>
                <a:sym typeface="Proxima Nova"/>
              </a:rPr>
              <a:t>There goes all my work...</a:t>
            </a:r>
            <a:endParaRPr sz="1200">
              <a:latin typeface="Proxima Nova"/>
              <a:ea typeface="Proxima Nova"/>
              <a:cs typeface="Proxima Nova"/>
              <a:sym typeface="Proxima Nova"/>
            </a:endParaRPr>
          </a:p>
        </p:txBody>
      </p:sp>
      <p:sp>
        <p:nvSpPr>
          <p:cNvPr id="1151" name="Google Shape;1151;p86"/>
          <p:cNvSpPr/>
          <p:nvPr/>
        </p:nvSpPr>
        <p:spPr>
          <a:xfrm>
            <a:off x="5570107" y="857897"/>
            <a:ext cx="1178400" cy="622500"/>
          </a:xfrm>
          <a:prstGeom prst="wedgeRectCallout">
            <a:avLst>
              <a:gd name="adj1" fmla="val -33996"/>
              <a:gd name="adj2" fmla="val 65685"/>
            </a:avLst>
          </a:prstGeom>
          <a:solidFill>
            <a:schemeClr val="lt2"/>
          </a:solidFill>
          <a:ln w="28575" cap="flat" cmpd="sng">
            <a:solidFill>
              <a:srgbClr val="E69138"/>
            </a:solidFill>
            <a:prstDash val="solid"/>
            <a:round/>
            <a:headEnd type="none" w="sm" len="sm"/>
            <a:tailEnd type="none" w="sm" len="sm"/>
          </a:ln>
        </p:spPr>
        <p:txBody>
          <a:bodyPr spcFirstLastPara="1" wrap="square" lIns="34300" tIns="34300" rIns="34300" bIns="34300" anchor="ctr" anchorCtr="0">
            <a:noAutofit/>
          </a:bodyPr>
          <a:lstStyle/>
          <a:p>
            <a:pPr marL="63500" marR="88900" lvl="0" indent="0" algn="l" rtl="0">
              <a:spcBef>
                <a:spcPts val="0"/>
              </a:spcBef>
              <a:spcAft>
                <a:spcPts val="0"/>
              </a:spcAft>
              <a:buNone/>
            </a:pPr>
            <a:r>
              <a:rPr lang="en" sz="1200">
                <a:latin typeface="Proxima Nova"/>
                <a:ea typeface="Proxima Nova"/>
                <a:cs typeface="Proxima Nova"/>
                <a:sym typeface="Proxima Nova"/>
              </a:rPr>
              <a:t>This seems fine to me.</a:t>
            </a:r>
            <a:endParaRPr sz="1200">
              <a:latin typeface="Proxima Nova"/>
              <a:ea typeface="Proxima Nova"/>
              <a:cs typeface="Proxima Nova"/>
              <a:sym typeface="Proxima Nova"/>
            </a:endParaRPr>
          </a:p>
        </p:txBody>
      </p:sp>
      <p:sp>
        <p:nvSpPr>
          <p:cNvPr id="1152" name="Google Shape;1152;p86"/>
          <p:cNvSpPr/>
          <p:nvPr/>
        </p:nvSpPr>
        <p:spPr>
          <a:xfrm>
            <a:off x="3988958" y="3259331"/>
            <a:ext cx="1178400" cy="622500"/>
          </a:xfrm>
          <a:prstGeom prst="wedgeRectCallout">
            <a:avLst>
              <a:gd name="adj1" fmla="val -37882"/>
              <a:gd name="adj2" fmla="val 61012"/>
            </a:avLst>
          </a:prstGeom>
          <a:solidFill>
            <a:schemeClr val="lt2"/>
          </a:solidFill>
          <a:ln w="28575" cap="flat" cmpd="sng">
            <a:solidFill>
              <a:srgbClr val="3C78D8"/>
            </a:solidFill>
            <a:prstDash val="solid"/>
            <a:round/>
            <a:headEnd type="none" w="sm" len="sm"/>
            <a:tailEnd type="none" w="sm" len="sm"/>
          </a:ln>
        </p:spPr>
        <p:txBody>
          <a:bodyPr spcFirstLastPara="1" wrap="square" lIns="34300" tIns="34300" rIns="34300" bIns="34300" anchor="ctr" anchorCtr="0">
            <a:noAutofit/>
          </a:bodyPr>
          <a:lstStyle/>
          <a:p>
            <a:pPr marL="63500" marR="88900" lvl="0" indent="0" algn="l" rtl="0">
              <a:spcBef>
                <a:spcPts val="0"/>
              </a:spcBef>
              <a:spcAft>
                <a:spcPts val="0"/>
              </a:spcAft>
              <a:buNone/>
            </a:pPr>
            <a:r>
              <a:rPr lang="en" sz="1200">
                <a:latin typeface="Proxima Nova"/>
                <a:ea typeface="Proxima Nova"/>
                <a:cs typeface="Proxima Nova"/>
                <a:sym typeface="Proxima Nova"/>
              </a:rPr>
              <a:t>No time to waste. Let’s try again...</a:t>
            </a:r>
            <a:endParaRPr sz="1200">
              <a:latin typeface="Proxima Nova"/>
              <a:ea typeface="Proxima Nova"/>
              <a:cs typeface="Proxima Nova"/>
              <a:sym typeface="Proxima Nova"/>
            </a:endParaRPr>
          </a:p>
        </p:txBody>
      </p:sp>
      <p:sp>
        <p:nvSpPr>
          <p:cNvPr id="1153" name="Google Shape;1153;p86"/>
          <p:cNvSpPr/>
          <p:nvPr/>
        </p:nvSpPr>
        <p:spPr>
          <a:xfrm>
            <a:off x="6094962" y="2520384"/>
            <a:ext cx="1178400" cy="622500"/>
          </a:xfrm>
          <a:prstGeom prst="wedgeRectCallout">
            <a:avLst>
              <a:gd name="adj1" fmla="val -37882"/>
              <a:gd name="adj2" fmla="val 61012"/>
            </a:avLst>
          </a:prstGeom>
          <a:solidFill>
            <a:schemeClr val="lt2"/>
          </a:solidFill>
          <a:ln w="28575" cap="flat" cmpd="sng">
            <a:solidFill>
              <a:srgbClr val="674EA7"/>
            </a:solidFill>
            <a:prstDash val="solid"/>
            <a:round/>
            <a:headEnd type="none" w="sm" len="sm"/>
            <a:tailEnd type="none" w="sm" len="sm"/>
          </a:ln>
        </p:spPr>
        <p:txBody>
          <a:bodyPr spcFirstLastPara="1" wrap="square" lIns="34300" tIns="34300" rIns="34300" bIns="34300" anchor="ctr" anchorCtr="0">
            <a:noAutofit/>
          </a:bodyPr>
          <a:lstStyle/>
          <a:p>
            <a:pPr marL="63500" marR="88900" lvl="0" indent="0" algn="l" rtl="0">
              <a:spcBef>
                <a:spcPts val="0"/>
              </a:spcBef>
              <a:spcAft>
                <a:spcPts val="0"/>
              </a:spcAft>
              <a:buNone/>
            </a:pPr>
            <a:r>
              <a:rPr lang="en" sz="1200">
                <a:latin typeface="Proxima Nova"/>
                <a:ea typeface="Proxima Nova"/>
                <a:cs typeface="Proxima Nova"/>
                <a:sym typeface="Proxima Nova"/>
              </a:rPr>
              <a:t>Math checks out.</a:t>
            </a:r>
            <a:endParaRPr sz="1200">
              <a:latin typeface="Proxima Nova"/>
              <a:ea typeface="Proxima Nova"/>
              <a:cs typeface="Proxima Nova"/>
              <a:sym typeface="Proxima Nova"/>
            </a:endParaRPr>
          </a:p>
        </p:txBody>
      </p:sp>
      <p:sp>
        <p:nvSpPr>
          <p:cNvPr id="1154" name="Google Shape;1154;p86"/>
          <p:cNvSpPr/>
          <p:nvPr/>
        </p:nvSpPr>
        <p:spPr>
          <a:xfrm>
            <a:off x="4204648" y="989475"/>
            <a:ext cx="1178400" cy="622500"/>
          </a:xfrm>
          <a:prstGeom prst="wedgeRectCallout">
            <a:avLst>
              <a:gd name="adj1" fmla="val -40914"/>
              <a:gd name="adj2" fmla="val 60466"/>
            </a:avLst>
          </a:prstGeom>
          <a:solidFill>
            <a:schemeClr val="lt2"/>
          </a:solidFill>
          <a:ln w="28575" cap="flat" cmpd="sng">
            <a:solidFill>
              <a:srgbClr val="6AA84F"/>
            </a:solidFill>
            <a:prstDash val="solid"/>
            <a:round/>
            <a:headEnd type="none" w="sm" len="sm"/>
            <a:tailEnd type="none" w="sm" len="sm"/>
          </a:ln>
        </p:spPr>
        <p:txBody>
          <a:bodyPr spcFirstLastPara="1" wrap="square" lIns="34300" tIns="34300" rIns="34300" bIns="34300" anchor="ctr" anchorCtr="0">
            <a:noAutofit/>
          </a:bodyPr>
          <a:lstStyle/>
          <a:p>
            <a:pPr marL="63500" marR="88900" lvl="0" indent="0" algn="l" rtl="0">
              <a:spcBef>
                <a:spcPts val="0"/>
              </a:spcBef>
              <a:spcAft>
                <a:spcPts val="0"/>
              </a:spcAft>
              <a:buNone/>
            </a:pPr>
            <a:r>
              <a:rPr lang="en" sz="1200">
                <a:latin typeface="Proxima Nova"/>
                <a:ea typeface="Proxima Nova"/>
                <a:cs typeface="Proxima Nova"/>
                <a:sym typeface="Proxima Nova"/>
              </a:rPr>
              <a:t>There’s a reason I’m  green. 🤑</a:t>
            </a:r>
            <a:endParaRPr sz="1200">
              <a:latin typeface="Proxima Nova"/>
              <a:ea typeface="Proxima Nova"/>
              <a:cs typeface="Proxima Nova"/>
              <a:sym typeface="Proxima Nov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7"/>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 6: PROFIT</a:t>
            </a:r>
            <a:endParaRPr/>
          </a:p>
        </p:txBody>
      </p:sp>
      <p:sp>
        <p:nvSpPr>
          <p:cNvPr id="1160" name="Google Shape;1160;p87"/>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RECIPE FOR MINING</a:t>
            </a:r>
            <a:endParaRPr b="1"/>
          </a:p>
        </p:txBody>
      </p:sp>
      <p:sp>
        <p:nvSpPr>
          <p:cNvPr id="1161" name="Google Shape;1161;p87"/>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RUSTIE LIN</a:t>
            </a:r>
            <a:endParaRPr sz="900">
              <a:solidFill>
                <a:srgbClr val="B7B7B7"/>
              </a:solidFill>
              <a:latin typeface="Proxima Nova"/>
              <a:ea typeface="Proxima Nova"/>
              <a:cs typeface="Proxima Nova"/>
              <a:sym typeface="Proxima Nova"/>
            </a:endParaRPr>
          </a:p>
        </p:txBody>
      </p:sp>
      <p:sp>
        <p:nvSpPr>
          <p:cNvPr id="1162" name="Google Shape;1162;p87"/>
          <p:cNvSpPr txBox="1"/>
          <p:nvPr/>
        </p:nvSpPr>
        <p:spPr>
          <a:xfrm>
            <a:off x="623816" y="1193963"/>
            <a:ext cx="3864300" cy="27555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800" b="1">
                <a:latin typeface="Proxima Nova"/>
                <a:ea typeface="Proxima Nova"/>
                <a:cs typeface="Proxima Nova"/>
                <a:sym typeface="Proxima Nova"/>
              </a:rPr>
              <a:t>Remember: Mining is a competition</a:t>
            </a:r>
            <a:endParaRPr sz="1800" b="1">
              <a:latin typeface="Proxima Nova"/>
              <a:ea typeface="Proxima Nova"/>
              <a:cs typeface="Proxima Nova"/>
              <a:sym typeface="Proxima Nova"/>
            </a:endParaRPr>
          </a:p>
          <a:p>
            <a:pPr marL="0" lvl="0" indent="0" algn="l" rtl="0">
              <a:spcBef>
                <a:spcPts val="0"/>
              </a:spcBef>
              <a:spcAft>
                <a:spcPts val="0"/>
              </a:spcAft>
              <a:buNone/>
            </a:pPr>
            <a:endParaRPr sz="1800">
              <a:latin typeface="Proxima Nova"/>
              <a:ea typeface="Proxima Nova"/>
              <a:cs typeface="Proxima Nova"/>
              <a:sym typeface="Proxima Nova"/>
            </a:endParaRPr>
          </a:p>
          <a:p>
            <a:pPr marL="177800" lvl="0" indent="-203200" algn="l" rtl="0">
              <a:spcBef>
                <a:spcPts val="0"/>
              </a:spcBef>
              <a:spcAft>
                <a:spcPts val="0"/>
              </a:spcAft>
              <a:buSzPts val="1800"/>
              <a:buFont typeface="Proxima Nova"/>
              <a:buChar char="●"/>
            </a:pPr>
            <a:r>
              <a:rPr lang="en" sz="1800">
                <a:latin typeface="Proxima Nova"/>
                <a:ea typeface="Proxima Nova"/>
                <a:cs typeface="Proxima Nova"/>
                <a:sym typeface="Proxima Nova"/>
              </a:rPr>
              <a:t>Longest chain rules!</a:t>
            </a:r>
            <a:endParaRPr sz="1800">
              <a:latin typeface="Proxima Nova"/>
              <a:ea typeface="Proxima Nova"/>
              <a:cs typeface="Proxima Nova"/>
              <a:sym typeface="Proxima Nova"/>
            </a:endParaRPr>
          </a:p>
          <a:p>
            <a:pPr marL="342900" lvl="1" indent="-203200" algn="l" rtl="0">
              <a:spcBef>
                <a:spcPts val="0"/>
              </a:spcBef>
              <a:spcAft>
                <a:spcPts val="0"/>
              </a:spcAft>
              <a:buSzPts val="1800"/>
              <a:buFont typeface="Proxima Nova"/>
              <a:buChar char="○"/>
            </a:pPr>
            <a:r>
              <a:rPr lang="en" sz="1800">
                <a:latin typeface="Proxima Nova"/>
                <a:ea typeface="Proxima Nova"/>
                <a:cs typeface="Proxima Nova"/>
                <a:sym typeface="Proxima Nova"/>
              </a:rPr>
              <a:t>Block included in longest chain</a:t>
            </a:r>
            <a:endParaRPr sz="1800">
              <a:latin typeface="Proxima Nova"/>
              <a:ea typeface="Proxima Nova"/>
              <a:cs typeface="Proxima Nova"/>
              <a:sym typeface="Proxima Nova"/>
            </a:endParaRPr>
          </a:p>
          <a:p>
            <a:pPr marL="342900" lvl="1" indent="-203200" algn="l" rtl="0">
              <a:spcBef>
                <a:spcPts val="0"/>
              </a:spcBef>
              <a:spcAft>
                <a:spcPts val="0"/>
              </a:spcAft>
              <a:buSzPts val="1800"/>
              <a:buFont typeface="Proxima Nova"/>
              <a:buChar char="○"/>
            </a:pPr>
            <a:r>
              <a:rPr lang="en" sz="1800">
                <a:latin typeface="Proxima Nova"/>
                <a:ea typeface="Proxima Nova"/>
                <a:cs typeface="Proxima Nova"/>
                <a:sym typeface="Proxima Nova"/>
              </a:rPr>
              <a:t>Profit from block reward (coinbase transaction) and transaction fees</a:t>
            </a:r>
            <a:endParaRPr sz="1800">
              <a:latin typeface="Proxima Nova"/>
              <a:ea typeface="Proxima Nova"/>
              <a:cs typeface="Proxima Nova"/>
              <a:sym typeface="Proxima Nova"/>
            </a:endParaRPr>
          </a:p>
          <a:p>
            <a:pPr marL="342900" lvl="1" indent="-203200" algn="l" rtl="0">
              <a:spcBef>
                <a:spcPts val="0"/>
              </a:spcBef>
              <a:spcAft>
                <a:spcPts val="0"/>
              </a:spcAft>
              <a:buSzPts val="1800"/>
              <a:buFont typeface="Proxima Nova"/>
              <a:buChar char="○"/>
            </a:pPr>
            <a:r>
              <a:rPr lang="en" sz="1800">
                <a:latin typeface="Proxima Nova"/>
                <a:ea typeface="Proxima Nova"/>
                <a:cs typeface="Proxima Nova"/>
                <a:sym typeface="Proxima Nova"/>
              </a:rPr>
              <a:t>All transactions added to canon transaction history</a:t>
            </a:r>
            <a:endParaRPr sz="1800">
              <a:latin typeface="Proxima Nova"/>
              <a:ea typeface="Proxima Nova"/>
              <a:cs typeface="Proxima Nova"/>
              <a:sym typeface="Proxima Nova"/>
            </a:endParaRPr>
          </a:p>
          <a:p>
            <a:pPr marL="177800" lvl="0" indent="-203200" algn="l" rtl="0">
              <a:spcBef>
                <a:spcPts val="0"/>
              </a:spcBef>
              <a:spcAft>
                <a:spcPts val="0"/>
              </a:spcAft>
              <a:buSzPts val="1800"/>
              <a:buFont typeface="Proxima Nova"/>
              <a:buChar char="●"/>
            </a:pPr>
            <a:r>
              <a:rPr lang="en" sz="1800">
                <a:latin typeface="Proxima Nova"/>
                <a:ea typeface="Proxima Nova"/>
                <a:cs typeface="Proxima Nova"/>
                <a:sym typeface="Proxima Nova"/>
              </a:rPr>
              <a:t>Not included in longest chain</a:t>
            </a:r>
            <a:endParaRPr sz="1800">
              <a:latin typeface="Proxima Nova"/>
              <a:ea typeface="Proxima Nova"/>
              <a:cs typeface="Proxima Nova"/>
              <a:sym typeface="Proxima Nova"/>
            </a:endParaRPr>
          </a:p>
          <a:p>
            <a:pPr marL="342900" lvl="1" indent="-203200" algn="l" rtl="0">
              <a:spcBef>
                <a:spcPts val="0"/>
              </a:spcBef>
              <a:spcAft>
                <a:spcPts val="0"/>
              </a:spcAft>
              <a:buSzPts val="1800"/>
              <a:buFont typeface="Proxima Nova"/>
              <a:buChar char="○"/>
            </a:pPr>
            <a:r>
              <a:rPr lang="en" sz="1800">
                <a:latin typeface="Proxima Nova"/>
                <a:ea typeface="Proxima Nova"/>
                <a:cs typeface="Proxima Nova"/>
                <a:sym typeface="Proxima Nova"/>
              </a:rPr>
              <a:t>Your block may not have been the first valid block seen by others</a:t>
            </a:r>
            <a:endParaRPr sz="1800">
              <a:latin typeface="Proxima Nova"/>
              <a:ea typeface="Proxima Nova"/>
              <a:cs typeface="Proxima Nova"/>
              <a:sym typeface="Proxima Nova"/>
            </a:endParaRPr>
          </a:p>
          <a:p>
            <a:pPr marL="342900" lvl="1" indent="-203200" algn="l" rtl="0">
              <a:spcBef>
                <a:spcPts val="0"/>
              </a:spcBef>
              <a:spcAft>
                <a:spcPts val="0"/>
              </a:spcAft>
              <a:buSzPts val="1800"/>
              <a:buFont typeface="Proxima Nova"/>
              <a:buChar char="○"/>
            </a:pPr>
            <a:r>
              <a:rPr lang="en" sz="1800">
                <a:latin typeface="Proxima Nova"/>
                <a:ea typeface="Proxima Nova"/>
                <a:cs typeface="Proxima Nova"/>
                <a:sym typeface="Proxima Nova"/>
              </a:rPr>
              <a:t>Start mining next block</a:t>
            </a:r>
            <a:endParaRPr sz="1800">
              <a:latin typeface="Proxima Nova"/>
              <a:ea typeface="Proxima Nova"/>
              <a:cs typeface="Proxima Nova"/>
              <a:sym typeface="Proxima Nova"/>
            </a:endParaRPr>
          </a:p>
        </p:txBody>
      </p:sp>
      <p:sp>
        <p:nvSpPr>
          <p:cNvPr id="1163" name="Google Shape;1163;p87"/>
          <p:cNvSpPr/>
          <p:nvPr/>
        </p:nvSpPr>
        <p:spPr>
          <a:xfrm>
            <a:off x="4996732" y="2961413"/>
            <a:ext cx="2112600" cy="607800"/>
          </a:xfrm>
          <a:prstGeom prst="rect">
            <a:avLst/>
          </a:prstGeom>
          <a:solidFill>
            <a:schemeClr val="lt2"/>
          </a:solidFill>
          <a:ln>
            <a:noFill/>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pic>
        <p:nvPicPr>
          <p:cNvPr id="1164" name="Google Shape;1164;p87"/>
          <p:cNvPicPr preferRelativeResize="0"/>
          <p:nvPr/>
        </p:nvPicPr>
        <p:blipFill>
          <a:blip r:embed="rId3">
            <a:alphaModFix/>
          </a:blip>
          <a:stretch>
            <a:fillRect/>
          </a:stretch>
        </p:blipFill>
        <p:spPr>
          <a:xfrm>
            <a:off x="4887293" y="780712"/>
            <a:ext cx="1705594" cy="1705594"/>
          </a:xfrm>
          <a:prstGeom prst="rect">
            <a:avLst/>
          </a:prstGeom>
          <a:noFill/>
          <a:ln>
            <a:noFill/>
          </a:ln>
        </p:spPr>
      </p:pic>
      <p:pic>
        <p:nvPicPr>
          <p:cNvPr id="1165" name="Google Shape;1165;p87"/>
          <p:cNvPicPr preferRelativeResize="0"/>
          <p:nvPr/>
        </p:nvPicPr>
        <p:blipFill>
          <a:blip r:embed="rId3">
            <a:alphaModFix/>
          </a:blip>
          <a:stretch>
            <a:fillRect/>
          </a:stretch>
        </p:blipFill>
        <p:spPr>
          <a:xfrm>
            <a:off x="6074955" y="2551261"/>
            <a:ext cx="1428140" cy="1428140"/>
          </a:xfrm>
          <a:prstGeom prst="rect">
            <a:avLst/>
          </a:prstGeom>
          <a:noFill/>
          <a:ln>
            <a:noFill/>
          </a:ln>
        </p:spPr>
      </p:pic>
      <p:sp>
        <p:nvSpPr>
          <p:cNvPr id="1166" name="Google Shape;1166;p87"/>
          <p:cNvSpPr txBox="1"/>
          <p:nvPr/>
        </p:nvSpPr>
        <p:spPr>
          <a:xfrm>
            <a:off x="7617793" y="3265992"/>
            <a:ext cx="1221000" cy="11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700"/>
              <a:t>Image source: </a:t>
            </a:r>
            <a:r>
              <a:rPr lang="en" sz="700" u="sng">
                <a:solidFill>
                  <a:schemeClr val="hlink"/>
                </a:solidFill>
                <a:hlinkClick r:id="rId4"/>
              </a:rPr>
              <a:t>http://www.coindesk.com/information/how-to-set-up-a-miner/</a:t>
            </a:r>
            <a:endParaRPr sz="700"/>
          </a:p>
        </p:txBody>
      </p:sp>
      <p:pic>
        <p:nvPicPr>
          <p:cNvPr id="1167" name="Google Shape;1167;p87"/>
          <p:cNvPicPr preferRelativeResize="0"/>
          <p:nvPr/>
        </p:nvPicPr>
        <p:blipFill>
          <a:blip r:embed="rId3">
            <a:alphaModFix/>
          </a:blip>
          <a:stretch>
            <a:fillRect/>
          </a:stretch>
        </p:blipFill>
        <p:spPr>
          <a:xfrm>
            <a:off x="4602467" y="2891002"/>
            <a:ext cx="1428140" cy="1428140"/>
          </a:xfrm>
          <a:prstGeom prst="rect">
            <a:avLst/>
          </a:prstGeom>
          <a:noFill/>
          <a:ln>
            <a:noFill/>
          </a:ln>
        </p:spPr>
      </p:pic>
      <p:pic>
        <p:nvPicPr>
          <p:cNvPr id="1168" name="Google Shape;1168;p87"/>
          <p:cNvPicPr preferRelativeResize="0"/>
          <p:nvPr/>
        </p:nvPicPr>
        <p:blipFill>
          <a:blip r:embed="rId3">
            <a:alphaModFix/>
          </a:blip>
          <a:stretch>
            <a:fillRect/>
          </a:stretch>
        </p:blipFill>
        <p:spPr>
          <a:xfrm>
            <a:off x="7109245" y="780713"/>
            <a:ext cx="1828444" cy="182844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8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178" name="Google Shape;1178;p8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179" name="Google Shape;1179;p89"/>
          <p:cNvPicPr preferRelativeResize="0"/>
          <p:nvPr/>
        </p:nvPicPr>
        <p:blipFill>
          <a:blip r:embed="rId3">
            <a:alphaModFix/>
          </a:blip>
          <a:stretch>
            <a:fillRect/>
          </a:stretch>
        </p:blipFill>
        <p:spPr>
          <a:xfrm>
            <a:off x="0" y="1078"/>
            <a:ext cx="9144000" cy="5141343"/>
          </a:xfrm>
          <a:prstGeom prst="rect">
            <a:avLst/>
          </a:prstGeom>
          <a:noFill/>
          <a:ln>
            <a:noFill/>
          </a:ln>
        </p:spPr>
      </p:pic>
      <p:pic>
        <p:nvPicPr>
          <p:cNvPr id="1180" name="Google Shape;1180;p89"/>
          <p:cNvPicPr preferRelativeResize="0"/>
          <p:nvPr/>
        </p:nvPicPr>
        <p:blipFill>
          <a:blip r:embed="rId4">
            <a:alphaModFix/>
          </a:blip>
          <a:stretch>
            <a:fillRect/>
          </a:stretch>
        </p:blipFill>
        <p:spPr>
          <a:xfrm>
            <a:off x="0" y="1078"/>
            <a:ext cx="9144000" cy="5141343"/>
          </a:xfrm>
          <a:prstGeom prst="rect">
            <a:avLst/>
          </a:prstGeom>
          <a:noFill/>
          <a:ln>
            <a:noFill/>
          </a:ln>
        </p:spPr>
      </p:pic>
      <p:sp>
        <p:nvSpPr>
          <p:cNvPr id="1181" name="Google Shape;1181;p89"/>
          <p:cNvSpPr txBox="1"/>
          <p:nvPr/>
        </p:nvSpPr>
        <p:spPr>
          <a:xfrm>
            <a:off x="3738300" y="2034550"/>
            <a:ext cx="5284800" cy="122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4000" b="1" i="1">
                <a:solidFill>
                  <a:srgbClr val="FFFFFF"/>
                </a:solidFill>
                <a:latin typeface="Poppins"/>
                <a:ea typeface="Poppins"/>
                <a:cs typeface="Poppins"/>
                <a:sym typeface="Poppins"/>
              </a:rPr>
              <a:t>Mining Incentives</a:t>
            </a:r>
            <a:endParaRPr sz="4000" b="1" i="1">
              <a:solidFill>
                <a:srgbClr val="FFFFFF"/>
              </a:solidFill>
              <a:latin typeface="Poppins"/>
              <a:ea typeface="Poppins"/>
              <a:cs typeface="Poppins"/>
              <a:sym typeface="Poppi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90"/>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DO WE DO THINGS?</a:t>
            </a:r>
            <a:endParaRPr/>
          </a:p>
        </p:txBody>
      </p:sp>
      <p:sp>
        <p:nvSpPr>
          <p:cNvPr id="1187" name="Google Shape;1187;p90"/>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MINING INCENTIVES</a:t>
            </a:r>
            <a:endParaRPr b="1"/>
          </a:p>
        </p:txBody>
      </p:sp>
      <p:sp>
        <p:nvSpPr>
          <p:cNvPr id="1188" name="Google Shape;1188;p90"/>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1189" name="Google Shape;1189;p90"/>
          <p:cNvSpPr txBox="1">
            <a:spLocks noGrp="1"/>
          </p:cNvSpPr>
          <p:nvPr>
            <p:ph type="body" idx="1"/>
          </p:nvPr>
        </p:nvSpPr>
        <p:spPr>
          <a:xfrm rot="-1521319">
            <a:off x="3995644" y="2383580"/>
            <a:ext cx="1073954" cy="37614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b="1">
                <a:latin typeface="Proxima Nova"/>
                <a:ea typeface="Proxima Nova"/>
                <a:cs typeface="Proxima Nova"/>
                <a:sym typeface="Proxima Nova"/>
              </a:rPr>
              <a:t>PROFIT</a:t>
            </a:r>
            <a:endParaRPr sz="1800">
              <a:latin typeface="Proxima Nova"/>
              <a:ea typeface="Proxima Nova"/>
              <a:cs typeface="Proxima Nova"/>
              <a:sym typeface="Proxima Nov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91"/>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DO WE DO THINGS?</a:t>
            </a:r>
            <a:endParaRPr/>
          </a:p>
        </p:txBody>
      </p:sp>
      <p:sp>
        <p:nvSpPr>
          <p:cNvPr id="1195" name="Google Shape;1195;p91"/>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0000"/>
                </a:solidFill>
              </a:rPr>
              <a:t>MINING INCENTIVES</a:t>
            </a:r>
            <a:endParaRPr b="1">
              <a:solidFill>
                <a:srgbClr val="000000"/>
              </a:solidFill>
            </a:endParaRPr>
          </a:p>
        </p:txBody>
      </p:sp>
      <p:sp>
        <p:nvSpPr>
          <p:cNvPr id="1196" name="Google Shape;1196;p91"/>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1197" name="Google Shape;1197;p91"/>
          <p:cNvSpPr txBox="1"/>
          <p:nvPr/>
        </p:nvSpPr>
        <p:spPr>
          <a:xfrm>
            <a:off x="3273018" y="4554338"/>
            <a:ext cx="2598000" cy="525000"/>
          </a:xfrm>
          <a:prstGeom prst="rect">
            <a:avLst/>
          </a:prstGeom>
          <a:no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000" b="1">
                <a:solidFill>
                  <a:srgbClr val="BFBFBF"/>
                </a:solidFill>
                <a:latin typeface="Proxima Nova"/>
                <a:ea typeface="Proxima Nova"/>
                <a:cs typeface="Proxima Nova"/>
                <a:sym typeface="Proxima Nova"/>
              </a:rPr>
              <a:t>BLOCKCHAIN FUNDAMENTALS LECTURE 4</a:t>
            </a:r>
            <a:endParaRPr sz="500" b="1"/>
          </a:p>
        </p:txBody>
      </p:sp>
      <p:sp>
        <p:nvSpPr>
          <p:cNvPr id="1198" name="Google Shape;1198;p91"/>
          <p:cNvSpPr txBox="1"/>
          <p:nvPr/>
        </p:nvSpPr>
        <p:spPr>
          <a:xfrm rot="10391280">
            <a:off x="-1596369" y="28384"/>
            <a:ext cx="11933039" cy="299987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0" b="1">
                <a:latin typeface="Proxima Nova"/>
                <a:ea typeface="Proxima Nova"/>
                <a:cs typeface="Proxima Nova"/>
                <a:sym typeface="Proxima Nova"/>
              </a:rPr>
              <a:t>PROFITPROFIT</a:t>
            </a:r>
            <a:endParaRPr sz="13000">
              <a:latin typeface="Proxima Nova"/>
              <a:ea typeface="Proxima Nova"/>
              <a:cs typeface="Proxima Nova"/>
              <a:sym typeface="Proxima Nova"/>
            </a:endParaRPr>
          </a:p>
        </p:txBody>
      </p:sp>
      <p:sp>
        <p:nvSpPr>
          <p:cNvPr id="1199" name="Google Shape;1199;p91"/>
          <p:cNvSpPr txBox="1"/>
          <p:nvPr/>
        </p:nvSpPr>
        <p:spPr>
          <a:xfrm rot="-1064544">
            <a:off x="54955" y="1292413"/>
            <a:ext cx="10666541" cy="299986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600" b="1">
                <a:latin typeface="Proxima Nova"/>
                <a:ea typeface="Proxima Nova"/>
                <a:cs typeface="Proxima Nova"/>
                <a:sym typeface="Proxima Nova"/>
              </a:rPr>
              <a:t>PROFITPROFITPR</a:t>
            </a:r>
            <a:endParaRPr sz="9600" b="1">
              <a:latin typeface="Proxima Nova"/>
              <a:ea typeface="Proxima Nova"/>
              <a:cs typeface="Proxima Nova"/>
              <a:sym typeface="Proxima Nova"/>
            </a:endParaRPr>
          </a:p>
          <a:p>
            <a:pPr marL="0" lvl="0" indent="0" algn="l" rtl="0">
              <a:spcBef>
                <a:spcPts val="0"/>
              </a:spcBef>
              <a:spcAft>
                <a:spcPts val="0"/>
              </a:spcAft>
              <a:buNone/>
            </a:pPr>
            <a:endParaRPr sz="9600" b="1">
              <a:latin typeface="Proxima Nova"/>
              <a:ea typeface="Proxima Nova"/>
              <a:cs typeface="Proxima Nova"/>
              <a:sym typeface="Proxima Nova"/>
            </a:endParaRPr>
          </a:p>
        </p:txBody>
      </p:sp>
      <p:sp>
        <p:nvSpPr>
          <p:cNvPr id="1200" name="Google Shape;1200;p91"/>
          <p:cNvSpPr txBox="1"/>
          <p:nvPr/>
        </p:nvSpPr>
        <p:spPr>
          <a:xfrm rot="5104543">
            <a:off x="2304978" y="910728"/>
            <a:ext cx="6353752" cy="29999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0" b="1">
                <a:latin typeface="Proxima Nova"/>
                <a:ea typeface="Proxima Nova"/>
                <a:cs typeface="Proxima Nova"/>
                <a:sym typeface="Proxima Nova"/>
              </a:rPr>
              <a:t>PROFIT</a:t>
            </a:r>
            <a:endParaRPr sz="13000">
              <a:latin typeface="Proxima Nova"/>
              <a:ea typeface="Proxima Nova"/>
              <a:cs typeface="Proxima Nova"/>
              <a:sym typeface="Proxima Nova"/>
            </a:endParaRPr>
          </a:p>
        </p:txBody>
      </p:sp>
      <p:sp>
        <p:nvSpPr>
          <p:cNvPr id="1201" name="Google Shape;1201;p91"/>
          <p:cNvSpPr txBox="1"/>
          <p:nvPr/>
        </p:nvSpPr>
        <p:spPr>
          <a:xfrm rot="-1476265">
            <a:off x="1203359" y="1679269"/>
            <a:ext cx="11932965" cy="299992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0" b="1">
                <a:latin typeface="Proxima Nova"/>
                <a:ea typeface="Proxima Nova"/>
                <a:cs typeface="Proxima Nova"/>
                <a:sym typeface="Proxima Nova"/>
              </a:rPr>
              <a:t>PROFITPROFIT</a:t>
            </a:r>
            <a:endParaRPr sz="13000">
              <a:latin typeface="Proxima Nova"/>
              <a:ea typeface="Proxima Nova"/>
              <a:cs typeface="Proxima Nova"/>
              <a:sym typeface="Proxima Nova"/>
            </a:endParaRPr>
          </a:p>
        </p:txBody>
      </p:sp>
      <p:sp>
        <p:nvSpPr>
          <p:cNvPr id="1202" name="Google Shape;1202;p91"/>
          <p:cNvSpPr txBox="1"/>
          <p:nvPr/>
        </p:nvSpPr>
        <p:spPr>
          <a:xfrm rot="-6382402">
            <a:off x="-2845524" y="829949"/>
            <a:ext cx="11933147" cy="299987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0" b="1">
                <a:latin typeface="Proxima Nova"/>
                <a:ea typeface="Proxima Nova"/>
                <a:cs typeface="Proxima Nova"/>
                <a:sym typeface="Proxima Nova"/>
              </a:rPr>
              <a:t>PROFITPROFIT</a:t>
            </a:r>
            <a:endParaRPr sz="13000">
              <a:latin typeface="Proxima Nova"/>
              <a:ea typeface="Proxima Nova"/>
              <a:cs typeface="Proxima Nova"/>
              <a:sym typeface="Proxima Nova"/>
            </a:endParaRPr>
          </a:p>
        </p:txBody>
      </p:sp>
      <p:sp>
        <p:nvSpPr>
          <p:cNvPr id="1203" name="Google Shape;1203;p91"/>
          <p:cNvSpPr txBox="1">
            <a:spLocks noGrp="1"/>
          </p:cNvSpPr>
          <p:nvPr>
            <p:ph type="body" idx="1"/>
          </p:nvPr>
        </p:nvSpPr>
        <p:spPr>
          <a:xfrm rot="-1521319">
            <a:off x="3995644" y="2383580"/>
            <a:ext cx="1073954" cy="37614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b="1">
                <a:solidFill>
                  <a:srgbClr val="000000"/>
                </a:solidFill>
                <a:latin typeface="Proxima Nova"/>
                <a:ea typeface="Proxima Nova"/>
                <a:cs typeface="Proxima Nova"/>
                <a:sym typeface="Proxima Nova"/>
              </a:rPr>
              <a:t>PROFIT</a:t>
            </a:r>
            <a:endParaRPr sz="1800">
              <a:solidFill>
                <a:srgbClr val="000000"/>
              </a:solidFill>
              <a:latin typeface="Proxima Nova"/>
              <a:ea typeface="Proxima Nova"/>
              <a:cs typeface="Proxima Nova"/>
              <a:sym typeface="Proxima Nova"/>
            </a:endParaRPr>
          </a:p>
        </p:txBody>
      </p:sp>
      <p:sp>
        <p:nvSpPr>
          <p:cNvPr id="1204" name="Google Shape;1204;p91"/>
          <p:cNvSpPr txBox="1">
            <a:spLocks noGrp="1"/>
          </p:cNvSpPr>
          <p:nvPr>
            <p:ph type="body" idx="1"/>
          </p:nvPr>
        </p:nvSpPr>
        <p:spPr>
          <a:xfrm rot="-1521319">
            <a:off x="3995644" y="2383580"/>
            <a:ext cx="1073954" cy="37614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b="1">
                <a:solidFill>
                  <a:srgbClr val="000000"/>
                </a:solidFill>
                <a:latin typeface="Proxima Nova"/>
                <a:ea typeface="Proxima Nova"/>
                <a:cs typeface="Proxima Nova"/>
                <a:sym typeface="Proxima Nova"/>
              </a:rPr>
              <a:t>PROFIT</a:t>
            </a:r>
            <a:endParaRPr sz="1800">
              <a:solidFill>
                <a:srgbClr val="000000"/>
              </a:solidFill>
              <a:latin typeface="Proxima Nova"/>
              <a:ea typeface="Proxima Nova"/>
              <a:cs typeface="Proxima Nova"/>
              <a:sym typeface="Proxima Nova"/>
            </a:endParaRPr>
          </a:p>
        </p:txBody>
      </p:sp>
      <p:sp>
        <p:nvSpPr>
          <p:cNvPr id="1205" name="Google Shape;1205;p91"/>
          <p:cNvSpPr txBox="1">
            <a:spLocks noGrp="1"/>
          </p:cNvSpPr>
          <p:nvPr>
            <p:ph type="body" idx="1"/>
          </p:nvPr>
        </p:nvSpPr>
        <p:spPr>
          <a:xfrm rot="2944619">
            <a:off x="4491122" y="3291986"/>
            <a:ext cx="2810650" cy="112481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200" b="1">
                <a:solidFill>
                  <a:srgbClr val="000000"/>
                </a:solidFill>
                <a:latin typeface="Proxima Nova"/>
                <a:ea typeface="Proxima Nova"/>
                <a:cs typeface="Proxima Nova"/>
                <a:sym typeface="Proxima Nova"/>
              </a:rPr>
              <a:t>PROFIT</a:t>
            </a:r>
            <a:endParaRPr sz="3200">
              <a:solidFill>
                <a:srgbClr val="000000"/>
              </a:solidFill>
              <a:latin typeface="Proxima Nova"/>
              <a:ea typeface="Proxima Nova"/>
              <a:cs typeface="Proxima Nova"/>
              <a:sym typeface="Proxima Nova"/>
            </a:endParaRPr>
          </a:p>
        </p:txBody>
      </p:sp>
      <p:sp>
        <p:nvSpPr>
          <p:cNvPr id="1206" name="Google Shape;1206;p91"/>
          <p:cNvSpPr txBox="1">
            <a:spLocks noGrp="1"/>
          </p:cNvSpPr>
          <p:nvPr>
            <p:ph type="body" idx="1"/>
          </p:nvPr>
        </p:nvSpPr>
        <p:spPr>
          <a:xfrm rot="-1521408">
            <a:off x="1072410" y="2318323"/>
            <a:ext cx="2691393" cy="37614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4700" b="1">
                <a:solidFill>
                  <a:srgbClr val="000000"/>
                </a:solidFill>
                <a:latin typeface="Proxima Nova"/>
                <a:ea typeface="Proxima Nova"/>
                <a:cs typeface="Proxima Nova"/>
                <a:sym typeface="Proxima Nova"/>
              </a:rPr>
              <a:t>PROFIT</a:t>
            </a:r>
            <a:endParaRPr sz="4700">
              <a:solidFill>
                <a:srgbClr val="000000"/>
              </a:solidFill>
              <a:latin typeface="Proxima Nova"/>
              <a:ea typeface="Proxima Nova"/>
              <a:cs typeface="Proxima Nova"/>
              <a:sym typeface="Proxima Nova"/>
            </a:endParaRPr>
          </a:p>
        </p:txBody>
      </p:sp>
      <p:sp>
        <p:nvSpPr>
          <p:cNvPr id="1207" name="Google Shape;1207;p91"/>
          <p:cNvSpPr txBox="1">
            <a:spLocks noGrp="1"/>
          </p:cNvSpPr>
          <p:nvPr>
            <p:ph type="body" idx="1"/>
          </p:nvPr>
        </p:nvSpPr>
        <p:spPr>
          <a:xfrm rot="2879490">
            <a:off x="5249240" y="3282005"/>
            <a:ext cx="3841218" cy="37620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5700" b="1">
                <a:solidFill>
                  <a:srgbClr val="000000"/>
                </a:solidFill>
                <a:latin typeface="Proxima Nova"/>
                <a:ea typeface="Proxima Nova"/>
                <a:cs typeface="Proxima Nova"/>
                <a:sym typeface="Proxima Nova"/>
              </a:rPr>
              <a:t>PROFIT</a:t>
            </a:r>
            <a:endParaRPr sz="5700">
              <a:solidFill>
                <a:srgbClr val="000000"/>
              </a:solidFill>
              <a:latin typeface="Proxima Nova"/>
              <a:ea typeface="Proxima Nova"/>
              <a:cs typeface="Proxima Nova"/>
              <a:sym typeface="Proxima Nova"/>
            </a:endParaRPr>
          </a:p>
        </p:txBody>
      </p:sp>
      <p:sp>
        <p:nvSpPr>
          <p:cNvPr id="1208" name="Google Shape;1208;p91"/>
          <p:cNvSpPr txBox="1">
            <a:spLocks noGrp="1"/>
          </p:cNvSpPr>
          <p:nvPr>
            <p:ph type="body" idx="1"/>
          </p:nvPr>
        </p:nvSpPr>
        <p:spPr>
          <a:xfrm rot="-3373690">
            <a:off x="1335719" y="3811907"/>
            <a:ext cx="4547326" cy="37608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9600" b="1">
                <a:solidFill>
                  <a:srgbClr val="000000"/>
                </a:solidFill>
                <a:latin typeface="Proxima Nova"/>
                <a:ea typeface="Proxima Nova"/>
                <a:cs typeface="Proxima Nova"/>
                <a:sym typeface="Proxima Nova"/>
              </a:rPr>
              <a:t>PROFIT</a:t>
            </a:r>
            <a:endParaRPr sz="9600">
              <a:solidFill>
                <a:srgbClr val="000000"/>
              </a:solidFill>
              <a:latin typeface="Proxima Nova"/>
              <a:ea typeface="Proxima Nova"/>
              <a:cs typeface="Proxima Nova"/>
              <a:sym typeface="Proxima Nov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92"/>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1214" name="Google Shape;1214;p92"/>
          <p:cNvSpPr txBox="1">
            <a:spLocks noGrp="1"/>
          </p:cNvSpPr>
          <p:nvPr>
            <p:ph type="title" idx="4294967295"/>
          </p:nvPr>
        </p:nvSpPr>
        <p:spPr>
          <a:xfrm>
            <a:off x="226870" y="380675"/>
            <a:ext cx="84930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rgbClr val="FFFFFF"/>
                </a:solidFill>
                <a:latin typeface="Poppins"/>
                <a:ea typeface="Poppins"/>
                <a:cs typeface="Poppins"/>
                <a:sym typeface="Poppins"/>
              </a:rPr>
              <a:t>MINING INCENTIVES</a:t>
            </a:r>
            <a:endParaRPr b="1">
              <a:solidFill>
                <a:srgbClr val="FFFFFF"/>
              </a:solidFill>
              <a:latin typeface="Poppins"/>
              <a:ea typeface="Poppins"/>
              <a:cs typeface="Poppins"/>
              <a:sym typeface="Poppins"/>
            </a:endParaRPr>
          </a:p>
        </p:txBody>
      </p:sp>
      <p:sp>
        <p:nvSpPr>
          <p:cNvPr id="1215" name="Google Shape;1215;p92"/>
          <p:cNvSpPr txBox="1">
            <a:spLocks noGrp="1"/>
          </p:cNvSpPr>
          <p:nvPr>
            <p:ph type="title" idx="4294967295"/>
          </p:nvPr>
        </p:nvSpPr>
        <p:spPr>
          <a:xfrm>
            <a:off x="2355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F9900"/>
                </a:solidFill>
                <a:latin typeface="Poppins"/>
                <a:ea typeface="Poppins"/>
                <a:cs typeface="Poppins"/>
                <a:sym typeface="Poppins"/>
              </a:rPr>
              <a:t>WHAT IS PROFIT?</a:t>
            </a:r>
            <a:endParaRPr sz="1400">
              <a:solidFill>
                <a:srgbClr val="FF9900"/>
              </a:solidFill>
              <a:latin typeface="Poppins"/>
              <a:ea typeface="Poppins"/>
              <a:cs typeface="Poppins"/>
              <a:sym typeface="Poppins"/>
            </a:endParaRPr>
          </a:p>
        </p:txBody>
      </p:sp>
      <p:sp>
        <p:nvSpPr>
          <p:cNvPr id="1216" name="Google Shape;1216;p92"/>
          <p:cNvSpPr txBox="1"/>
          <p:nvPr/>
        </p:nvSpPr>
        <p:spPr>
          <a:xfrm>
            <a:off x="4288866" y="1141814"/>
            <a:ext cx="4109400" cy="2859900"/>
          </a:xfrm>
          <a:prstGeom prst="rect">
            <a:avLst/>
          </a:prstGeom>
          <a:noFill/>
          <a:ln>
            <a:noFill/>
          </a:ln>
        </p:spPr>
        <p:txBody>
          <a:bodyPr spcFirstLastPara="1" wrap="square" lIns="34300" tIns="34300" rIns="34300" bIns="34300" anchor="ctr" anchorCtr="0">
            <a:noAutofit/>
          </a:bodyPr>
          <a:lstStyle/>
          <a:p>
            <a:pPr marL="0" lvl="0" indent="0" algn="ctr" rtl="0">
              <a:lnSpc>
                <a:spcPct val="125000"/>
              </a:lnSpc>
              <a:spcBef>
                <a:spcPts val="0"/>
              </a:spcBef>
              <a:spcAft>
                <a:spcPts val="0"/>
              </a:spcAft>
              <a:buNone/>
            </a:pPr>
            <a:r>
              <a:rPr lang="en" sz="2300" b="1" i="1">
                <a:solidFill>
                  <a:srgbClr val="F3F3F3"/>
                </a:solidFill>
                <a:latin typeface="Proxima Nova"/>
                <a:ea typeface="Proxima Nova"/>
                <a:cs typeface="Proxima Nova"/>
                <a:sym typeface="Proxima Nova"/>
              </a:rPr>
              <a:t>PROFIT = REVENUE - COST</a:t>
            </a:r>
            <a:endParaRPr sz="2300" b="1" i="1">
              <a:solidFill>
                <a:srgbClr val="D9D9D9"/>
              </a:solidFill>
              <a:latin typeface="Proxima Nova"/>
              <a:ea typeface="Proxima Nova"/>
              <a:cs typeface="Proxima Nova"/>
              <a:sym typeface="Proxima Nova"/>
            </a:endParaRPr>
          </a:p>
        </p:txBody>
      </p:sp>
      <p:sp>
        <p:nvSpPr>
          <p:cNvPr id="1217" name="Google Shape;1217;p92"/>
          <p:cNvSpPr txBox="1"/>
          <p:nvPr/>
        </p:nvSpPr>
        <p:spPr>
          <a:xfrm>
            <a:off x="976389" y="1141819"/>
            <a:ext cx="3102000" cy="2859900"/>
          </a:xfrm>
          <a:prstGeom prst="rect">
            <a:avLst/>
          </a:prstGeom>
          <a:noFill/>
          <a:ln>
            <a:noFill/>
          </a:ln>
        </p:spPr>
        <p:txBody>
          <a:bodyPr spcFirstLastPara="1" wrap="square" lIns="34300" tIns="34300" rIns="34300" bIns="34300" anchor="ctr" anchorCtr="0">
            <a:noAutofit/>
          </a:bodyPr>
          <a:lstStyle/>
          <a:p>
            <a:pPr marL="0" lvl="0" indent="0" algn="l" rtl="0">
              <a:lnSpc>
                <a:spcPct val="125000"/>
              </a:lnSpc>
              <a:spcBef>
                <a:spcPts val="0"/>
              </a:spcBef>
              <a:spcAft>
                <a:spcPts val="0"/>
              </a:spcAft>
              <a:buNone/>
            </a:pPr>
            <a:r>
              <a:rPr lang="en" sz="2100">
                <a:solidFill>
                  <a:srgbClr val="F3F3F3"/>
                </a:solidFill>
                <a:latin typeface="Roboto Mono"/>
                <a:ea typeface="Roboto Mono"/>
                <a:cs typeface="Roboto Mono"/>
                <a:sym typeface="Roboto Mono"/>
              </a:rPr>
              <a:t>if revenue &gt; cost:</a:t>
            </a:r>
            <a:endParaRPr sz="2100">
              <a:solidFill>
                <a:srgbClr val="F3F3F3"/>
              </a:solidFill>
              <a:latin typeface="Roboto Mono"/>
              <a:ea typeface="Roboto Mono"/>
              <a:cs typeface="Roboto Mono"/>
              <a:sym typeface="Roboto Mono"/>
            </a:endParaRPr>
          </a:p>
          <a:p>
            <a:pPr marL="0" lvl="0" indent="0" algn="l" rtl="0">
              <a:lnSpc>
                <a:spcPct val="125000"/>
              </a:lnSpc>
              <a:spcBef>
                <a:spcPts val="0"/>
              </a:spcBef>
              <a:spcAft>
                <a:spcPts val="0"/>
              </a:spcAft>
              <a:buNone/>
            </a:pPr>
            <a:r>
              <a:rPr lang="en" sz="2100">
                <a:solidFill>
                  <a:srgbClr val="F3F3F3"/>
                </a:solidFill>
                <a:latin typeface="Roboto Mono"/>
                <a:ea typeface="Roboto Mono"/>
                <a:cs typeface="Roboto Mono"/>
                <a:sym typeface="Roboto Mono"/>
              </a:rPr>
              <a:t>	return “$$$$”</a:t>
            </a:r>
            <a:endParaRPr sz="2100">
              <a:solidFill>
                <a:srgbClr val="F3F3F3"/>
              </a:solidFill>
              <a:latin typeface="Roboto Mono"/>
              <a:ea typeface="Roboto Mono"/>
              <a:cs typeface="Roboto Mono"/>
              <a:sym typeface="Roboto Mon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93"/>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PROFIT FROM MINING</a:t>
            </a:r>
            <a:endParaRPr/>
          </a:p>
        </p:txBody>
      </p:sp>
      <p:sp>
        <p:nvSpPr>
          <p:cNvPr id="1223" name="Google Shape;1223;p93"/>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MINING INCENTIVES</a:t>
            </a:r>
            <a:endParaRPr b="1"/>
          </a:p>
        </p:txBody>
      </p:sp>
      <p:sp>
        <p:nvSpPr>
          <p:cNvPr id="1224" name="Google Shape;1224;p93"/>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1225" name="Google Shape;1225;p93"/>
          <p:cNvSpPr txBox="1">
            <a:spLocks noGrp="1"/>
          </p:cNvSpPr>
          <p:nvPr>
            <p:ph type="body" idx="1"/>
          </p:nvPr>
        </p:nvSpPr>
        <p:spPr>
          <a:xfrm>
            <a:off x="453125" y="1618950"/>
            <a:ext cx="8520600" cy="1905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400">
                <a:solidFill>
                  <a:srgbClr val="000000"/>
                </a:solidFill>
                <a:latin typeface="Roboto Mono"/>
                <a:ea typeface="Roboto Mono"/>
                <a:cs typeface="Roboto Mono"/>
                <a:sym typeface="Roboto Mono"/>
              </a:rPr>
              <a:t>MINING_REVENUE = BLOCK_REWARD + TX_FEES</a:t>
            </a:r>
            <a:endParaRPr sz="2400">
              <a:solidFill>
                <a:srgbClr val="000000"/>
              </a:solidFill>
              <a:latin typeface="Roboto Mono"/>
              <a:ea typeface="Roboto Mono"/>
              <a:cs typeface="Roboto Mono"/>
              <a:sym typeface="Roboto Mono"/>
            </a:endParaRPr>
          </a:p>
          <a:p>
            <a:pPr marL="0" lvl="0" indent="0" algn="just" rtl="0">
              <a:spcBef>
                <a:spcPts val="1600"/>
              </a:spcBef>
              <a:spcAft>
                <a:spcPts val="0"/>
              </a:spcAft>
              <a:buNone/>
            </a:pPr>
            <a:r>
              <a:rPr lang="en" sz="2400">
                <a:solidFill>
                  <a:srgbClr val="000000"/>
                </a:solidFill>
                <a:latin typeface="Roboto Mono"/>
                <a:ea typeface="Roboto Mono"/>
                <a:cs typeface="Roboto Mono"/>
                <a:sym typeface="Roboto Mono"/>
              </a:rPr>
              <a:t>MINING_COST = FIXED_COSTS + VARIABLE_COSTS</a:t>
            </a:r>
            <a:endParaRPr sz="2400">
              <a:solidFill>
                <a:srgbClr val="000000"/>
              </a:solidFill>
              <a:latin typeface="Roboto Mono"/>
              <a:ea typeface="Roboto Mono"/>
              <a:cs typeface="Roboto Mono"/>
              <a:sym typeface="Roboto Mono"/>
            </a:endParaRPr>
          </a:p>
          <a:p>
            <a:pPr marL="0" marR="0" lvl="0" indent="0" algn="just" rtl="0">
              <a:lnSpc>
                <a:spcPct val="100000"/>
              </a:lnSpc>
              <a:spcBef>
                <a:spcPts val="1600"/>
              </a:spcBef>
              <a:spcAft>
                <a:spcPts val="0"/>
              </a:spcAft>
              <a:buNone/>
            </a:pPr>
            <a:endParaRPr sz="2400">
              <a:solidFill>
                <a:srgbClr val="000000"/>
              </a:solidFill>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 sz="2400">
                <a:solidFill>
                  <a:srgbClr val="000000"/>
                </a:solidFill>
                <a:latin typeface="Roboto Mono"/>
                <a:ea typeface="Roboto Mono"/>
                <a:cs typeface="Roboto Mono"/>
                <a:sym typeface="Roboto Mono"/>
              </a:rPr>
              <a:t>if MINING_REVENUE &gt; MINING_COST:</a:t>
            </a:r>
            <a:endParaRPr sz="2400">
              <a:solidFill>
                <a:srgbClr val="000000"/>
              </a:solidFill>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 sz="2400">
                <a:solidFill>
                  <a:srgbClr val="000000"/>
                </a:solidFill>
                <a:latin typeface="Roboto Mono"/>
                <a:ea typeface="Roboto Mono"/>
                <a:cs typeface="Roboto Mono"/>
                <a:sym typeface="Roboto Mono"/>
              </a:rPr>
              <a:t>    miner.get_profit()</a:t>
            </a:r>
            <a:endParaRPr sz="2400">
              <a:solidFill>
                <a:srgbClr val="000000"/>
              </a:solidFill>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Unvan 2"/>
          <p:cNvSpPr>
            <a:spLocks noGrp="1"/>
          </p:cNvSpPr>
          <p:nvPr>
            <p:ph type="title" idx="2"/>
          </p:nvPr>
        </p:nvSpPr>
        <p:spPr/>
        <p:txBody>
          <a:bodyPr/>
          <a:lstStyle/>
          <a:p>
            <a:endParaRPr lang="tr-TR"/>
          </a:p>
        </p:txBody>
      </p:sp>
      <p:sp>
        <p:nvSpPr>
          <p:cNvPr id="4" name="Metin Yer Tutucusu 3"/>
          <p:cNvSpPr>
            <a:spLocks noGrp="1"/>
          </p:cNvSpPr>
          <p:nvPr>
            <p:ph type="body" idx="1"/>
          </p:nvPr>
        </p:nvSpPr>
        <p:spPr>
          <a:xfrm>
            <a:off x="6309360" y="187825"/>
            <a:ext cx="2495340" cy="3416400"/>
          </a:xfrm>
        </p:spPr>
        <p:txBody>
          <a:bodyPr/>
          <a:lstStyle/>
          <a:p>
            <a:pPr marL="114300" indent="0" algn="just">
              <a:buNone/>
            </a:pPr>
            <a:r>
              <a:rPr lang="tr-TR" sz="1050" dirty="0">
                <a:solidFill>
                  <a:schemeClr val="tx1"/>
                </a:solidFill>
                <a:latin typeface="Times New Roman" panose="02020603050405020304" pitchFamily="18" charset="0"/>
                <a:cs typeface="Times New Roman" panose="02020603050405020304" pitchFamily="18" charset="0"/>
                <a:hlinkClick r:id="rId2"/>
              </a:rPr>
              <a:t>Mart 2019'da </a:t>
            </a:r>
            <a:r>
              <a:rPr lang="tr-TR" sz="1050" dirty="0" err="1">
                <a:solidFill>
                  <a:schemeClr val="tx1"/>
                </a:solidFill>
                <a:latin typeface="Times New Roman" panose="02020603050405020304" pitchFamily="18" charset="0"/>
                <a:cs typeface="Times New Roman" panose="02020603050405020304" pitchFamily="18" charset="0"/>
                <a:hlinkClick r:id="rId2"/>
              </a:rPr>
              <a:t>Merkle</a:t>
            </a:r>
            <a:r>
              <a:rPr lang="tr-TR" sz="1050" dirty="0">
                <a:solidFill>
                  <a:schemeClr val="tx1"/>
                </a:solidFill>
                <a:latin typeface="Times New Roman" panose="02020603050405020304" pitchFamily="18" charset="0"/>
                <a:cs typeface="Times New Roman" panose="02020603050405020304" pitchFamily="18" charset="0"/>
                <a:hlinkClick r:id="rId2"/>
              </a:rPr>
              <a:t> </a:t>
            </a:r>
            <a:r>
              <a:rPr lang="tr-TR" sz="1050" dirty="0" err="1">
                <a:solidFill>
                  <a:schemeClr val="tx1"/>
                </a:solidFill>
                <a:latin typeface="Times New Roman" panose="02020603050405020304" pitchFamily="18" charset="0"/>
                <a:cs typeface="Times New Roman" panose="02020603050405020304" pitchFamily="18" charset="0"/>
                <a:hlinkClick r:id="rId2"/>
              </a:rPr>
              <a:t>Trees</a:t>
            </a:r>
            <a:r>
              <a:rPr lang="tr-TR" sz="1050" dirty="0">
                <a:solidFill>
                  <a:schemeClr val="tx1"/>
                </a:solidFill>
                <a:latin typeface="Times New Roman" panose="02020603050405020304" pitchFamily="18" charset="0"/>
                <a:cs typeface="Times New Roman" panose="02020603050405020304" pitchFamily="18" charset="0"/>
                <a:hlinkClick r:id="rId2"/>
              </a:rPr>
              <a:t> </a:t>
            </a:r>
            <a:r>
              <a:rPr lang="tr-TR" sz="1050" dirty="0" err="1">
                <a:solidFill>
                  <a:schemeClr val="tx1"/>
                </a:solidFill>
                <a:latin typeface="Times New Roman" panose="02020603050405020304" pitchFamily="18" charset="0"/>
                <a:cs typeface="Times New Roman" panose="02020603050405020304" pitchFamily="18" charset="0"/>
                <a:hlinkClick r:id="rId2"/>
              </a:rPr>
              <a:t>and</a:t>
            </a:r>
            <a:r>
              <a:rPr lang="tr-TR" sz="1050" dirty="0">
                <a:solidFill>
                  <a:schemeClr val="tx1"/>
                </a:solidFill>
                <a:latin typeface="Times New Roman" panose="02020603050405020304" pitchFamily="18" charset="0"/>
                <a:cs typeface="Times New Roman" panose="02020603050405020304" pitchFamily="18" charset="0"/>
                <a:hlinkClick r:id="rId2"/>
              </a:rPr>
              <a:t> SPV</a:t>
            </a:r>
            <a:r>
              <a:rPr lang="tr-TR" sz="1050" dirty="0">
                <a:solidFill>
                  <a:schemeClr val="tx1"/>
                </a:solidFill>
                <a:latin typeface="Times New Roman" panose="02020603050405020304" pitchFamily="18" charset="0"/>
                <a:cs typeface="Times New Roman" panose="02020603050405020304" pitchFamily="18" charset="0"/>
              </a:rPr>
              <a:t> (</a:t>
            </a:r>
            <a:r>
              <a:rPr lang="tr-TR" sz="1050" dirty="0" err="1">
                <a:solidFill>
                  <a:schemeClr val="tx1"/>
                </a:solidFill>
                <a:latin typeface="Times New Roman" panose="02020603050405020304" pitchFamily="18" charset="0"/>
                <a:cs typeface="Times New Roman" panose="02020603050405020304" pitchFamily="18" charset="0"/>
              </a:rPr>
              <a:t>Craig</a:t>
            </a:r>
            <a:r>
              <a:rPr lang="tr-TR" sz="1050" dirty="0">
                <a:solidFill>
                  <a:schemeClr val="tx1"/>
                </a:solidFill>
                <a:latin typeface="Times New Roman" panose="02020603050405020304" pitchFamily="18" charset="0"/>
                <a:cs typeface="Times New Roman" panose="02020603050405020304" pitchFamily="18" charset="0"/>
              </a:rPr>
              <a:t> Wright, 2019) başlıklı bir makale, SPV ve işlem doğrulaması ile ilgili önceki bazı yanlış anlamaları netleştirdi. Makale, işlem karmalarının bir blok başlığındaki </a:t>
            </a:r>
            <a:r>
              <a:rPr lang="tr-TR" sz="1050" dirty="0" err="1">
                <a:solidFill>
                  <a:schemeClr val="tx1"/>
                </a:solidFill>
                <a:latin typeface="Times New Roman" panose="02020603050405020304" pitchFamily="18" charset="0"/>
                <a:cs typeface="Times New Roman" panose="02020603050405020304" pitchFamily="18" charset="0"/>
              </a:rPr>
              <a:t>Merkle</a:t>
            </a:r>
            <a:r>
              <a:rPr lang="tr-TR" sz="1050" dirty="0">
                <a:solidFill>
                  <a:schemeClr val="tx1"/>
                </a:solidFill>
                <a:latin typeface="Times New Roman" panose="02020603050405020304" pitchFamily="18" charset="0"/>
                <a:cs typeface="Times New Roman" panose="02020603050405020304" pitchFamily="18" charset="0"/>
              </a:rPr>
              <a:t> köküyle nasıl ilişkilendirilebileceğini gösteren </a:t>
            </a:r>
            <a:r>
              <a:rPr lang="tr-TR" sz="1050" dirty="0" smtClean="0">
                <a:solidFill>
                  <a:schemeClr val="tx1"/>
                </a:solidFill>
                <a:latin typeface="Times New Roman" panose="02020603050405020304" pitchFamily="18" charset="0"/>
                <a:cs typeface="Times New Roman" panose="02020603050405020304" pitchFamily="18" charset="0"/>
              </a:rPr>
              <a:t>yandaki </a:t>
            </a:r>
            <a:r>
              <a:rPr lang="tr-TR" sz="1050" dirty="0">
                <a:solidFill>
                  <a:schemeClr val="tx1"/>
                </a:solidFill>
                <a:latin typeface="Times New Roman" panose="02020603050405020304" pitchFamily="18" charset="0"/>
                <a:cs typeface="Times New Roman" panose="02020603050405020304" pitchFamily="18" charset="0"/>
              </a:rPr>
              <a:t>diyagramı </a:t>
            </a:r>
            <a:r>
              <a:rPr lang="tr-TR" sz="1050" dirty="0" smtClean="0">
                <a:solidFill>
                  <a:schemeClr val="tx1"/>
                </a:solidFill>
                <a:latin typeface="Times New Roman" panose="02020603050405020304" pitchFamily="18" charset="0"/>
                <a:cs typeface="Times New Roman" panose="02020603050405020304" pitchFamily="18" charset="0"/>
              </a:rPr>
              <a:t>içeriyordu.</a:t>
            </a:r>
          </a:p>
          <a:p>
            <a:pPr marL="114300" indent="0" algn="just">
              <a:buNone/>
            </a:pPr>
            <a:endParaRPr lang="tr-TR" sz="1050" dirty="0">
              <a:solidFill>
                <a:schemeClr val="tx1"/>
              </a:solidFill>
              <a:latin typeface="Times New Roman" panose="02020603050405020304" pitchFamily="18" charset="0"/>
              <a:cs typeface="Times New Roman" panose="02020603050405020304" pitchFamily="18" charset="0"/>
            </a:endParaRPr>
          </a:p>
          <a:p>
            <a:pPr marL="114300" indent="0" algn="just">
              <a:buNone/>
            </a:pPr>
            <a:endParaRPr lang="tr-TR" sz="105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Üç işlem ve bunları bloklarla ilişkilendirmek için kullanılabilecek Merkle yolları"/>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88" y="384625"/>
            <a:ext cx="5959644" cy="396912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9"/>
          <p:cNvSpPr>
            <a:spLocks noChangeArrowheads="1"/>
          </p:cNvSpPr>
          <p:nvPr/>
        </p:nvSpPr>
        <p:spPr bwMode="auto">
          <a:xfrm>
            <a:off x="6048502" y="1824818"/>
            <a:ext cx="2839466" cy="27257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07840" tIns="4761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000" b="0" i="0" u="none" strike="noStrike" cap="none" normalizeH="0" baseline="0" dirty="0" smtClean="0">
                <a:ln>
                  <a:noFill/>
                </a:ln>
                <a:solidFill>
                  <a:srgbClr val="212529"/>
                </a:solidFill>
                <a:effectLst/>
                <a:latin typeface="Times New Roman" panose="02020603050405020304" pitchFamily="18" charset="0"/>
                <a:cs typeface="Times New Roman" panose="02020603050405020304" pitchFamily="18" charset="0"/>
              </a:rPr>
              <a:t>Bir UTXO harcamak için, bir SPV cüzdan kullanıcısı alıcıya aşağıdaki bilgileri iletecektir:</a:t>
            </a:r>
            <a:endParaRPr kumimoji="0" lang="tr-TR" altLang="tr-TR" sz="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tr-TR" altLang="tr-TR" sz="1000" b="0" i="0" u="none" strike="noStrike" cap="none" normalizeH="0" baseline="0" dirty="0" smtClean="0">
                <a:ln>
                  <a:noFill/>
                </a:ln>
                <a:solidFill>
                  <a:srgbClr val="212529"/>
                </a:solidFill>
                <a:effectLst/>
                <a:latin typeface="Times New Roman" panose="02020603050405020304" pitchFamily="18" charset="0"/>
                <a:cs typeface="Times New Roman" panose="02020603050405020304" pitchFamily="18" charset="0"/>
              </a:rPr>
              <a:t>  </a:t>
            </a:r>
            <a:r>
              <a:rPr lang="tr-TR" altLang="tr-TR" sz="1100" dirty="0" smtClean="0">
                <a:solidFill>
                  <a:srgbClr val="212529"/>
                </a:solidFill>
                <a:latin typeface="Times New Roman" panose="02020603050405020304" pitchFamily="18" charset="0"/>
                <a:cs typeface="Times New Roman" panose="02020603050405020304" pitchFamily="18" charset="0"/>
              </a:rPr>
              <a:t>Tx</a:t>
            </a:r>
            <a:r>
              <a:rPr lang="tr-TR" altLang="tr-TR" sz="1100" dirty="0">
                <a:solidFill>
                  <a:srgbClr val="212529"/>
                </a:solidFill>
                <a:latin typeface="Times New Roman" panose="02020603050405020304" pitchFamily="18" charset="0"/>
                <a:cs typeface="Times New Roman" panose="02020603050405020304" pitchFamily="18" charset="0"/>
              </a:rPr>
              <a:t>0</a:t>
            </a:r>
            <a:r>
              <a:rPr kumimoji="0" lang="tr-TR" altLang="tr-TR" sz="1000" b="0" i="0" u="none" strike="noStrike" cap="none" normalizeH="0" baseline="0" dirty="0" smtClean="0">
                <a:ln>
                  <a:noFill/>
                </a:ln>
                <a:solidFill>
                  <a:srgbClr val="212529"/>
                </a:solidFill>
                <a:effectLst/>
                <a:latin typeface="Times New Roman" panose="02020603050405020304" pitchFamily="18" charset="0"/>
                <a:cs typeface="Times New Roman" panose="02020603050405020304" pitchFamily="18" charset="0"/>
              </a:rPr>
              <a:t> çıktı olarak </a:t>
            </a:r>
            <a:r>
              <a:rPr kumimoji="0" lang="tr-TR" altLang="tr-TR" sz="1000" b="0" i="0" u="none" strike="noStrike" cap="none" normalizeH="0" baseline="0" dirty="0" err="1" smtClean="0">
                <a:ln>
                  <a:noFill/>
                </a:ln>
                <a:solidFill>
                  <a:srgbClr val="212529"/>
                </a:solidFill>
                <a:effectLst/>
                <a:latin typeface="Times New Roman" panose="02020603050405020304" pitchFamily="18" charset="0"/>
                <a:cs typeface="Times New Roman" panose="02020603050405020304" pitchFamily="18" charset="0"/>
              </a:rPr>
              <a:t>UTXO'yu</a:t>
            </a:r>
            <a:r>
              <a:rPr kumimoji="0" lang="tr-TR" altLang="tr-TR" sz="1000" b="0" i="0" u="none" strike="noStrike" cap="none" normalizeH="0" baseline="0" dirty="0" smtClean="0">
                <a:ln>
                  <a:noFill/>
                </a:ln>
                <a:solidFill>
                  <a:srgbClr val="212529"/>
                </a:solidFill>
                <a:effectLst/>
                <a:latin typeface="Times New Roman" panose="02020603050405020304" pitchFamily="18" charset="0"/>
                <a:cs typeface="Times New Roman" panose="02020603050405020304" pitchFamily="18" charset="0"/>
              </a:rPr>
              <a:t> içeren işlem,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tr-TR" altLang="tr-TR" sz="1000" b="0" i="0" u="none" strike="noStrike" cap="none" normalizeH="0" baseline="0" dirty="0" err="1" smtClean="0">
                <a:ln>
                  <a:noFill/>
                </a:ln>
                <a:solidFill>
                  <a:srgbClr val="212529"/>
                </a:solidFill>
                <a:effectLst/>
                <a:latin typeface="Times New Roman" panose="02020603050405020304" pitchFamily="18" charset="0"/>
                <a:cs typeface="Times New Roman" panose="02020603050405020304" pitchFamily="18" charset="0"/>
              </a:rPr>
              <a:t>Merkle</a:t>
            </a:r>
            <a:r>
              <a:rPr kumimoji="0" lang="tr-TR" altLang="tr-TR" sz="1000" b="0" i="0" u="none" strike="noStrike" cap="none" normalizeH="0" baseline="0" dirty="0" smtClean="0">
                <a:ln>
                  <a:noFill/>
                </a:ln>
                <a:solidFill>
                  <a:srgbClr val="212529"/>
                </a:solidFill>
                <a:effectLst/>
                <a:latin typeface="Times New Roman" panose="02020603050405020304" pitchFamily="18" charset="0"/>
                <a:cs typeface="Times New Roman" panose="02020603050405020304" pitchFamily="18" charset="0"/>
              </a:rPr>
              <a:t> yolu  Tx0</a:t>
            </a:r>
            <a:endParaRPr kumimoji="0" lang="tr-TR" altLang="tr-TR" b="0" i="0" u="none" strike="noStrike" cap="none" normalizeH="0" baseline="0" dirty="0" smtClean="0">
              <a:ln>
                <a:noFill/>
              </a:ln>
              <a:solidFill>
                <a:srgbClr val="212529"/>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tr-TR" altLang="tr-TR" sz="1000" b="0" i="0" u="none" strike="noStrike" cap="none" normalizeH="0" baseline="0" dirty="0" err="1" smtClean="0">
                <a:ln>
                  <a:noFill/>
                </a:ln>
                <a:solidFill>
                  <a:srgbClr val="212529"/>
                </a:solidFill>
                <a:effectLst/>
                <a:latin typeface="Times New Roman" panose="02020603050405020304" pitchFamily="18" charset="0"/>
                <a:cs typeface="Times New Roman" panose="02020603050405020304" pitchFamily="18" charset="0"/>
              </a:rPr>
              <a:t>Merkle</a:t>
            </a:r>
            <a:r>
              <a:rPr kumimoji="0" lang="tr-TR" altLang="tr-TR" sz="1000" b="0" i="0" u="none" strike="noStrike" cap="none" normalizeH="0" baseline="0" dirty="0" smtClean="0">
                <a:ln>
                  <a:noFill/>
                </a:ln>
                <a:solidFill>
                  <a:srgbClr val="212529"/>
                </a:solidFill>
                <a:effectLst/>
                <a:latin typeface="Times New Roman" panose="02020603050405020304" pitchFamily="18" charset="0"/>
                <a:cs typeface="Times New Roman" panose="02020603050405020304" pitchFamily="18" charset="0"/>
              </a:rPr>
              <a:t> yolundan (veya tanımlayıcısından, örneğin blok yüksekliğinden) türetilen </a:t>
            </a:r>
            <a:r>
              <a:rPr kumimoji="0" lang="tr-TR" altLang="tr-TR" sz="1000" b="0" i="0" u="none" strike="noStrike" cap="none" normalizeH="0" baseline="0" dirty="0" err="1" smtClean="0">
                <a:ln>
                  <a:noFill/>
                </a:ln>
                <a:solidFill>
                  <a:srgbClr val="212529"/>
                </a:solidFill>
                <a:effectLst/>
                <a:latin typeface="Times New Roman" panose="02020603050405020304" pitchFamily="18" charset="0"/>
                <a:cs typeface="Times New Roman" panose="02020603050405020304" pitchFamily="18" charset="0"/>
              </a:rPr>
              <a:t>Merkle</a:t>
            </a:r>
            <a:r>
              <a:rPr kumimoji="0" lang="tr-TR" altLang="tr-TR" sz="1000" b="0" i="0" u="none" strike="noStrike" cap="none" normalizeH="0" baseline="0" dirty="0" smtClean="0">
                <a:ln>
                  <a:noFill/>
                </a:ln>
                <a:solidFill>
                  <a:srgbClr val="212529"/>
                </a:solidFill>
                <a:effectLst/>
                <a:latin typeface="Times New Roman" panose="02020603050405020304" pitchFamily="18" charset="0"/>
                <a:cs typeface="Times New Roman" panose="02020603050405020304" pitchFamily="18" charset="0"/>
              </a:rPr>
              <a:t> kökünü içeren blok başlığı</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tr-TR" altLang="tr-TR" sz="1000" b="0" i="0" u="none" strike="noStrike" cap="none" normalizeH="0" baseline="0" dirty="0" smtClean="0">
                <a:ln>
                  <a:noFill/>
                </a:ln>
                <a:solidFill>
                  <a:srgbClr val="212529"/>
                </a:solidFill>
                <a:effectLst/>
                <a:latin typeface="Times New Roman" panose="02020603050405020304" pitchFamily="18" charset="0"/>
                <a:cs typeface="Times New Roman" panose="02020603050405020304" pitchFamily="18" charset="0"/>
              </a:rPr>
              <a:t>  Tx1</a:t>
            </a:r>
            <a:r>
              <a:rPr kumimoji="0" lang="tr-TR" altLang="tr-TR" b="0" i="0" u="none" strike="noStrike" cap="none" normalizeH="0" baseline="0" dirty="0" smtClean="0">
                <a:ln>
                  <a:noFill/>
                </a:ln>
                <a:solidFill>
                  <a:srgbClr val="212529"/>
                </a:solidFill>
                <a:effectLst/>
                <a:latin typeface="Times New Roman" panose="02020603050405020304" pitchFamily="18" charset="0"/>
                <a:cs typeface="Times New Roman" panose="02020603050405020304" pitchFamily="18" charset="0"/>
              </a:rPr>
              <a:t>-</a:t>
            </a:r>
            <a:r>
              <a:rPr kumimoji="0" lang="tr-TR" altLang="tr-TR" sz="1000" b="0" i="0" u="none" strike="noStrike" cap="none" normalizeH="0" baseline="0" dirty="0" smtClean="0">
                <a:ln>
                  <a:noFill/>
                </a:ln>
                <a:solidFill>
                  <a:srgbClr val="212529"/>
                </a:solidFill>
                <a:effectLst/>
                <a:latin typeface="Times New Roman" panose="02020603050405020304" pitchFamily="18" charset="0"/>
                <a:cs typeface="Times New Roman" panose="02020603050405020304" pitchFamily="18" charset="0"/>
              </a:rPr>
              <a:t> </a:t>
            </a:r>
            <a:r>
              <a:rPr kumimoji="0" lang="tr-TR" altLang="tr-TR" sz="1000" b="0" i="0" u="none" strike="noStrike" cap="none" normalizeH="0" baseline="0" dirty="0" err="1" smtClean="0">
                <a:ln>
                  <a:noFill/>
                </a:ln>
                <a:solidFill>
                  <a:srgbClr val="212529"/>
                </a:solidFill>
                <a:effectLst/>
                <a:latin typeface="Times New Roman" panose="02020603050405020304" pitchFamily="18" charset="0"/>
                <a:cs typeface="Times New Roman" panose="02020603050405020304" pitchFamily="18" charset="0"/>
              </a:rPr>
              <a:t>UTXO'yu</a:t>
            </a:r>
            <a:r>
              <a:rPr kumimoji="0" lang="tr-TR" altLang="tr-TR" sz="1000" b="0" i="0" u="none" strike="noStrike" cap="none" normalizeH="0" baseline="0" dirty="0" smtClean="0">
                <a:ln>
                  <a:noFill/>
                </a:ln>
                <a:solidFill>
                  <a:srgbClr val="212529"/>
                </a:solidFill>
                <a:effectLst/>
                <a:latin typeface="Times New Roman" panose="02020603050405020304" pitchFamily="18" charset="0"/>
                <a:cs typeface="Times New Roman" panose="02020603050405020304" pitchFamily="18" charset="0"/>
              </a:rPr>
              <a:t> harcayan işlem</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000" b="0" i="0" u="none" strike="noStrike" cap="none" normalizeH="0" baseline="0" dirty="0" smtClean="0">
                <a:ln>
                  <a:noFill/>
                </a:ln>
                <a:solidFill>
                  <a:srgbClr val="212529"/>
                </a:solidFill>
                <a:effectLst/>
                <a:latin typeface="Times New Roman" panose="02020603050405020304" pitchFamily="18" charset="0"/>
                <a:cs typeface="Times New Roman" panose="02020603050405020304" pitchFamily="18" charset="0"/>
              </a:rPr>
              <a:t>Bilgiyi doğrulamak için bir kullanıcı, </a:t>
            </a:r>
            <a:r>
              <a:rPr kumimoji="0" lang="tr-TR" altLang="tr-TR" sz="1000" b="0" i="0" u="none" strike="noStrike" cap="none" normalizeH="0" baseline="0" dirty="0" err="1" smtClean="0">
                <a:ln>
                  <a:noFill/>
                </a:ln>
                <a:solidFill>
                  <a:srgbClr val="212529"/>
                </a:solidFill>
                <a:effectLst/>
                <a:latin typeface="Times New Roman" panose="02020603050405020304" pitchFamily="18" charset="0"/>
                <a:cs typeface="Times New Roman" panose="02020603050405020304" pitchFamily="18" charset="0"/>
              </a:rPr>
              <a:t>Merkle</a:t>
            </a:r>
            <a:r>
              <a:rPr kumimoji="0" lang="tr-TR" altLang="tr-TR" sz="1000" b="0" i="0" u="none" strike="noStrike" cap="none" normalizeH="0" baseline="0" dirty="0" smtClean="0">
                <a:ln>
                  <a:noFill/>
                </a:ln>
                <a:solidFill>
                  <a:srgbClr val="212529"/>
                </a:solidFill>
                <a:effectLst/>
                <a:latin typeface="Times New Roman" panose="02020603050405020304" pitchFamily="18" charset="0"/>
                <a:cs typeface="Times New Roman" panose="02020603050405020304" pitchFamily="18" charset="0"/>
              </a:rPr>
              <a:t> yolunun </a:t>
            </a:r>
            <a:r>
              <a:rPr kumimoji="0" lang="tr-TR" altLang="tr-TR" sz="1000" b="0" i="0" u="none" strike="noStrike" cap="none" normalizeH="0" baseline="0" dirty="0" err="1" smtClean="0">
                <a:ln>
                  <a:noFill/>
                </a:ln>
                <a:solidFill>
                  <a:srgbClr val="212529"/>
                </a:solidFill>
                <a:effectLst/>
                <a:latin typeface="Times New Roman" panose="02020603050405020304" pitchFamily="18" charset="0"/>
                <a:cs typeface="Times New Roman" panose="02020603050405020304" pitchFamily="18" charset="0"/>
              </a:rPr>
              <a:t>Merkle</a:t>
            </a:r>
            <a:r>
              <a:rPr kumimoji="0" lang="tr-TR" altLang="tr-TR" sz="1000" b="0" i="0" u="none" strike="noStrike" cap="none" normalizeH="0" baseline="0" dirty="0" smtClean="0">
                <a:ln>
                  <a:noFill/>
                </a:ln>
                <a:solidFill>
                  <a:srgbClr val="212529"/>
                </a:solidFill>
                <a:effectLst/>
                <a:latin typeface="Times New Roman" panose="02020603050405020304" pitchFamily="18" charset="0"/>
                <a:cs typeface="Times New Roman" panose="02020603050405020304" pitchFamily="18" charset="0"/>
              </a:rPr>
              <a:t> yolunu hesaplar.  </a:t>
            </a:r>
            <a:r>
              <a:rPr kumimoji="0" lang="tr-TR" altLang="tr-TR" b="0" i="0" u="none" strike="noStrike" cap="none" normalizeH="0" baseline="0" dirty="0" smtClean="0">
                <a:ln>
                  <a:noFill/>
                </a:ln>
                <a:solidFill>
                  <a:srgbClr val="212529"/>
                </a:solidFill>
                <a:effectLst/>
                <a:latin typeface="Times New Roman" panose="02020603050405020304" pitchFamily="18" charset="0"/>
                <a:cs typeface="Times New Roman" panose="02020603050405020304" pitchFamily="18" charset="0"/>
              </a:rPr>
              <a:t>.</a:t>
            </a:r>
            <a:r>
              <a:rPr kumimoji="0" lang="tr-TR" altLang="tr-TR" sz="1000" b="0" i="0" u="none" strike="noStrike" cap="none" normalizeH="0" baseline="0" dirty="0" smtClean="0">
                <a:ln>
                  <a:noFill/>
                </a:ln>
                <a:solidFill>
                  <a:srgbClr val="212529"/>
                </a:solidFill>
                <a:effectLst/>
                <a:latin typeface="Times New Roman" panose="02020603050405020304" pitchFamily="18" charset="0"/>
                <a:cs typeface="Times New Roman" panose="02020603050405020304" pitchFamily="18" charset="0"/>
              </a:rPr>
              <a:t> Kullanıcı daha sonra bunu blok başlığında belirtilen </a:t>
            </a:r>
            <a:r>
              <a:rPr kumimoji="0" lang="tr-TR" altLang="tr-TR" sz="1000" b="0" i="0" u="none" strike="noStrike" cap="none" normalizeH="0" baseline="0" dirty="0" err="1" smtClean="0">
                <a:ln>
                  <a:noFill/>
                </a:ln>
                <a:solidFill>
                  <a:srgbClr val="212529"/>
                </a:solidFill>
                <a:effectLst/>
                <a:latin typeface="Times New Roman" panose="02020603050405020304" pitchFamily="18" charset="0"/>
                <a:cs typeface="Times New Roman" panose="02020603050405020304" pitchFamily="18" charset="0"/>
              </a:rPr>
              <a:t>Merkle</a:t>
            </a:r>
            <a:r>
              <a:rPr kumimoji="0" lang="tr-TR" altLang="tr-TR" sz="1000" b="0" i="0" u="none" strike="noStrike" cap="none" normalizeH="0" baseline="0" dirty="0" smtClean="0">
                <a:ln>
                  <a:noFill/>
                </a:ln>
                <a:solidFill>
                  <a:srgbClr val="212529"/>
                </a:solidFill>
                <a:effectLst/>
                <a:latin typeface="Times New Roman" panose="02020603050405020304" pitchFamily="18" charset="0"/>
                <a:cs typeface="Times New Roman" panose="02020603050405020304" pitchFamily="18" charset="0"/>
              </a:rPr>
              <a:t> kökü ile karşılaştırır. Aynı ise, kullanıcı bunu kabul eder.  </a:t>
            </a:r>
            <a:r>
              <a:rPr kumimoji="0" lang="tr-TR" altLang="tr-TR" b="0" i="0" u="none" strike="noStrike" cap="none" normalizeH="0" baseline="0" dirty="0" smtClean="0">
                <a:ln>
                  <a:noFill/>
                </a:ln>
                <a:solidFill>
                  <a:srgbClr val="212529"/>
                </a:solidFill>
                <a:effectLst/>
                <a:latin typeface="Times New Roman" panose="02020603050405020304" pitchFamily="18" charset="0"/>
                <a:cs typeface="Times New Roman" panose="02020603050405020304" pitchFamily="18" charset="0"/>
              </a:rPr>
              <a:t>z</a:t>
            </a:r>
            <a:r>
              <a:rPr kumimoji="0" lang="tr-TR" altLang="tr-TR" sz="1000" b="0" i="0" u="none" strike="noStrike" cap="none" normalizeH="0" baseline="0" dirty="0" smtClean="0">
                <a:ln>
                  <a:noFill/>
                </a:ln>
                <a:solidFill>
                  <a:srgbClr val="212529"/>
                </a:solidFill>
                <a:effectLst/>
                <a:latin typeface="Times New Roman" panose="02020603050405020304" pitchFamily="18" charset="0"/>
                <a:cs typeface="Times New Roman" panose="02020603050405020304" pitchFamily="18" charset="0"/>
              </a:rPr>
              <a:t>incir içindedir.</a:t>
            </a:r>
            <a:endParaRPr kumimoji="0" lang="tr-TR" altLang="tr-TR" sz="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900" b="0" i="0" u="none" strike="noStrike" cap="none" normalizeH="0" baseline="0" dirty="0" smtClean="0">
                <a:ln>
                  <a:noFill/>
                </a:ln>
                <a:solidFill>
                  <a:srgbClr val="212529"/>
                </a:solidFill>
                <a:effectLst/>
                <a:latin typeface="Lato" panose="020B0604020202020204" charset="-94"/>
                <a:cs typeface="Lato" panose="020B0604020202020204" charset="-94"/>
              </a:rPr>
              <a:t/>
            </a:r>
            <a:br>
              <a:rPr kumimoji="0" lang="tr-TR" altLang="tr-TR" sz="900" b="0" i="0" u="none" strike="noStrike" cap="none" normalizeH="0" baseline="0" dirty="0" smtClean="0">
                <a:ln>
                  <a:noFill/>
                </a:ln>
                <a:solidFill>
                  <a:srgbClr val="212529"/>
                </a:solidFill>
                <a:effectLst/>
                <a:latin typeface="Lato" panose="020B0604020202020204" charset="-94"/>
                <a:cs typeface="Lato" panose="020B0604020202020204" charset="-94"/>
              </a:rPr>
            </a:br>
            <a:endParaRPr kumimoji="0" lang="tr-TR" altLang="tr-TR" sz="900" b="0" i="0" u="none" strike="noStrike" cap="none" normalizeH="0" baseline="0" dirty="0" smtClean="0">
              <a:ln>
                <a:noFill/>
              </a:ln>
              <a:solidFill>
                <a:srgbClr val="212529"/>
              </a:solidFill>
              <a:effectLst/>
              <a:latin typeface="Lato" panose="020B0604020202020204" charset="-94"/>
              <a:cs typeface="Lato" panose="020B0604020202020204" charset="-94"/>
            </a:endParaRPr>
          </a:p>
        </p:txBody>
      </p:sp>
      <p:sp>
        <p:nvSpPr>
          <p:cNvPr id="12" name="AutoShape 10" descr="{\displaystyle İşlem_{0}}"/>
          <p:cNvSpPr>
            <a:spLocks noChangeAspect="1" noChangeArrowheads="1"/>
          </p:cNvSpPr>
          <p:nvPr/>
        </p:nvSpPr>
        <p:spPr bwMode="auto">
          <a:xfrm>
            <a:off x="169863" y="-6159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13" name="AutoShape 11" descr="{\displaystyle İşlem_{0}}"/>
          <p:cNvSpPr>
            <a:spLocks noChangeAspect="1" noChangeArrowheads="1"/>
          </p:cNvSpPr>
          <p:nvPr/>
        </p:nvSpPr>
        <p:spPr bwMode="auto">
          <a:xfrm>
            <a:off x="946150" y="-327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14" name="AutoShape 12" descr="{\displaystyle İşlem_{1}}"/>
          <p:cNvSpPr>
            <a:spLocks noChangeAspect="1" noChangeArrowheads="1"/>
          </p:cNvSpPr>
          <p:nvPr/>
        </p:nvSpPr>
        <p:spPr bwMode="auto">
          <a:xfrm>
            <a:off x="169863" y="38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15" name="AutoShape 13" descr="{\displaystyle İşlem_{0}}"/>
          <p:cNvSpPr>
            <a:spLocks noChangeAspect="1" noChangeArrowheads="1"/>
          </p:cNvSpPr>
          <p:nvPr/>
        </p:nvSpPr>
        <p:spPr bwMode="auto">
          <a:xfrm>
            <a:off x="5630863" y="327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16" name="AutoShape 14" descr="{\displaystyle İşlem_{0}}"/>
          <p:cNvSpPr>
            <a:spLocks noChangeAspect="1" noChangeArrowheads="1"/>
          </p:cNvSpPr>
          <p:nvPr/>
        </p:nvSpPr>
        <p:spPr bwMode="auto">
          <a:xfrm>
            <a:off x="13555663" y="327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Tree>
    <p:extLst>
      <p:ext uri="{BB962C8B-B14F-4D97-AF65-F5344CB8AC3E}">
        <p14:creationId xmlns:p14="http://schemas.microsoft.com/office/powerpoint/2010/main" val="234633998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94"/>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PROFIT FROM MINING</a:t>
            </a:r>
            <a:endParaRPr/>
          </a:p>
        </p:txBody>
      </p:sp>
      <p:sp>
        <p:nvSpPr>
          <p:cNvPr id="1231" name="Google Shape;1231;p94"/>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MINING INCENTIVES</a:t>
            </a:r>
            <a:endParaRPr b="1"/>
          </a:p>
        </p:txBody>
      </p:sp>
      <p:sp>
        <p:nvSpPr>
          <p:cNvPr id="1232" name="Google Shape;1232;p94"/>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1233" name="Google Shape;1233;p94"/>
          <p:cNvSpPr txBox="1">
            <a:spLocks noGrp="1"/>
          </p:cNvSpPr>
          <p:nvPr>
            <p:ph type="body" idx="1"/>
          </p:nvPr>
        </p:nvSpPr>
        <p:spPr>
          <a:xfrm>
            <a:off x="453125" y="1618950"/>
            <a:ext cx="8520600" cy="1905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400">
                <a:solidFill>
                  <a:srgbClr val="000000"/>
                </a:solidFill>
                <a:latin typeface="Roboto Mono"/>
                <a:ea typeface="Roboto Mono"/>
                <a:cs typeface="Roboto Mono"/>
                <a:sym typeface="Roboto Mono"/>
              </a:rPr>
              <a:t>MINING_REVENUE = </a:t>
            </a:r>
            <a:r>
              <a:rPr lang="en" sz="2400" i="1">
                <a:solidFill>
                  <a:srgbClr val="000000"/>
                </a:solidFill>
                <a:highlight>
                  <a:srgbClr val="93C47D"/>
                </a:highlight>
                <a:latin typeface="Roboto Mono"/>
                <a:ea typeface="Roboto Mono"/>
                <a:cs typeface="Roboto Mono"/>
                <a:sym typeface="Roboto Mono"/>
              </a:rPr>
              <a:t>BLOCK_REWARD</a:t>
            </a:r>
            <a:r>
              <a:rPr lang="en" sz="2400">
                <a:solidFill>
                  <a:srgbClr val="000000"/>
                </a:solidFill>
                <a:latin typeface="Roboto Mono"/>
                <a:ea typeface="Roboto Mono"/>
                <a:cs typeface="Roboto Mono"/>
                <a:sym typeface="Roboto Mono"/>
              </a:rPr>
              <a:t> + TX_FEES</a:t>
            </a:r>
            <a:endParaRPr sz="2400">
              <a:solidFill>
                <a:srgbClr val="000000"/>
              </a:solidFill>
              <a:latin typeface="Roboto Mono"/>
              <a:ea typeface="Roboto Mono"/>
              <a:cs typeface="Roboto Mono"/>
              <a:sym typeface="Roboto Mono"/>
            </a:endParaRPr>
          </a:p>
          <a:p>
            <a:pPr marL="0" lvl="0" indent="0" algn="just" rtl="0">
              <a:spcBef>
                <a:spcPts val="1600"/>
              </a:spcBef>
              <a:spcAft>
                <a:spcPts val="0"/>
              </a:spcAft>
              <a:buNone/>
            </a:pPr>
            <a:r>
              <a:rPr lang="en" sz="2400">
                <a:solidFill>
                  <a:srgbClr val="000000"/>
                </a:solidFill>
                <a:latin typeface="Roboto Mono"/>
                <a:ea typeface="Roboto Mono"/>
                <a:cs typeface="Roboto Mono"/>
                <a:sym typeface="Roboto Mono"/>
              </a:rPr>
              <a:t>MINING_COST = FIXED_COSTS + VARIABLE_COSTS</a:t>
            </a:r>
            <a:endParaRPr sz="2400">
              <a:solidFill>
                <a:srgbClr val="000000"/>
              </a:solidFill>
              <a:latin typeface="Roboto Mono"/>
              <a:ea typeface="Roboto Mono"/>
              <a:cs typeface="Roboto Mono"/>
              <a:sym typeface="Roboto Mono"/>
            </a:endParaRPr>
          </a:p>
          <a:p>
            <a:pPr marL="0" marR="0" lvl="0" indent="0" algn="just" rtl="0">
              <a:lnSpc>
                <a:spcPct val="100000"/>
              </a:lnSpc>
              <a:spcBef>
                <a:spcPts val="1600"/>
              </a:spcBef>
              <a:spcAft>
                <a:spcPts val="0"/>
              </a:spcAft>
              <a:buNone/>
            </a:pPr>
            <a:endParaRPr sz="2400">
              <a:solidFill>
                <a:srgbClr val="000000"/>
              </a:solidFill>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 sz="2400">
                <a:solidFill>
                  <a:srgbClr val="000000"/>
                </a:solidFill>
                <a:latin typeface="Roboto Mono"/>
                <a:ea typeface="Roboto Mono"/>
                <a:cs typeface="Roboto Mono"/>
                <a:sym typeface="Roboto Mono"/>
              </a:rPr>
              <a:t>if MINING_REVENUE &gt; MINING_COST:</a:t>
            </a:r>
            <a:endParaRPr sz="2400">
              <a:solidFill>
                <a:srgbClr val="000000"/>
              </a:solidFill>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 sz="2400">
                <a:solidFill>
                  <a:srgbClr val="000000"/>
                </a:solidFill>
                <a:latin typeface="Roboto Mono"/>
                <a:ea typeface="Roboto Mono"/>
                <a:cs typeface="Roboto Mono"/>
                <a:sym typeface="Roboto Mono"/>
              </a:rPr>
              <a:t>    miner.get_profit()</a:t>
            </a:r>
            <a:endParaRPr sz="2400">
              <a:solidFill>
                <a:srgbClr val="000000"/>
              </a:solidFill>
              <a:latin typeface="Roboto Mono"/>
              <a:ea typeface="Roboto Mono"/>
              <a:cs typeface="Roboto Mono"/>
              <a:sym typeface="Roboto Mon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95"/>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1239" name="Google Shape;1239;p95"/>
          <p:cNvSpPr txBox="1">
            <a:spLocks noGrp="1"/>
          </p:cNvSpPr>
          <p:nvPr>
            <p:ph type="title" idx="4294967295"/>
          </p:nvPr>
        </p:nvSpPr>
        <p:spPr>
          <a:xfrm>
            <a:off x="226870" y="380675"/>
            <a:ext cx="84930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rgbClr val="FFFFFF"/>
                </a:solidFill>
                <a:latin typeface="Poppins"/>
                <a:ea typeface="Poppins"/>
                <a:cs typeface="Poppins"/>
                <a:sym typeface="Poppins"/>
              </a:rPr>
              <a:t>MINING INCENTIVES</a:t>
            </a:r>
            <a:endParaRPr b="1">
              <a:solidFill>
                <a:srgbClr val="FFFFFF"/>
              </a:solidFill>
              <a:latin typeface="Poppins"/>
              <a:ea typeface="Poppins"/>
              <a:cs typeface="Poppins"/>
              <a:sym typeface="Poppins"/>
            </a:endParaRPr>
          </a:p>
        </p:txBody>
      </p:sp>
      <p:sp>
        <p:nvSpPr>
          <p:cNvPr id="1240" name="Google Shape;1240;p95"/>
          <p:cNvSpPr txBox="1">
            <a:spLocks noGrp="1"/>
          </p:cNvSpPr>
          <p:nvPr>
            <p:ph type="title" idx="4294967295"/>
          </p:nvPr>
        </p:nvSpPr>
        <p:spPr>
          <a:xfrm>
            <a:off x="2355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F9900"/>
                </a:solidFill>
                <a:latin typeface="Poppins"/>
                <a:ea typeface="Poppins"/>
                <a:cs typeface="Poppins"/>
                <a:sym typeface="Poppins"/>
              </a:rPr>
              <a:t>BLOCK REWARD</a:t>
            </a:r>
            <a:endParaRPr sz="1400">
              <a:solidFill>
                <a:srgbClr val="FF9900"/>
              </a:solidFill>
              <a:latin typeface="Poppins"/>
              <a:ea typeface="Poppins"/>
              <a:cs typeface="Poppins"/>
              <a:sym typeface="Poppins"/>
            </a:endParaRPr>
          </a:p>
        </p:txBody>
      </p:sp>
      <p:sp>
        <p:nvSpPr>
          <p:cNvPr id="1241" name="Google Shape;1241;p95"/>
          <p:cNvSpPr txBox="1"/>
          <p:nvPr/>
        </p:nvSpPr>
        <p:spPr>
          <a:xfrm>
            <a:off x="5424693" y="1037191"/>
            <a:ext cx="3512100" cy="3510300"/>
          </a:xfrm>
          <a:prstGeom prst="rect">
            <a:avLst/>
          </a:prstGeom>
          <a:noFill/>
          <a:ln>
            <a:noFill/>
          </a:ln>
        </p:spPr>
        <p:txBody>
          <a:bodyPr spcFirstLastPara="1" wrap="square" lIns="0" tIns="0" rIns="0" bIns="0" anchor="t" anchorCtr="0">
            <a:noAutofit/>
          </a:bodyPr>
          <a:lstStyle/>
          <a:p>
            <a:pPr marL="457200" marR="0" lvl="0" indent="-342900" algn="l" rtl="0">
              <a:lnSpc>
                <a:spcPct val="125000"/>
              </a:lnSpc>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Miner receives BTC for every confirmed block</a:t>
            </a:r>
            <a:endParaRPr sz="1800">
              <a:solidFill>
                <a:schemeClr val="lt1"/>
              </a:solidFill>
              <a:latin typeface="Proxima Nova"/>
              <a:ea typeface="Proxima Nova"/>
              <a:cs typeface="Proxima Nova"/>
              <a:sym typeface="Proxima Nova"/>
            </a:endParaRPr>
          </a:p>
          <a:p>
            <a:pPr marL="914400" marR="0" lvl="1" indent="-342900" algn="l" rtl="0">
              <a:lnSpc>
                <a:spcPct val="125000"/>
              </a:lnSpc>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Currently 6.25 per block</a:t>
            </a:r>
            <a:endParaRPr sz="1800">
              <a:solidFill>
                <a:schemeClr val="lt1"/>
              </a:solidFill>
              <a:latin typeface="Proxima Nova"/>
              <a:ea typeface="Proxima Nova"/>
              <a:cs typeface="Proxima Nova"/>
              <a:sym typeface="Proxima Nova"/>
            </a:endParaRPr>
          </a:p>
          <a:p>
            <a:pPr marL="457200" marR="0" lvl="0" indent="-342900" algn="l" rtl="0">
              <a:lnSpc>
                <a:spcPct val="125000"/>
              </a:lnSpc>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Miner includes special transaction to self</a:t>
            </a:r>
            <a:endParaRPr sz="1800">
              <a:solidFill>
                <a:schemeClr val="lt1"/>
              </a:solidFill>
              <a:latin typeface="Proxima Nova"/>
              <a:ea typeface="Proxima Nova"/>
              <a:cs typeface="Proxima Nova"/>
              <a:sym typeface="Proxima Nova"/>
            </a:endParaRPr>
          </a:p>
          <a:p>
            <a:pPr marL="914400" marR="0" lvl="1" indent="-342900" algn="l" rtl="0">
              <a:lnSpc>
                <a:spcPct val="125000"/>
              </a:lnSpc>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Incentive (profit!) for honest behavior</a:t>
            </a:r>
            <a:endParaRPr sz="1800">
              <a:solidFill>
                <a:schemeClr val="lt1"/>
              </a:solidFill>
              <a:latin typeface="Proxima Nova"/>
              <a:ea typeface="Proxima Nova"/>
              <a:cs typeface="Proxima Nova"/>
              <a:sym typeface="Proxima Nova"/>
            </a:endParaRPr>
          </a:p>
          <a:p>
            <a:pPr marL="457200" marR="0" lvl="0" indent="-342900" algn="l" rtl="0">
              <a:lnSpc>
                <a:spcPct val="125000"/>
              </a:lnSpc>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Halves every 210,000 blocks</a:t>
            </a:r>
            <a:endParaRPr sz="1800">
              <a:solidFill>
                <a:schemeClr val="lt1"/>
              </a:solidFill>
              <a:latin typeface="Proxima Nova"/>
              <a:ea typeface="Proxima Nova"/>
              <a:cs typeface="Proxima Nova"/>
              <a:sym typeface="Proxima Nova"/>
            </a:endParaRPr>
          </a:p>
          <a:p>
            <a:pPr marL="914400" marR="0" lvl="1" indent="-342900" algn="l" rtl="0">
              <a:lnSpc>
                <a:spcPct val="125000"/>
              </a:lnSpc>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Finite # of BTC</a:t>
            </a:r>
            <a:endParaRPr sz="1800">
              <a:solidFill>
                <a:schemeClr val="lt1"/>
              </a:solidFill>
              <a:latin typeface="Proxima Nova"/>
              <a:ea typeface="Proxima Nova"/>
              <a:cs typeface="Proxima Nova"/>
              <a:sym typeface="Proxima Nova"/>
            </a:endParaRPr>
          </a:p>
          <a:p>
            <a:pPr marL="457200" marR="0" lvl="0" indent="-342900" algn="l" rtl="0">
              <a:lnSpc>
                <a:spcPct val="125000"/>
              </a:lnSpc>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BTC supply cap: 21,000,000</a:t>
            </a:r>
            <a:endParaRPr sz="1800">
              <a:solidFill>
                <a:schemeClr val="lt1"/>
              </a:solidFill>
              <a:latin typeface="Proxima Nova"/>
              <a:ea typeface="Proxima Nova"/>
              <a:cs typeface="Proxima Nova"/>
              <a:sym typeface="Proxima Nova"/>
            </a:endParaRPr>
          </a:p>
        </p:txBody>
      </p:sp>
      <p:pic>
        <p:nvPicPr>
          <p:cNvPr id="1242" name="Google Shape;1242;p95"/>
          <p:cNvPicPr preferRelativeResize="0"/>
          <p:nvPr/>
        </p:nvPicPr>
        <p:blipFill>
          <a:blip r:embed="rId3">
            <a:alphaModFix/>
          </a:blip>
          <a:stretch>
            <a:fillRect/>
          </a:stretch>
        </p:blipFill>
        <p:spPr>
          <a:xfrm>
            <a:off x="630450" y="1148775"/>
            <a:ext cx="4701100" cy="323495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96"/>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1248" name="Google Shape;1248;p96"/>
          <p:cNvSpPr txBox="1">
            <a:spLocks noGrp="1"/>
          </p:cNvSpPr>
          <p:nvPr>
            <p:ph type="title" idx="4294967295"/>
          </p:nvPr>
        </p:nvSpPr>
        <p:spPr>
          <a:xfrm>
            <a:off x="226870" y="380675"/>
            <a:ext cx="84930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rgbClr val="FFFFFF"/>
                </a:solidFill>
                <a:latin typeface="Poppins"/>
                <a:ea typeface="Poppins"/>
                <a:cs typeface="Poppins"/>
                <a:sym typeface="Poppins"/>
              </a:rPr>
              <a:t>MINING INCENTIVES</a:t>
            </a:r>
            <a:endParaRPr b="1">
              <a:solidFill>
                <a:srgbClr val="FFFFFF"/>
              </a:solidFill>
              <a:latin typeface="Poppins"/>
              <a:ea typeface="Poppins"/>
              <a:cs typeface="Poppins"/>
              <a:sym typeface="Poppins"/>
            </a:endParaRPr>
          </a:p>
        </p:txBody>
      </p:sp>
      <p:sp>
        <p:nvSpPr>
          <p:cNvPr id="1249" name="Google Shape;1249;p96"/>
          <p:cNvSpPr txBox="1">
            <a:spLocks noGrp="1"/>
          </p:cNvSpPr>
          <p:nvPr>
            <p:ph type="title" idx="4294967295"/>
          </p:nvPr>
        </p:nvSpPr>
        <p:spPr>
          <a:xfrm>
            <a:off x="2355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F9900"/>
                </a:solidFill>
                <a:latin typeface="Poppins"/>
                <a:ea typeface="Poppins"/>
                <a:cs typeface="Poppins"/>
                <a:sym typeface="Poppins"/>
              </a:rPr>
              <a:t>BLOCK REWARD: RATIONALE</a:t>
            </a:r>
            <a:endParaRPr sz="1400">
              <a:solidFill>
                <a:srgbClr val="FF9900"/>
              </a:solidFill>
              <a:latin typeface="Poppins"/>
              <a:ea typeface="Poppins"/>
              <a:cs typeface="Poppins"/>
              <a:sym typeface="Poppins"/>
            </a:endParaRPr>
          </a:p>
        </p:txBody>
      </p:sp>
      <p:sp>
        <p:nvSpPr>
          <p:cNvPr id="1250" name="Google Shape;1250;p96"/>
          <p:cNvSpPr txBox="1"/>
          <p:nvPr/>
        </p:nvSpPr>
        <p:spPr>
          <a:xfrm>
            <a:off x="837750" y="1076275"/>
            <a:ext cx="7301100" cy="3510300"/>
          </a:xfrm>
          <a:prstGeom prst="rect">
            <a:avLst/>
          </a:prstGeom>
          <a:noFill/>
          <a:ln>
            <a:noFill/>
          </a:ln>
        </p:spPr>
        <p:txBody>
          <a:bodyPr spcFirstLastPara="1" wrap="square" lIns="0" tIns="0" rIns="0" bIns="0" anchor="t" anchorCtr="0">
            <a:noAutofit/>
          </a:bodyPr>
          <a:lstStyle/>
          <a:p>
            <a:pPr marL="457200" marR="0" lvl="0" indent="-342900" algn="l" rtl="0">
              <a:lnSpc>
                <a:spcPct val="125000"/>
              </a:lnSpc>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Given:</a:t>
            </a:r>
            <a:endParaRPr sz="1800">
              <a:solidFill>
                <a:schemeClr val="lt1"/>
              </a:solidFill>
              <a:latin typeface="Proxima Nova"/>
              <a:ea typeface="Proxima Nova"/>
              <a:cs typeface="Proxima Nova"/>
              <a:sym typeface="Proxima Nova"/>
            </a:endParaRPr>
          </a:p>
          <a:p>
            <a:pPr marL="914400" marR="0" lvl="1" indent="-342900" algn="l" rtl="0">
              <a:lnSpc>
                <a:spcPct val="125000"/>
              </a:lnSpc>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Profit is primary motivator</a:t>
            </a:r>
            <a:endParaRPr sz="1800">
              <a:solidFill>
                <a:schemeClr val="lt1"/>
              </a:solidFill>
              <a:latin typeface="Proxima Nova"/>
              <a:ea typeface="Proxima Nova"/>
              <a:cs typeface="Proxima Nova"/>
              <a:sym typeface="Proxima Nova"/>
            </a:endParaRPr>
          </a:p>
          <a:p>
            <a:pPr marL="914400" marR="0" lvl="1" indent="-342900" algn="l" rtl="0">
              <a:lnSpc>
                <a:spcPct val="125000"/>
              </a:lnSpc>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Higher incentive for honesty → more secure network</a:t>
            </a:r>
            <a:endParaRPr sz="1800">
              <a:solidFill>
                <a:schemeClr val="lt1"/>
              </a:solidFill>
              <a:latin typeface="Proxima Nova"/>
              <a:ea typeface="Proxima Nova"/>
              <a:cs typeface="Proxima Nova"/>
              <a:sym typeface="Proxima Nova"/>
            </a:endParaRPr>
          </a:p>
          <a:p>
            <a:pPr marL="914400" marR="0" lvl="1" indent="-342900" algn="l" rtl="0">
              <a:lnSpc>
                <a:spcPct val="125000"/>
              </a:lnSpc>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Pseudonymous users → no way to effectively track (or punish) dishonest behavior</a:t>
            </a:r>
            <a:endParaRPr sz="1800">
              <a:solidFill>
                <a:schemeClr val="lt1"/>
              </a:solidFill>
              <a:latin typeface="Proxima Nova"/>
              <a:ea typeface="Proxima Nova"/>
              <a:cs typeface="Proxima Nova"/>
              <a:sym typeface="Proxima Nova"/>
            </a:endParaRPr>
          </a:p>
          <a:p>
            <a:pPr marL="457200" marR="0" lvl="0" indent="-342900" algn="l" rtl="0">
              <a:lnSpc>
                <a:spcPct val="125000"/>
              </a:lnSpc>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Conclusion:</a:t>
            </a:r>
            <a:endParaRPr sz="1800">
              <a:solidFill>
                <a:schemeClr val="lt1"/>
              </a:solidFill>
              <a:latin typeface="Proxima Nova"/>
              <a:ea typeface="Proxima Nova"/>
              <a:cs typeface="Proxima Nova"/>
              <a:sym typeface="Proxima Nova"/>
            </a:endParaRPr>
          </a:p>
          <a:p>
            <a:pPr marL="914400" marR="0" lvl="1" indent="-342900" algn="l" rtl="0">
              <a:lnSpc>
                <a:spcPct val="125000"/>
              </a:lnSpc>
              <a:spcBef>
                <a:spcPts val="0"/>
              </a:spcBef>
              <a:spcAft>
                <a:spcPts val="0"/>
              </a:spcAft>
              <a:buSzPts val="1800"/>
              <a:buFont typeface="Proxima Nova"/>
              <a:buChar char="○"/>
            </a:pPr>
            <a:r>
              <a:rPr lang="en" sz="1800">
                <a:highlight>
                  <a:srgbClr val="FFD816"/>
                </a:highlight>
                <a:latin typeface="Proxima Nova"/>
                <a:ea typeface="Proxima Nova"/>
                <a:cs typeface="Proxima Nova"/>
                <a:sym typeface="Proxima Nova"/>
              </a:rPr>
              <a:t>Reward the honest nodes!</a:t>
            </a:r>
            <a:endParaRPr sz="1800">
              <a:highlight>
                <a:srgbClr val="FFD816"/>
              </a:highlight>
              <a:latin typeface="Proxima Nova"/>
              <a:ea typeface="Proxima Nova"/>
              <a:cs typeface="Proxima Nova"/>
              <a:sym typeface="Proxima Nova"/>
            </a:endParaRPr>
          </a:p>
          <a:p>
            <a:pPr marL="914400" marR="0" lvl="1" indent="-342900" algn="l" rtl="0">
              <a:lnSpc>
                <a:spcPct val="125000"/>
              </a:lnSpc>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Proof-of-Work ensures that miners are dedicated to the network (aka willing to pay money for electricity and hardware just to earn BTC)</a:t>
            </a:r>
            <a:endParaRPr sz="1800">
              <a:solidFill>
                <a:schemeClr val="lt1"/>
              </a:solidFill>
              <a:latin typeface="Proxima Nova"/>
              <a:ea typeface="Proxima Nova"/>
              <a:cs typeface="Proxima Nova"/>
              <a:sym typeface="Proxima Nov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97"/>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PROFIT FROM MINING</a:t>
            </a:r>
            <a:endParaRPr/>
          </a:p>
        </p:txBody>
      </p:sp>
      <p:sp>
        <p:nvSpPr>
          <p:cNvPr id="1256" name="Google Shape;1256;p97"/>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MINING INCENTIVES</a:t>
            </a:r>
            <a:endParaRPr b="1"/>
          </a:p>
        </p:txBody>
      </p:sp>
      <p:sp>
        <p:nvSpPr>
          <p:cNvPr id="1257" name="Google Shape;1257;p97"/>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1258" name="Google Shape;1258;p97"/>
          <p:cNvSpPr txBox="1">
            <a:spLocks noGrp="1"/>
          </p:cNvSpPr>
          <p:nvPr>
            <p:ph type="body" idx="1"/>
          </p:nvPr>
        </p:nvSpPr>
        <p:spPr>
          <a:xfrm>
            <a:off x="1226016" y="1618931"/>
            <a:ext cx="7043100" cy="19056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2400">
                <a:solidFill>
                  <a:srgbClr val="000000"/>
                </a:solidFill>
                <a:latin typeface="Proxima Nova"/>
                <a:ea typeface="Proxima Nova"/>
                <a:cs typeface="Proxima Nova"/>
                <a:sym typeface="Proxima Nova"/>
              </a:rPr>
              <a:t>How are miners incentivized to be honest in their mining? Why isn’t it in their best interest to mine empty blocks?</a:t>
            </a:r>
            <a:endParaRPr sz="2400">
              <a:solidFill>
                <a:srgbClr val="000000"/>
              </a:solidFill>
              <a:latin typeface="Proxima Nova"/>
              <a:ea typeface="Proxima Nova"/>
              <a:cs typeface="Proxima Nova"/>
              <a:sym typeface="Proxima Nov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98"/>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PROFIT FROM MINING</a:t>
            </a:r>
            <a:endParaRPr/>
          </a:p>
        </p:txBody>
      </p:sp>
      <p:sp>
        <p:nvSpPr>
          <p:cNvPr id="1264" name="Google Shape;1264;p98"/>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MINING INCENTIVES</a:t>
            </a:r>
            <a:endParaRPr b="1"/>
          </a:p>
        </p:txBody>
      </p:sp>
      <p:sp>
        <p:nvSpPr>
          <p:cNvPr id="1265" name="Google Shape;1265;p98"/>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1266" name="Google Shape;1266;p98"/>
          <p:cNvSpPr txBox="1">
            <a:spLocks noGrp="1"/>
          </p:cNvSpPr>
          <p:nvPr>
            <p:ph type="body" idx="1"/>
          </p:nvPr>
        </p:nvSpPr>
        <p:spPr>
          <a:xfrm>
            <a:off x="453125" y="1618950"/>
            <a:ext cx="8520600" cy="1905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400">
                <a:solidFill>
                  <a:srgbClr val="000000"/>
                </a:solidFill>
                <a:latin typeface="Roboto Mono"/>
                <a:ea typeface="Roboto Mono"/>
                <a:cs typeface="Roboto Mono"/>
                <a:sym typeface="Roboto Mono"/>
              </a:rPr>
              <a:t>MINING_REVENUE = </a:t>
            </a:r>
            <a:r>
              <a:rPr lang="en" sz="2400" i="1">
                <a:solidFill>
                  <a:srgbClr val="000000"/>
                </a:solidFill>
                <a:highlight>
                  <a:srgbClr val="93C47D"/>
                </a:highlight>
                <a:latin typeface="Roboto Mono"/>
                <a:ea typeface="Roboto Mono"/>
                <a:cs typeface="Roboto Mono"/>
                <a:sym typeface="Roboto Mono"/>
              </a:rPr>
              <a:t>BLOCK_REWARD</a:t>
            </a:r>
            <a:r>
              <a:rPr lang="en" sz="2400">
                <a:solidFill>
                  <a:srgbClr val="000000"/>
                </a:solidFill>
                <a:latin typeface="Roboto Mono"/>
                <a:ea typeface="Roboto Mono"/>
                <a:cs typeface="Roboto Mono"/>
                <a:sym typeface="Roboto Mono"/>
              </a:rPr>
              <a:t> + TX_FEES</a:t>
            </a:r>
            <a:endParaRPr sz="2400">
              <a:solidFill>
                <a:srgbClr val="000000"/>
              </a:solidFill>
              <a:latin typeface="Roboto Mono"/>
              <a:ea typeface="Roboto Mono"/>
              <a:cs typeface="Roboto Mono"/>
              <a:sym typeface="Roboto Mono"/>
            </a:endParaRPr>
          </a:p>
          <a:p>
            <a:pPr marL="0" lvl="0" indent="0" algn="just" rtl="0">
              <a:spcBef>
                <a:spcPts val="1600"/>
              </a:spcBef>
              <a:spcAft>
                <a:spcPts val="0"/>
              </a:spcAft>
              <a:buNone/>
            </a:pPr>
            <a:r>
              <a:rPr lang="en" sz="2400">
                <a:solidFill>
                  <a:srgbClr val="000000"/>
                </a:solidFill>
                <a:latin typeface="Roboto Mono"/>
                <a:ea typeface="Roboto Mono"/>
                <a:cs typeface="Roboto Mono"/>
                <a:sym typeface="Roboto Mono"/>
              </a:rPr>
              <a:t>MINING_COST = FIXED_COSTS + VARIABLE_COSTS</a:t>
            </a:r>
            <a:endParaRPr sz="2400">
              <a:solidFill>
                <a:srgbClr val="000000"/>
              </a:solidFill>
              <a:latin typeface="Roboto Mono"/>
              <a:ea typeface="Roboto Mono"/>
              <a:cs typeface="Roboto Mono"/>
              <a:sym typeface="Roboto Mono"/>
            </a:endParaRPr>
          </a:p>
          <a:p>
            <a:pPr marL="0" marR="0" lvl="0" indent="0" algn="just" rtl="0">
              <a:lnSpc>
                <a:spcPct val="100000"/>
              </a:lnSpc>
              <a:spcBef>
                <a:spcPts val="1600"/>
              </a:spcBef>
              <a:spcAft>
                <a:spcPts val="0"/>
              </a:spcAft>
              <a:buNone/>
            </a:pPr>
            <a:endParaRPr sz="2400">
              <a:solidFill>
                <a:srgbClr val="000000"/>
              </a:solidFill>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 sz="2400">
                <a:solidFill>
                  <a:srgbClr val="000000"/>
                </a:solidFill>
                <a:latin typeface="Roboto Mono"/>
                <a:ea typeface="Roboto Mono"/>
                <a:cs typeface="Roboto Mono"/>
                <a:sym typeface="Roboto Mono"/>
              </a:rPr>
              <a:t>if MINING_REVENUE &gt; MINING_COST:</a:t>
            </a:r>
            <a:endParaRPr sz="2400">
              <a:solidFill>
                <a:srgbClr val="000000"/>
              </a:solidFill>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 sz="2400">
                <a:solidFill>
                  <a:srgbClr val="000000"/>
                </a:solidFill>
                <a:latin typeface="Roboto Mono"/>
                <a:ea typeface="Roboto Mono"/>
                <a:cs typeface="Roboto Mono"/>
                <a:sym typeface="Roboto Mono"/>
              </a:rPr>
              <a:t>    miner.get_profit()</a:t>
            </a:r>
            <a:endParaRPr sz="2400">
              <a:solidFill>
                <a:srgbClr val="000000"/>
              </a:solidFill>
              <a:latin typeface="Roboto Mono"/>
              <a:ea typeface="Roboto Mono"/>
              <a:cs typeface="Roboto Mono"/>
              <a:sym typeface="Roboto Mono"/>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99"/>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PROFIT FROM MINING</a:t>
            </a:r>
            <a:endParaRPr/>
          </a:p>
        </p:txBody>
      </p:sp>
      <p:sp>
        <p:nvSpPr>
          <p:cNvPr id="1272" name="Google Shape;1272;p99"/>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MINING INCENTIVES</a:t>
            </a:r>
            <a:endParaRPr b="1"/>
          </a:p>
        </p:txBody>
      </p:sp>
      <p:sp>
        <p:nvSpPr>
          <p:cNvPr id="1273" name="Google Shape;1273;p99"/>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1274" name="Google Shape;1274;p99"/>
          <p:cNvSpPr txBox="1">
            <a:spLocks noGrp="1"/>
          </p:cNvSpPr>
          <p:nvPr>
            <p:ph type="body" idx="1"/>
          </p:nvPr>
        </p:nvSpPr>
        <p:spPr>
          <a:xfrm>
            <a:off x="453125" y="1618950"/>
            <a:ext cx="8520600" cy="1905600"/>
          </a:xfrm>
          <a:prstGeom prst="rect">
            <a:avLst/>
          </a:prstGeom>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400">
                <a:solidFill>
                  <a:srgbClr val="000000"/>
                </a:solidFill>
                <a:latin typeface="Roboto Mono"/>
                <a:ea typeface="Roboto Mono"/>
                <a:cs typeface="Roboto Mono"/>
                <a:sym typeface="Roboto Mono"/>
              </a:rPr>
              <a:t>MINING_REVENUE = </a:t>
            </a:r>
            <a:r>
              <a:rPr lang="en" sz="2400" i="1">
                <a:solidFill>
                  <a:srgbClr val="000000"/>
                </a:solidFill>
                <a:highlight>
                  <a:srgbClr val="93C47D"/>
                </a:highlight>
                <a:latin typeface="Roboto Mono"/>
                <a:ea typeface="Roboto Mono"/>
                <a:cs typeface="Roboto Mono"/>
                <a:sym typeface="Roboto Mono"/>
              </a:rPr>
              <a:t>BLOCK_REWARD</a:t>
            </a:r>
            <a:r>
              <a:rPr lang="en" sz="2400" i="1">
                <a:solidFill>
                  <a:srgbClr val="000000"/>
                </a:solidFill>
                <a:latin typeface="Roboto Mono"/>
                <a:ea typeface="Roboto Mono"/>
                <a:cs typeface="Roboto Mono"/>
                <a:sym typeface="Roboto Mono"/>
              </a:rPr>
              <a:t> </a:t>
            </a:r>
            <a:r>
              <a:rPr lang="en" sz="2400">
                <a:solidFill>
                  <a:srgbClr val="000000"/>
                </a:solidFill>
                <a:latin typeface="Roboto Mono"/>
                <a:ea typeface="Roboto Mono"/>
                <a:cs typeface="Roboto Mono"/>
                <a:sym typeface="Roboto Mono"/>
              </a:rPr>
              <a:t>+ </a:t>
            </a:r>
            <a:r>
              <a:rPr lang="en" sz="2400" i="1">
                <a:solidFill>
                  <a:srgbClr val="000000"/>
                </a:solidFill>
                <a:highlight>
                  <a:srgbClr val="B6D7A8"/>
                </a:highlight>
                <a:latin typeface="Roboto Mono"/>
                <a:ea typeface="Roboto Mono"/>
                <a:cs typeface="Roboto Mono"/>
                <a:sym typeface="Roboto Mono"/>
              </a:rPr>
              <a:t>TX_FEES</a:t>
            </a:r>
            <a:endParaRPr sz="2400" i="1">
              <a:solidFill>
                <a:srgbClr val="000000"/>
              </a:solidFill>
              <a:highlight>
                <a:srgbClr val="B6D7A8"/>
              </a:highlight>
              <a:latin typeface="Roboto Mono"/>
              <a:ea typeface="Roboto Mono"/>
              <a:cs typeface="Roboto Mono"/>
              <a:sym typeface="Roboto Mono"/>
            </a:endParaRPr>
          </a:p>
          <a:p>
            <a:pPr marL="0" lvl="0" indent="0" algn="just" rtl="0">
              <a:spcBef>
                <a:spcPts val="1600"/>
              </a:spcBef>
              <a:spcAft>
                <a:spcPts val="0"/>
              </a:spcAft>
              <a:buNone/>
            </a:pPr>
            <a:r>
              <a:rPr lang="en" sz="2400">
                <a:solidFill>
                  <a:srgbClr val="000000"/>
                </a:solidFill>
                <a:latin typeface="Roboto Mono"/>
                <a:ea typeface="Roboto Mono"/>
                <a:cs typeface="Roboto Mono"/>
                <a:sym typeface="Roboto Mono"/>
              </a:rPr>
              <a:t>MINING_COST = FIXED_COSTS + VARIABLE_COSTS</a:t>
            </a:r>
            <a:endParaRPr sz="2400">
              <a:solidFill>
                <a:srgbClr val="000000"/>
              </a:solidFill>
              <a:latin typeface="Roboto Mono"/>
              <a:ea typeface="Roboto Mono"/>
              <a:cs typeface="Roboto Mono"/>
              <a:sym typeface="Roboto Mono"/>
            </a:endParaRPr>
          </a:p>
          <a:p>
            <a:pPr marL="0" marR="0" lvl="0" indent="0" algn="just" rtl="0">
              <a:lnSpc>
                <a:spcPct val="100000"/>
              </a:lnSpc>
              <a:spcBef>
                <a:spcPts val="1600"/>
              </a:spcBef>
              <a:spcAft>
                <a:spcPts val="0"/>
              </a:spcAft>
              <a:buNone/>
            </a:pPr>
            <a:endParaRPr sz="2400">
              <a:solidFill>
                <a:srgbClr val="000000"/>
              </a:solidFill>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 sz="2400">
                <a:solidFill>
                  <a:srgbClr val="000000"/>
                </a:solidFill>
                <a:latin typeface="Roboto Mono"/>
                <a:ea typeface="Roboto Mono"/>
                <a:cs typeface="Roboto Mono"/>
                <a:sym typeface="Roboto Mono"/>
              </a:rPr>
              <a:t>if MINING_REVENUE &gt; MINING_COST:</a:t>
            </a:r>
            <a:endParaRPr sz="2400">
              <a:solidFill>
                <a:srgbClr val="000000"/>
              </a:solidFill>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 sz="2400">
                <a:solidFill>
                  <a:srgbClr val="000000"/>
                </a:solidFill>
                <a:latin typeface="Roboto Mono"/>
                <a:ea typeface="Roboto Mono"/>
                <a:cs typeface="Roboto Mono"/>
                <a:sym typeface="Roboto Mono"/>
              </a:rPr>
              <a:t>    miner.get_profit()</a:t>
            </a:r>
            <a:endParaRPr sz="2400">
              <a:solidFill>
                <a:srgbClr val="000000"/>
              </a:solidFill>
              <a:latin typeface="Roboto Mono"/>
              <a:ea typeface="Roboto Mono"/>
              <a:cs typeface="Roboto Mono"/>
              <a:sym typeface="Roboto Mono"/>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00"/>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UPDATED: JUSTIN YU</a:t>
            </a:r>
            <a:endParaRPr sz="900">
              <a:solidFill>
                <a:srgbClr val="B7B7B7"/>
              </a:solidFill>
              <a:latin typeface="Proxima Nova"/>
              <a:ea typeface="Proxima Nova"/>
              <a:cs typeface="Proxima Nova"/>
              <a:sym typeface="Proxima Nova"/>
            </a:endParaRPr>
          </a:p>
        </p:txBody>
      </p:sp>
      <p:sp>
        <p:nvSpPr>
          <p:cNvPr id="1280" name="Google Shape;1280;p100"/>
          <p:cNvSpPr txBox="1">
            <a:spLocks noGrp="1"/>
          </p:cNvSpPr>
          <p:nvPr>
            <p:ph type="title" idx="4294967295"/>
          </p:nvPr>
        </p:nvSpPr>
        <p:spPr>
          <a:xfrm>
            <a:off x="226870" y="380675"/>
            <a:ext cx="84930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rgbClr val="FFFFFF"/>
                </a:solidFill>
                <a:latin typeface="Poppins"/>
                <a:ea typeface="Poppins"/>
                <a:cs typeface="Poppins"/>
                <a:sym typeface="Poppins"/>
              </a:rPr>
              <a:t>MINING INCENTIVES</a:t>
            </a:r>
            <a:endParaRPr b="1">
              <a:solidFill>
                <a:srgbClr val="FFFFFF"/>
              </a:solidFill>
              <a:latin typeface="Poppins"/>
              <a:ea typeface="Poppins"/>
              <a:cs typeface="Poppins"/>
              <a:sym typeface="Poppins"/>
            </a:endParaRPr>
          </a:p>
        </p:txBody>
      </p:sp>
      <p:sp>
        <p:nvSpPr>
          <p:cNvPr id="1281" name="Google Shape;1281;p100"/>
          <p:cNvSpPr txBox="1">
            <a:spLocks noGrp="1"/>
          </p:cNvSpPr>
          <p:nvPr>
            <p:ph type="title" idx="4294967295"/>
          </p:nvPr>
        </p:nvSpPr>
        <p:spPr>
          <a:xfrm>
            <a:off x="2355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F9900"/>
                </a:solidFill>
                <a:latin typeface="Poppins"/>
                <a:ea typeface="Poppins"/>
                <a:cs typeface="Poppins"/>
                <a:sym typeface="Poppins"/>
              </a:rPr>
              <a:t>TRANSACTION FEES</a:t>
            </a:r>
            <a:endParaRPr sz="1400">
              <a:solidFill>
                <a:srgbClr val="FF9900"/>
              </a:solidFill>
              <a:latin typeface="Poppins"/>
              <a:ea typeface="Poppins"/>
              <a:cs typeface="Poppins"/>
              <a:sym typeface="Poppins"/>
            </a:endParaRPr>
          </a:p>
        </p:txBody>
      </p:sp>
      <p:sp>
        <p:nvSpPr>
          <p:cNvPr id="1282" name="Google Shape;1282;p100"/>
          <p:cNvSpPr/>
          <p:nvPr/>
        </p:nvSpPr>
        <p:spPr>
          <a:xfrm>
            <a:off x="862096" y="1154447"/>
            <a:ext cx="4038600" cy="3282600"/>
          </a:xfrm>
          <a:prstGeom prst="rect">
            <a:avLst/>
          </a:prstGeom>
          <a:noFill/>
          <a:ln w="19050" cap="flat" cmpd="sng">
            <a:solidFill>
              <a:srgbClr val="F3F3F3"/>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1283" name="Google Shape;1283;p100"/>
          <p:cNvSpPr txBox="1"/>
          <p:nvPr/>
        </p:nvSpPr>
        <p:spPr>
          <a:xfrm>
            <a:off x="5216530" y="1128693"/>
            <a:ext cx="3512100" cy="3077700"/>
          </a:xfrm>
          <a:prstGeom prst="rect">
            <a:avLst/>
          </a:prstGeom>
          <a:noFill/>
          <a:ln>
            <a:noFill/>
          </a:ln>
        </p:spPr>
        <p:txBody>
          <a:bodyPr spcFirstLastPara="1" wrap="square" lIns="0" tIns="0" rIns="0" bIns="0" anchor="t" anchorCtr="0">
            <a:noAutofit/>
          </a:bodyPr>
          <a:lstStyle/>
          <a:p>
            <a:pPr marL="177800" lvl="0" indent="-190500" algn="l" rtl="0">
              <a:lnSpc>
                <a:spcPct val="125000"/>
              </a:lnSpc>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Transaction creator sets the fee</a:t>
            </a:r>
            <a:endParaRPr sz="1600">
              <a:solidFill>
                <a:schemeClr val="lt1"/>
              </a:solidFill>
              <a:latin typeface="Proxima Nova"/>
              <a:ea typeface="Proxima Nova"/>
              <a:cs typeface="Proxima Nova"/>
              <a:sym typeface="Proxima Nova"/>
            </a:endParaRPr>
          </a:p>
          <a:p>
            <a:pPr marL="342900" lvl="1" indent="-190500" algn="l" rtl="0">
              <a:lnSpc>
                <a:spcPct val="125000"/>
              </a:lnSpc>
              <a:spcBef>
                <a:spcPts val="0"/>
              </a:spcBef>
              <a:spcAft>
                <a:spcPts val="0"/>
              </a:spcAft>
              <a:buClr>
                <a:schemeClr val="lt1"/>
              </a:buClr>
              <a:buSzPts val="1600"/>
              <a:buFont typeface="Proxima Nova"/>
              <a:buChar char="○"/>
            </a:pPr>
            <a:r>
              <a:rPr lang="en" sz="1400">
                <a:solidFill>
                  <a:schemeClr val="lt1"/>
                </a:solidFill>
                <a:latin typeface="Proxima Nova"/>
                <a:ea typeface="Proxima Nova"/>
                <a:cs typeface="Proxima Nova"/>
                <a:sym typeface="Proxima Nova"/>
              </a:rPr>
              <a:t>Voluntary, but practically necessary</a:t>
            </a:r>
            <a:endParaRPr sz="1400">
              <a:solidFill>
                <a:schemeClr val="lt1"/>
              </a:solidFill>
              <a:latin typeface="Proxima Nova"/>
              <a:ea typeface="Proxima Nova"/>
              <a:cs typeface="Proxima Nova"/>
              <a:sym typeface="Proxima Nova"/>
            </a:endParaRPr>
          </a:p>
          <a:p>
            <a:pPr marL="177800" lvl="0" indent="-190500" algn="l" rtl="0">
              <a:lnSpc>
                <a:spcPct val="125000"/>
              </a:lnSpc>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Extra income for miners on top of block reward</a:t>
            </a:r>
            <a:endParaRPr sz="1600">
              <a:solidFill>
                <a:schemeClr val="lt1"/>
              </a:solidFill>
              <a:latin typeface="Proxima Nova"/>
              <a:ea typeface="Proxima Nova"/>
              <a:cs typeface="Proxima Nova"/>
              <a:sym typeface="Proxima Nova"/>
            </a:endParaRPr>
          </a:p>
          <a:p>
            <a:pPr marL="342900" lvl="1" indent="-177800" algn="l" rtl="0">
              <a:lnSpc>
                <a:spcPct val="125000"/>
              </a:lnSpc>
              <a:spcBef>
                <a:spcPts val="0"/>
              </a:spcBef>
              <a:spcAft>
                <a:spcPts val="0"/>
              </a:spcAft>
              <a:buClr>
                <a:schemeClr val="lt1"/>
              </a:buClr>
              <a:buSzPts val="1400"/>
              <a:buFont typeface="Proxima Nova"/>
              <a:buChar char="○"/>
            </a:pPr>
            <a:r>
              <a:rPr lang="en" sz="1400">
                <a:solidFill>
                  <a:schemeClr val="lt1"/>
                </a:solidFill>
                <a:latin typeface="Proxima Nova"/>
                <a:ea typeface="Proxima Nova"/>
                <a:cs typeface="Proxima Nova"/>
                <a:sym typeface="Proxima Nova"/>
              </a:rPr>
              <a:t>Higher transaction fee → faster confirmation time, since more miners want to include your transaction</a:t>
            </a:r>
            <a:endParaRPr sz="1400">
              <a:solidFill>
                <a:schemeClr val="lt1"/>
              </a:solidFill>
              <a:latin typeface="Proxima Nova"/>
              <a:ea typeface="Proxima Nova"/>
              <a:cs typeface="Proxima Nova"/>
              <a:sym typeface="Proxima Nova"/>
            </a:endParaRPr>
          </a:p>
          <a:p>
            <a:pPr marL="177800" lvl="0" indent="-177800" algn="l" rtl="0">
              <a:lnSpc>
                <a:spcPct val="125000"/>
              </a:lnSpc>
              <a:spcBef>
                <a:spcPts val="0"/>
              </a:spcBef>
              <a:spcAft>
                <a:spcPts val="0"/>
              </a:spcAft>
              <a:buClr>
                <a:schemeClr val="lt1"/>
              </a:buClr>
              <a:buSzPts val="1400"/>
              <a:buFont typeface="Proxima Nova"/>
              <a:buChar char="●"/>
            </a:pPr>
            <a:r>
              <a:rPr lang="en" sz="1600">
                <a:solidFill>
                  <a:schemeClr val="lt1"/>
                </a:solidFill>
                <a:latin typeface="Roboto Mono"/>
                <a:ea typeface="Roboto Mono"/>
                <a:cs typeface="Roboto Mono"/>
                <a:sym typeface="Roboto Mono"/>
              </a:rPr>
              <a:t>TX_FEE = INPUT - OUTPUT</a:t>
            </a:r>
            <a:endParaRPr sz="1600">
              <a:solidFill>
                <a:schemeClr val="lt1"/>
              </a:solidFill>
              <a:latin typeface="Roboto Mono"/>
              <a:ea typeface="Roboto Mono"/>
              <a:cs typeface="Roboto Mono"/>
              <a:sym typeface="Roboto Mono"/>
            </a:endParaRPr>
          </a:p>
          <a:p>
            <a:pPr marL="177800" lvl="0" indent="-177800" algn="l" rtl="0">
              <a:lnSpc>
                <a:spcPct val="125000"/>
              </a:lnSpc>
              <a:spcBef>
                <a:spcPts val="0"/>
              </a:spcBef>
              <a:spcAft>
                <a:spcPts val="0"/>
              </a:spcAft>
              <a:buClr>
                <a:schemeClr val="lt1"/>
              </a:buClr>
              <a:buSzPts val="1400"/>
              <a:buFont typeface="Proxima Nova"/>
              <a:buChar char="●"/>
            </a:pPr>
            <a:r>
              <a:rPr lang="en" sz="1600">
                <a:highlight>
                  <a:srgbClr val="FFD816"/>
                </a:highlight>
                <a:latin typeface="Proxima Nova"/>
                <a:ea typeface="Proxima Nova"/>
                <a:cs typeface="Proxima Nova"/>
                <a:sym typeface="Proxima Nova"/>
              </a:rPr>
              <a:t>When block reward becomes 0, TX fees will become the only source of revenue for miners</a:t>
            </a:r>
            <a:endParaRPr sz="1600">
              <a:highlight>
                <a:srgbClr val="FFD816"/>
              </a:highlight>
              <a:latin typeface="Proxima Nova"/>
              <a:ea typeface="Proxima Nova"/>
              <a:cs typeface="Proxima Nova"/>
              <a:sym typeface="Proxima Nova"/>
            </a:endParaRPr>
          </a:p>
        </p:txBody>
      </p:sp>
      <p:sp>
        <p:nvSpPr>
          <p:cNvPr id="1284" name="Google Shape;1284;p100"/>
          <p:cNvSpPr/>
          <p:nvPr/>
        </p:nvSpPr>
        <p:spPr>
          <a:xfrm>
            <a:off x="1028968" y="2309317"/>
            <a:ext cx="799500" cy="799500"/>
          </a:xfrm>
          <a:prstGeom prst="rect">
            <a:avLst/>
          </a:prstGeom>
          <a:solidFill>
            <a:schemeClr val="lt2"/>
          </a:solid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Input UTXO</a:t>
            </a:r>
            <a:endParaRPr sz="1100">
              <a:latin typeface="Proxima Nova"/>
              <a:ea typeface="Proxima Nova"/>
              <a:cs typeface="Proxima Nova"/>
              <a:sym typeface="Proxima Nova"/>
            </a:endParaRPr>
          </a:p>
          <a:p>
            <a:pPr marL="0" lvl="0" indent="0" algn="ctr" rtl="0">
              <a:spcBef>
                <a:spcPts val="0"/>
              </a:spcBef>
              <a:spcAft>
                <a:spcPts val="0"/>
              </a:spcAft>
              <a:buNone/>
            </a:pPr>
            <a:r>
              <a:rPr lang="en" sz="1100">
                <a:latin typeface="Proxima Nova"/>
                <a:ea typeface="Proxima Nova"/>
                <a:cs typeface="Proxima Nova"/>
                <a:sym typeface="Proxima Nova"/>
              </a:rPr>
              <a:t>(5 BTC)</a:t>
            </a:r>
            <a:endParaRPr sz="1100">
              <a:latin typeface="Proxima Nova"/>
              <a:ea typeface="Proxima Nova"/>
              <a:cs typeface="Proxima Nova"/>
              <a:sym typeface="Proxima Nova"/>
            </a:endParaRPr>
          </a:p>
        </p:txBody>
      </p:sp>
      <p:sp>
        <p:nvSpPr>
          <p:cNvPr id="1285" name="Google Shape;1285;p100"/>
          <p:cNvSpPr/>
          <p:nvPr/>
        </p:nvSpPr>
        <p:spPr>
          <a:xfrm>
            <a:off x="2506436" y="1347657"/>
            <a:ext cx="799500" cy="799500"/>
          </a:xfrm>
          <a:prstGeom prst="rect">
            <a:avLst/>
          </a:prstGeom>
          <a:solidFill>
            <a:schemeClr val="lt2"/>
          </a:solid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Output UTXO</a:t>
            </a:r>
            <a:endParaRPr sz="1100">
              <a:latin typeface="Proxima Nova"/>
              <a:ea typeface="Proxima Nova"/>
              <a:cs typeface="Proxima Nova"/>
              <a:sym typeface="Proxima Nova"/>
            </a:endParaRPr>
          </a:p>
          <a:p>
            <a:pPr marL="0" lvl="0" indent="0" algn="ctr" rtl="0">
              <a:spcBef>
                <a:spcPts val="0"/>
              </a:spcBef>
              <a:spcAft>
                <a:spcPts val="0"/>
              </a:spcAft>
              <a:buNone/>
            </a:pPr>
            <a:r>
              <a:rPr lang="en" sz="1100">
                <a:latin typeface="Proxima Nova"/>
                <a:ea typeface="Proxima Nova"/>
                <a:cs typeface="Proxima Nova"/>
                <a:sym typeface="Proxima Nova"/>
              </a:rPr>
              <a:t>(3 BTC)</a:t>
            </a:r>
            <a:endParaRPr sz="1100">
              <a:latin typeface="Proxima Nova"/>
              <a:ea typeface="Proxima Nova"/>
              <a:cs typeface="Proxima Nova"/>
              <a:sym typeface="Proxima Nova"/>
            </a:endParaRPr>
          </a:p>
        </p:txBody>
      </p:sp>
      <p:sp>
        <p:nvSpPr>
          <p:cNvPr id="1286" name="Google Shape;1286;p100"/>
          <p:cNvSpPr/>
          <p:nvPr/>
        </p:nvSpPr>
        <p:spPr>
          <a:xfrm>
            <a:off x="2506436" y="2309312"/>
            <a:ext cx="799500" cy="799500"/>
          </a:xfrm>
          <a:prstGeom prst="rect">
            <a:avLst/>
          </a:prstGeom>
          <a:solidFill>
            <a:schemeClr val="lt2"/>
          </a:solid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Output UTXO</a:t>
            </a:r>
            <a:endParaRPr sz="1100">
              <a:latin typeface="Proxima Nova"/>
              <a:ea typeface="Proxima Nova"/>
              <a:cs typeface="Proxima Nova"/>
              <a:sym typeface="Proxima Nova"/>
            </a:endParaRPr>
          </a:p>
          <a:p>
            <a:pPr marL="0" lvl="0" indent="0" algn="ctr" rtl="0">
              <a:spcBef>
                <a:spcPts val="0"/>
              </a:spcBef>
              <a:spcAft>
                <a:spcPts val="0"/>
              </a:spcAft>
              <a:buNone/>
            </a:pPr>
            <a:r>
              <a:rPr lang="en" sz="1100">
                <a:latin typeface="Proxima Nova"/>
                <a:ea typeface="Proxima Nova"/>
                <a:cs typeface="Proxima Nova"/>
                <a:sym typeface="Proxima Nova"/>
              </a:rPr>
              <a:t>(1 BTC)</a:t>
            </a:r>
            <a:endParaRPr sz="1100">
              <a:latin typeface="Proxima Nova"/>
              <a:ea typeface="Proxima Nova"/>
              <a:cs typeface="Proxima Nova"/>
              <a:sym typeface="Proxima Nova"/>
            </a:endParaRPr>
          </a:p>
        </p:txBody>
      </p:sp>
      <p:sp>
        <p:nvSpPr>
          <p:cNvPr id="1287" name="Google Shape;1287;p100"/>
          <p:cNvSpPr/>
          <p:nvPr/>
        </p:nvSpPr>
        <p:spPr>
          <a:xfrm>
            <a:off x="2506436" y="3468588"/>
            <a:ext cx="799500" cy="799500"/>
          </a:xfrm>
          <a:prstGeom prst="rect">
            <a:avLst/>
          </a:prstGeom>
          <a:solidFill>
            <a:schemeClr val="lt2"/>
          </a:solid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Output UTXO</a:t>
            </a:r>
            <a:endParaRPr sz="1100">
              <a:latin typeface="Proxima Nova"/>
              <a:ea typeface="Proxima Nova"/>
              <a:cs typeface="Proxima Nova"/>
              <a:sym typeface="Proxima Nova"/>
            </a:endParaRPr>
          </a:p>
          <a:p>
            <a:pPr marL="0" lvl="0" indent="0" algn="ctr" rtl="0">
              <a:spcBef>
                <a:spcPts val="0"/>
              </a:spcBef>
              <a:spcAft>
                <a:spcPts val="0"/>
              </a:spcAft>
              <a:buNone/>
            </a:pPr>
            <a:r>
              <a:rPr lang="en" sz="1100">
                <a:latin typeface="Proxima Nova"/>
                <a:ea typeface="Proxima Nova"/>
                <a:cs typeface="Proxima Nova"/>
                <a:sym typeface="Proxima Nova"/>
              </a:rPr>
              <a:t>(0.1 BTC)</a:t>
            </a:r>
            <a:endParaRPr sz="1100">
              <a:latin typeface="Proxima Nova"/>
              <a:ea typeface="Proxima Nova"/>
              <a:cs typeface="Proxima Nova"/>
              <a:sym typeface="Proxima Nova"/>
            </a:endParaRPr>
          </a:p>
        </p:txBody>
      </p:sp>
      <p:sp>
        <p:nvSpPr>
          <p:cNvPr id="1288" name="Google Shape;1288;p100"/>
          <p:cNvSpPr txBox="1"/>
          <p:nvPr/>
        </p:nvSpPr>
        <p:spPr>
          <a:xfrm>
            <a:off x="2587053" y="3056217"/>
            <a:ext cx="638400" cy="4761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1800">
                <a:solidFill>
                  <a:srgbClr val="F3F3F3"/>
                </a:solidFill>
                <a:latin typeface="Proxima Nova"/>
                <a:ea typeface="Proxima Nova"/>
                <a:cs typeface="Proxima Nova"/>
                <a:sym typeface="Proxima Nova"/>
              </a:rPr>
              <a:t>...</a:t>
            </a:r>
            <a:endParaRPr sz="1800">
              <a:solidFill>
                <a:srgbClr val="F3F3F3"/>
              </a:solidFill>
              <a:latin typeface="Proxima Nova"/>
              <a:ea typeface="Proxima Nova"/>
              <a:cs typeface="Proxima Nova"/>
              <a:sym typeface="Proxima Nova"/>
            </a:endParaRPr>
          </a:p>
        </p:txBody>
      </p:sp>
      <p:cxnSp>
        <p:nvCxnSpPr>
          <p:cNvPr id="1289" name="Google Shape;1289;p100"/>
          <p:cNvCxnSpPr>
            <a:stCxn id="1284" idx="3"/>
            <a:endCxn id="1285" idx="1"/>
          </p:cNvCxnSpPr>
          <p:nvPr/>
        </p:nvCxnSpPr>
        <p:spPr>
          <a:xfrm rot="10800000" flipH="1">
            <a:off x="1828468" y="1747267"/>
            <a:ext cx="678000" cy="961800"/>
          </a:xfrm>
          <a:prstGeom prst="curvedConnector3">
            <a:avLst>
              <a:gd name="adj1" fmla="val 49998"/>
            </a:avLst>
          </a:prstGeom>
          <a:noFill/>
          <a:ln w="28575" cap="flat" cmpd="sng">
            <a:solidFill>
              <a:srgbClr val="F3F3F3"/>
            </a:solidFill>
            <a:prstDash val="solid"/>
            <a:round/>
            <a:headEnd type="none" w="med" len="med"/>
            <a:tailEnd type="stealth" w="med" len="med"/>
          </a:ln>
        </p:spPr>
      </p:cxnSp>
      <p:cxnSp>
        <p:nvCxnSpPr>
          <p:cNvPr id="1290" name="Google Shape;1290;p100"/>
          <p:cNvCxnSpPr>
            <a:stCxn id="1284" idx="3"/>
            <a:endCxn id="1286" idx="1"/>
          </p:cNvCxnSpPr>
          <p:nvPr/>
        </p:nvCxnSpPr>
        <p:spPr>
          <a:xfrm>
            <a:off x="1828468" y="2709067"/>
            <a:ext cx="678000" cy="0"/>
          </a:xfrm>
          <a:prstGeom prst="straightConnector1">
            <a:avLst/>
          </a:prstGeom>
          <a:noFill/>
          <a:ln w="28575" cap="flat" cmpd="sng">
            <a:solidFill>
              <a:srgbClr val="F3F3F3"/>
            </a:solidFill>
            <a:prstDash val="solid"/>
            <a:round/>
            <a:headEnd type="none" w="med" len="med"/>
            <a:tailEnd type="triangle" w="med" len="med"/>
          </a:ln>
        </p:spPr>
      </p:cxnSp>
      <p:cxnSp>
        <p:nvCxnSpPr>
          <p:cNvPr id="1291" name="Google Shape;1291;p100"/>
          <p:cNvCxnSpPr>
            <a:stCxn id="1284" idx="3"/>
            <a:endCxn id="1287" idx="1"/>
          </p:cNvCxnSpPr>
          <p:nvPr/>
        </p:nvCxnSpPr>
        <p:spPr>
          <a:xfrm>
            <a:off x="1828468" y="2709067"/>
            <a:ext cx="678000" cy="1159200"/>
          </a:xfrm>
          <a:prstGeom prst="curvedConnector3">
            <a:avLst>
              <a:gd name="adj1" fmla="val 49998"/>
            </a:avLst>
          </a:prstGeom>
          <a:noFill/>
          <a:ln w="28575" cap="flat" cmpd="sng">
            <a:solidFill>
              <a:srgbClr val="F3F3F3"/>
            </a:solidFill>
            <a:prstDash val="solid"/>
            <a:round/>
            <a:headEnd type="none" w="med" len="med"/>
            <a:tailEnd type="triangle" w="med" len="med"/>
          </a:ln>
        </p:spPr>
      </p:cxnSp>
      <p:sp>
        <p:nvSpPr>
          <p:cNvPr id="1292" name="Google Shape;1292;p100"/>
          <p:cNvSpPr/>
          <p:nvPr/>
        </p:nvSpPr>
        <p:spPr>
          <a:xfrm>
            <a:off x="3581133" y="3605784"/>
            <a:ext cx="1005300" cy="525000"/>
          </a:xfrm>
          <a:prstGeom prst="roundRect">
            <a:avLst>
              <a:gd name="adj" fmla="val 16667"/>
            </a:avLst>
          </a:prstGeom>
          <a:solidFill>
            <a:srgbClr val="FFD816"/>
          </a:solid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0.2 BTC</a:t>
            </a:r>
            <a:endParaRPr sz="1100">
              <a:latin typeface="Proxima Nova"/>
              <a:ea typeface="Proxima Nova"/>
              <a:cs typeface="Proxima Nova"/>
              <a:sym typeface="Proxima Nova"/>
            </a:endParaRPr>
          </a:p>
        </p:txBody>
      </p:sp>
      <p:sp>
        <p:nvSpPr>
          <p:cNvPr id="1293" name="Google Shape;1293;p100"/>
          <p:cNvSpPr txBox="1"/>
          <p:nvPr/>
        </p:nvSpPr>
        <p:spPr>
          <a:xfrm>
            <a:off x="3581132" y="3354009"/>
            <a:ext cx="1081200" cy="3003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100">
                <a:solidFill>
                  <a:srgbClr val="F3F3F3"/>
                </a:solidFill>
                <a:latin typeface="Proxima Nova"/>
                <a:ea typeface="Proxima Nova"/>
                <a:cs typeface="Proxima Nova"/>
                <a:sym typeface="Proxima Nova"/>
              </a:rPr>
              <a:t>Transaction Fee</a:t>
            </a:r>
            <a:endParaRPr sz="1100">
              <a:solidFill>
                <a:srgbClr val="F3F3F3"/>
              </a:solidFill>
              <a:latin typeface="Proxima Nova"/>
              <a:ea typeface="Proxima Nova"/>
              <a:cs typeface="Proxima Nova"/>
              <a:sym typeface="Proxima Nov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101"/>
          <p:cNvSpPr txBox="1"/>
          <p:nvPr/>
        </p:nvSpPr>
        <p:spPr>
          <a:xfrm>
            <a:off x="234750" y="4685725"/>
            <a:ext cx="2011800" cy="3936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SEHYUN CHUNG</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SOURCE: MORCOS</a:t>
            </a:r>
            <a:endParaRPr sz="900">
              <a:solidFill>
                <a:srgbClr val="B7B7B7"/>
              </a:solidFill>
              <a:latin typeface="Proxima Nova"/>
              <a:ea typeface="Proxima Nova"/>
              <a:cs typeface="Proxima Nova"/>
              <a:sym typeface="Proxima Nova"/>
            </a:endParaRPr>
          </a:p>
        </p:txBody>
      </p:sp>
      <p:sp>
        <p:nvSpPr>
          <p:cNvPr id="1299" name="Google Shape;1299;p101"/>
          <p:cNvSpPr txBox="1">
            <a:spLocks noGrp="1"/>
          </p:cNvSpPr>
          <p:nvPr>
            <p:ph type="title" idx="4294967295"/>
          </p:nvPr>
        </p:nvSpPr>
        <p:spPr>
          <a:xfrm>
            <a:off x="226870" y="380675"/>
            <a:ext cx="84930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rgbClr val="FFFFFF"/>
                </a:solidFill>
                <a:latin typeface="Poppins"/>
                <a:ea typeface="Poppins"/>
                <a:cs typeface="Poppins"/>
                <a:sym typeface="Poppins"/>
              </a:rPr>
              <a:t>FEE ESTIMATION ALGORITHM</a:t>
            </a:r>
            <a:endParaRPr b="1">
              <a:solidFill>
                <a:srgbClr val="FFFFFF"/>
              </a:solidFill>
              <a:latin typeface="Poppins"/>
              <a:ea typeface="Poppins"/>
              <a:cs typeface="Poppins"/>
              <a:sym typeface="Poppins"/>
            </a:endParaRPr>
          </a:p>
        </p:txBody>
      </p:sp>
      <p:sp>
        <p:nvSpPr>
          <p:cNvPr id="1300" name="Google Shape;1300;p101"/>
          <p:cNvSpPr txBox="1">
            <a:spLocks noGrp="1"/>
          </p:cNvSpPr>
          <p:nvPr>
            <p:ph type="title" idx="4294967295"/>
          </p:nvPr>
        </p:nvSpPr>
        <p:spPr>
          <a:xfrm>
            <a:off x="2355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F9900"/>
                </a:solidFill>
                <a:latin typeface="Poppins"/>
                <a:ea typeface="Poppins"/>
                <a:cs typeface="Poppins"/>
                <a:sym typeface="Poppins"/>
              </a:rPr>
              <a:t>TRANSACTION FEES</a:t>
            </a:r>
            <a:endParaRPr sz="1400">
              <a:solidFill>
                <a:srgbClr val="FF9900"/>
              </a:solidFill>
              <a:latin typeface="Poppins"/>
              <a:ea typeface="Poppins"/>
              <a:cs typeface="Poppins"/>
              <a:sym typeface="Poppins"/>
            </a:endParaRPr>
          </a:p>
        </p:txBody>
      </p:sp>
      <p:sp>
        <p:nvSpPr>
          <p:cNvPr id="1301" name="Google Shape;1301;p101"/>
          <p:cNvSpPr txBox="1"/>
          <p:nvPr/>
        </p:nvSpPr>
        <p:spPr>
          <a:xfrm>
            <a:off x="5216530" y="1128693"/>
            <a:ext cx="3512100" cy="3077700"/>
          </a:xfrm>
          <a:prstGeom prst="rect">
            <a:avLst/>
          </a:prstGeom>
          <a:noFill/>
          <a:ln>
            <a:noFill/>
          </a:ln>
        </p:spPr>
        <p:txBody>
          <a:bodyPr spcFirstLastPara="1" wrap="square" lIns="0" tIns="0" rIns="0" bIns="0" anchor="t" anchorCtr="0">
            <a:noAutofit/>
          </a:bodyPr>
          <a:lstStyle/>
          <a:p>
            <a:pPr marL="177800" lvl="0" indent="-190500" algn="l" rtl="0">
              <a:lnSpc>
                <a:spcPct val="125000"/>
              </a:lnSpc>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Input: past transaction data grouped into “buckets”</a:t>
            </a:r>
            <a:endParaRPr sz="1600">
              <a:solidFill>
                <a:schemeClr val="lt1"/>
              </a:solidFill>
              <a:latin typeface="Proxima Nova"/>
              <a:ea typeface="Proxima Nova"/>
              <a:cs typeface="Proxima Nova"/>
              <a:sym typeface="Proxima Nova"/>
            </a:endParaRPr>
          </a:p>
          <a:p>
            <a:pPr marL="177800" lvl="0" indent="-190500" algn="l" rtl="0">
              <a:lnSpc>
                <a:spcPct val="125000"/>
              </a:lnSpc>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One bucket represents a range of transaction fees (e.g. 0.00000097 BTC - 0.00000099 BTC)</a:t>
            </a:r>
            <a:endParaRPr sz="1600">
              <a:solidFill>
                <a:schemeClr val="lt1"/>
              </a:solidFill>
              <a:latin typeface="Proxima Nova"/>
              <a:ea typeface="Proxima Nova"/>
              <a:cs typeface="Proxima Nova"/>
              <a:sym typeface="Proxima Nova"/>
            </a:endParaRPr>
          </a:p>
          <a:p>
            <a:pPr marL="177800" lvl="0" indent="-190500" algn="l" rtl="0">
              <a:lnSpc>
                <a:spcPct val="125000"/>
              </a:lnSpc>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Identifies the lowest fee rate bucket where all transactions are confirmed</a:t>
            </a:r>
            <a:endParaRPr sz="1600">
              <a:solidFill>
                <a:schemeClr val="lt1"/>
              </a:solidFill>
              <a:latin typeface="Proxima Nova"/>
              <a:ea typeface="Proxima Nova"/>
              <a:cs typeface="Proxima Nova"/>
              <a:sym typeface="Proxima Nova"/>
            </a:endParaRPr>
          </a:p>
          <a:p>
            <a:pPr marL="177800" lvl="0" indent="-190500" algn="l" rtl="0">
              <a:lnSpc>
                <a:spcPct val="125000"/>
              </a:lnSpc>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Output: the lowest fee rate bucket. This is the transaction fee you should use to ensure your transaction is put into a block.</a:t>
            </a:r>
            <a:endParaRPr sz="1600">
              <a:solidFill>
                <a:schemeClr val="lt1"/>
              </a:solidFill>
              <a:latin typeface="Proxima Nova"/>
              <a:ea typeface="Proxima Nova"/>
              <a:cs typeface="Proxima Nova"/>
              <a:sym typeface="Proxima Nova"/>
            </a:endParaRPr>
          </a:p>
        </p:txBody>
      </p:sp>
      <p:sp>
        <p:nvSpPr>
          <p:cNvPr id="1302" name="Google Shape;1302;p101"/>
          <p:cNvSpPr/>
          <p:nvPr/>
        </p:nvSpPr>
        <p:spPr>
          <a:xfrm>
            <a:off x="568518" y="1176804"/>
            <a:ext cx="799500" cy="799500"/>
          </a:xfrm>
          <a:prstGeom prst="rect">
            <a:avLst/>
          </a:prstGeom>
          <a:solidFill>
            <a:schemeClr val="lt2"/>
          </a:solid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Input:</a:t>
            </a:r>
            <a:endParaRPr sz="1100">
              <a:latin typeface="Proxima Nova"/>
              <a:ea typeface="Proxima Nova"/>
              <a:cs typeface="Proxima Nova"/>
              <a:sym typeface="Proxima Nova"/>
            </a:endParaRPr>
          </a:p>
          <a:p>
            <a:pPr marL="0" lvl="0" indent="0" algn="ctr" rtl="0">
              <a:spcBef>
                <a:spcPts val="0"/>
              </a:spcBef>
              <a:spcAft>
                <a:spcPts val="0"/>
              </a:spcAft>
              <a:buNone/>
            </a:pPr>
            <a:r>
              <a:rPr lang="en" sz="1100">
                <a:latin typeface="Proxima Nova"/>
                <a:ea typeface="Proxima Nova"/>
                <a:cs typeface="Proxima Nova"/>
                <a:sym typeface="Proxima Nova"/>
              </a:rPr>
              <a:t>Recent history of txns</a:t>
            </a:r>
            <a:endParaRPr sz="1100">
              <a:latin typeface="Proxima Nova"/>
              <a:ea typeface="Proxima Nova"/>
              <a:cs typeface="Proxima Nova"/>
              <a:sym typeface="Proxima Nova"/>
            </a:endParaRPr>
          </a:p>
        </p:txBody>
      </p:sp>
      <p:sp>
        <p:nvSpPr>
          <p:cNvPr id="1303" name="Google Shape;1303;p101"/>
          <p:cNvSpPr/>
          <p:nvPr/>
        </p:nvSpPr>
        <p:spPr>
          <a:xfrm>
            <a:off x="2045986" y="1176799"/>
            <a:ext cx="799500" cy="799500"/>
          </a:xfrm>
          <a:prstGeom prst="rect">
            <a:avLst/>
          </a:prstGeom>
          <a:solidFill>
            <a:schemeClr val="lt2"/>
          </a:solid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Algorithm</a:t>
            </a:r>
            <a:endParaRPr sz="1100">
              <a:latin typeface="Proxima Nova"/>
              <a:ea typeface="Proxima Nova"/>
              <a:cs typeface="Proxima Nova"/>
              <a:sym typeface="Proxima Nova"/>
            </a:endParaRPr>
          </a:p>
        </p:txBody>
      </p:sp>
      <p:cxnSp>
        <p:nvCxnSpPr>
          <p:cNvPr id="1304" name="Google Shape;1304;p101"/>
          <p:cNvCxnSpPr/>
          <p:nvPr/>
        </p:nvCxnSpPr>
        <p:spPr>
          <a:xfrm>
            <a:off x="2845468" y="1598504"/>
            <a:ext cx="678000" cy="0"/>
          </a:xfrm>
          <a:prstGeom prst="straightConnector1">
            <a:avLst/>
          </a:prstGeom>
          <a:noFill/>
          <a:ln w="28575" cap="flat" cmpd="sng">
            <a:solidFill>
              <a:srgbClr val="F3F3F3"/>
            </a:solidFill>
            <a:prstDash val="solid"/>
            <a:round/>
            <a:headEnd type="none" w="med" len="med"/>
            <a:tailEnd type="triangle" w="med" len="med"/>
          </a:ln>
        </p:spPr>
      </p:cxnSp>
      <p:cxnSp>
        <p:nvCxnSpPr>
          <p:cNvPr id="1305" name="Google Shape;1305;p101"/>
          <p:cNvCxnSpPr>
            <a:stCxn id="1302" idx="3"/>
            <a:endCxn id="1303" idx="1"/>
          </p:cNvCxnSpPr>
          <p:nvPr/>
        </p:nvCxnSpPr>
        <p:spPr>
          <a:xfrm>
            <a:off x="1368018" y="1576554"/>
            <a:ext cx="678000" cy="600"/>
          </a:xfrm>
          <a:prstGeom prst="curvedConnector3">
            <a:avLst>
              <a:gd name="adj1" fmla="val 49998"/>
            </a:avLst>
          </a:prstGeom>
          <a:noFill/>
          <a:ln w="28575" cap="flat" cmpd="sng">
            <a:solidFill>
              <a:srgbClr val="F3F3F3"/>
            </a:solidFill>
            <a:prstDash val="solid"/>
            <a:round/>
            <a:headEnd type="none" w="med" len="med"/>
            <a:tailEnd type="triangle" w="med" len="med"/>
          </a:ln>
        </p:spPr>
      </p:cxnSp>
      <p:sp>
        <p:nvSpPr>
          <p:cNvPr id="1306" name="Google Shape;1306;p101"/>
          <p:cNvSpPr/>
          <p:nvPr/>
        </p:nvSpPr>
        <p:spPr>
          <a:xfrm>
            <a:off x="3523433" y="1336009"/>
            <a:ext cx="1005300" cy="525000"/>
          </a:xfrm>
          <a:prstGeom prst="roundRect">
            <a:avLst>
              <a:gd name="adj" fmla="val 16667"/>
            </a:avLst>
          </a:prstGeom>
          <a:solidFill>
            <a:srgbClr val="FFD816"/>
          </a:solidFill>
          <a:ln>
            <a:noFill/>
          </a:ln>
        </p:spPr>
        <p:txBody>
          <a:bodyPr spcFirstLastPara="1" wrap="square" lIns="34300" tIns="34300" rIns="34300" bIns="34300" anchor="ctr" anchorCtr="0">
            <a:noAutofit/>
          </a:bodyPr>
          <a:lstStyle/>
          <a:p>
            <a:pPr marL="0" lvl="0" indent="0" algn="ctr" rtl="0">
              <a:spcBef>
                <a:spcPts val="0"/>
              </a:spcBef>
              <a:spcAft>
                <a:spcPts val="0"/>
              </a:spcAft>
              <a:buNone/>
            </a:pPr>
            <a:r>
              <a:rPr lang="en" sz="1100">
                <a:latin typeface="Proxima Nova"/>
                <a:ea typeface="Proxima Nova"/>
                <a:cs typeface="Proxima Nova"/>
                <a:sym typeface="Proxima Nova"/>
              </a:rPr>
              <a:t>0.2 BTC</a:t>
            </a:r>
            <a:endParaRPr sz="1100">
              <a:latin typeface="Proxima Nova"/>
              <a:ea typeface="Proxima Nova"/>
              <a:cs typeface="Proxima Nova"/>
              <a:sym typeface="Proxima Nova"/>
            </a:endParaRPr>
          </a:p>
        </p:txBody>
      </p:sp>
      <p:sp>
        <p:nvSpPr>
          <p:cNvPr id="1307" name="Google Shape;1307;p101"/>
          <p:cNvSpPr txBox="1"/>
          <p:nvPr/>
        </p:nvSpPr>
        <p:spPr>
          <a:xfrm>
            <a:off x="3523432" y="1035697"/>
            <a:ext cx="1081200" cy="3003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en" sz="1100">
                <a:solidFill>
                  <a:srgbClr val="F3F3F3"/>
                </a:solidFill>
                <a:latin typeface="Proxima Nova"/>
                <a:ea typeface="Proxima Nova"/>
                <a:cs typeface="Proxima Nova"/>
                <a:sym typeface="Proxima Nova"/>
              </a:rPr>
              <a:t>Transaction Fee</a:t>
            </a:r>
            <a:endParaRPr sz="1100">
              <a:solidFill>
                <a:srgbClr val="F3F3F3"/>
              </a:solidFill>
              <a:latin typeface="Proxima Nova"/>
              <a:ea typeface="Proxima Nova"/>
              <a:cs typeface="Proxima Nova"/>
              <a:sym typeface="Proxima Nova"/>
            </a:endParaRPr>
          </a:p>
        </p:txBody>
      </p:sp>
      <p:pic>
        <p:nvPicPr>
          <p:cNvPr id="1308" name="Google Shape;1308;p101" title="Points scored"/>
          <p:cNvPicPr preferRelativeResize="0"/>
          <p:nvPr/>
        </p:nvPicPr>
        <p:blipFill>
          <a:blip r:embed="rId3">
            <a:alphaModFix/>
          </a:blip>
          <a:stretch>
            <a:fillRect/>
          </a:stretch>
        </p:blipFill>
        <p:spPr>
          <a:xfrm>
            <a:off x="568525" y="2103350"/>
            <a:ext cx="4144275" cy="256255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102"/>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TRANSACTION FEES</a:t>
            </a:r>
            <a:endParaRPr/>
          </a:p>
        </p:txBody>
      </p:sp>
      <p:sp>
        <p:nvSpPr>
          <p:cNvPr id="1314" name="Google Shape;1314;p102"/>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FEE BUMPING</a:t>
            </a:r>
            <a:endParaRPr b="1"/>
          </a:p>
        </p:txBody>
      </p:sp>
      <p:sp>
        <p:nvSpPr>
          <p:cNvPr id="1315" name="Google Shape;1315;p102"/>
          <p:cNvSpPr txBox="1"/>
          <p:nvPr/>
        </p:nvSpPr>
        <p:spPr>
          <a:xfrm>
            <a:off x="311700" y="4684250"/>
            <a:ext cx="2434800" cy="3183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SEHYUN CHUNG</a:t>
            </a:r>
            <a:endParaRPr sz="900">
              <a:solidFill>
                <a:srgbClr val="B7B7B7"/>
              </a:solidFill>
              <a:latin typeface="Proxima Nova"/>
              <a:ea typeface="Proxima Nova"/>
              <a:cs typeface="Proxima Nova"/>
              <a:sym typeface="Proxima Nova"/>
            </a:endParaRPr>
          </a:p>
        </p:txBody>
      </p:sp>
      <p:sp>
        <p:nvSpPr>
          <p:cNvPr id="1316" name="Google Shape;1316;p102"/>
          <p:cNvSpPr txBox="1">
            <a:spLocks noGrp="1"/>
          </p:cNvSpPr>
          <p:nvPr>
            <p:ph type="body" idx="1"/>
          </p:nvPr>
        </p:nvSpPr>
        <p:spPr>
          <a:xfrm>
            <a:off x="311700" y="1086225"/>
            <a:ext cx="8520600" cy="3391200"/>
          </a:xfrm>
          <a:prstGeom prst="rect">
            <a:avLst/>
          </a:prstGeom>
          <a:ln>
            <a:noFill/>
          </a:ln>
        </p:spPr>
        <p:txBody>
          <a:bodyPr spcFirstLastPara="1" wrap="square" lIns="91425" tIns="91425" rIns="91425" bIns="91425" anchor="t" anchorCtr="0">
            <a:noAutofit/>
          </a:bodyPr>
          <a:lstStyle/>
          <a:p>
            <a:pPr marL="457200" marR="0" lvl="0" indent="-381000" algn="just" rtl="0">
              <a:lnSpc>
                <a:spcPct val="100000"/>
              </a:lnSpc>
              <a:spcBef>
                <a:spcPts val="0"/>
              </a:spcBef>
              <a:spcAft>
                <a:spcPts val="0"/>
              </a:spcAft>
              <a:buClr>
                <a:srgbClr val="000000"/>
              </a:buClr>
              <a:buSzPts val="2400"/>
              <a:buFont typeface="Proxima Nova"/>
              <a:buChar char="●"/>
            </a:pPr>
            <a:r>
              <a:rPr lang="en" sz="2400">
                <a:solidFill>
                  <a:srgbClr val="000000"/>
                </a:solidFill>
                <a:latin typeface="Proxima Nova"/>
                <a:ea typeface="Proxima Nova"/>
                <a:cs typeface="Proxima Nova"/>
                <a:sym typeface="Proxima Nova"/>
              </a:rPr>
              <a:t>“bumping” up the transaction of an </a:t>
            </a:r>
            <a:r>
              <a:rPr lang="en" sz="2400" b="1">
                <a:solidFill>
                  <a:srgbClr val="000000"/>
                </a:solidFill>
                <a:latin typeface="Proxima Nova"/>
                <a:ea typeface="Proxima Nova"/>
                <a:cs typeface="Proxima Nova"/>
                <a:sym typeface="Proxima Nova"/>
              </a:rPr>
              <a:t>already broadcast</a:t>
            </a:r>
            <a:r>
              <a:rPr lang="en" sz="2400">
                <a:solidFill>
                  <a:srgbClr val="000000"/>
                </a:solidFill>
                <a:latin typeface="Proxima Nova"/>
                <a:ea typeface="Proxima Nova"/>
                <a:cs typeface="Proxima Nova"/>
                <a:sym typeface="Proxima Nova"/>
              </a:rPr>
              <a:t> transaction</a:t>
            </a:r>
            <a:endParaRPr sz="2400">
              <a:solidFill>
                <a:srgbClr val="000000"/>
              </a:solidFill>
              <a:latin typeface="Proxima Nova"/>
              <a:ea typeface="Proxima Nova"/>
              <a:cs typeface="Proxima Nova"/>
              <a:sym typeface="Proxima Nova"/>
            </a:endParaRPr>
          </a:p>
          <a:p>
            <a:pPr marL="457200" marR="0" lvl="0" indent="0" algn="just" rtl="0">
              <a:lnSpc>
                <a:spcPct val="100000"/>
              </a:lnSpc>
              <a:spcBef>
                <a:spcPts val="0"/>
              </a:spcBef>
              <a:spcAft>
                <a:spcPts val="0"/>
              </a:spcAft>
              <a:buNone/>
            </a:pPr>
            <a:endParaRPr sz="2400">
              <a:solidFill>
                <a:srgbClr val="000000"/>
              </a:solidFill>
              <a:latin typeface="Proxima Nova"/>
              <a:ea typeface="Proxima Nova"/>
              <a:cs typeface="Proxima Nova"/>
              <a:sym typeface="Proxima Nova"/>
            </a:endParaRPr>
          </a:p>
          <a:p>
            <a:pPr marL="0" marR="0" lvl="0" indent="0" algn="just" rtl="0">
              <a:lnSpc>
                <a:spcPct val="100000"/>
              </a:lnSpc>
              <a:spcBef>
                <a:spcPts val="0"/>
              </a:spcBef>
              <a:spcAft>
                <a:spcPts val="0"/>
              </a:spcAft>
              <a:buNone/>
            </a:pPr>
            <a:r>
              <a:rPr lang="en" sz="2400">
                <a:solidFill>
                  <a:srgbClr val="000000"/>
                </a:solidFill>
                <a:latin typeface="Proxima Nova"/>
                <a:ea typeface="Proxima Nova"/>
                <a:cs typeface="Proxima Nova"/>
                <a:sym typeface="Proxima Nova"/>
              </a:rPr>
              <a:t>Why do we need to do this?</a:t>
            </a:r>
            <a:endParaRPr sz="2400">
              <a:solidFill>
                <a:srgbClr val="000000"/>
              </a:solidFill>
              <a:latin typeface="Proxima Nova"/>
              <a:ea typeface="Proxima Nova"/>
              <a:cs typeface="Proxima Nova"/>
              <a:sym typeface="Proxima Nova"/>
            </a:endParaRPr>
          </a:p>
          <a:p>
            <a:pPr marL="0" marR="0" lvl="0" indent="0" algn="just" rtl="0">
              <a:lnSpc>
                <a:spcPct val="100000"/>
              </a:lnSpc>
              <a:spcBef>
                <a:spcPts val="0"/>
              </a:spcBef>
              <a:spcAft>
                <a:spcPts val="0"/>
              </a:spcAft>
              <a:buNone/>
            </a:pPr>
            <a:endParaRPr sz="2400">
              <a:solidFill>
                <a:srgbClr val="000000"/>
              </a:solidFill>
              <a:latin typeface="Proxima Nova"/>
              <a:ea typeface="Proxima Nova"/>
              <a:cs typeface="Proxima Nova"/>
              <a:sym typeface="Proxima Nova"/>
            </a:endParaRPr>
          </a:p>
          <a:p>
            <a:pPr marL="457200" marR="0" lvl="0" indent="-381000" algn="just" rtl="0">
              <a:lnSpc>
                <a:spcPct val="100000"/>
              </a:lnSpc>
              <a:spcBef>
                <a:spcPts val="0"/>
              </a:spcBef>
              <a:spcAft>
                <a:spcPts val="0"/>
              </a:spcAft>
              <a:buClr>
                <a:srgbClr val="000000"/>
              </a:buClr>
              <a:buSzPts val="2400"/>
              <a:buFont typeface="Proxima Nova"/>
              <a:buChar char="●"/>
            </a:pPr>
            <a:r>
              <a:rPr lang="en" sz="2400">
                <a:solidFill>
                  <a:srgbClr val="000000"/>
                </a:solidFill>
                <a:latin typeface="Proxima Nova"/>
                <a:ea typeface="Proxima Nova"/>
                <a:cs typeface="Proxima Nova"/>
                <a:sym typeface="Proxima Nova"/>
              </a:rPr>
              <a:t>transaction can get </a:t>
            </a:r>
            <a:r>
              <a:rPr lang="en" sz="2400" b="1">
                <a:solidFill>
                  <a:srgbClr val="000000"/>
                </a:solidFill>
                <a:latin typeface="Proxima Nova"/>
                <a:ea typeface="Proxima Nova"/>
                <a:cs typeface="Proxima Nova"/>
                <a:sym typeface="Proxima Nova"/>
              </a:rPr>
              <a:t>stuck</a:t>
            </a:r>
            <a:r>
              <a:rPr lang="en" sz="2400">
                <a:solidFill>
                  <a:srgbClr val="000000"/>
                </a:solidFill>
                <a:latin typeface="Proxima Nova"/>
                <a:ea typeface="Proxima Nova"/>
                <a:cs typeface="Proxima Nova"/>
                <a:sym typeface="Proxima Nova"/>
              </a:rPr>
              <a:t> in the mempool</a:t>
            </a:r>
            <a:endParaRPr sz="2400">
              <a:solidFill>
                <a:srgbClr val="000000"/>
              </a:solidFill>
              <a:latin typeface="Proxima Nova"/>
              <a:ea typeface="Proxima Nova"/>
              <a:cs typeface="Proxima Nova"/>
              <a:sym typeface="Proxima Nova"/>
            </a:endParaRPr>
          </a:p>
          <a:p>
            <a:pPr marL="457200" marR="0" lvl="0" indent="-381000" algn="just" rtl="0">
              <a:lnSpc>
                <a:spcPct val="100000"/>
              </a:lnSpc>
              <a:spcBef>
                <a:spcPts val="0"/>
              </a:spcBef>
              <a:spcAft>
                <a:spcPts val="0"/>
              </a:spcAft>
              <a:buClr>
                <a:srgbClr val="000000"/>
              </a:buClr>
              <a:buSzPts val="2400"/>
              <a:buFont typeface="Proxima Nova"/>
              <a:buChar char="●"/>
            </a:pPr>
            <a:r>
              <a:rPr lang="en" sz="2400">
                <a:solidFill>
                  <a:srgbClr val="000000"/>
                </a:solidFill>
                <a:latin typeface="Proxima Nova"/>
                <a:ea typeface="Proxima Nova"/>
                <a:cs typeface="Proxima Nova"/>
                <a:sym typeface="Proxima Nova"/>
              </a:rPr>
              <a:t>if the fee associated with a transaction is too low, no miner will want to pick it up</a:t>
            </a:r>
            <a:endParaRPr sz="2400">
              <a:solidFill>
                <a:srgbClr val="000000"/>
              </a:solidFill>
              <a:latin typeface="Proxima Nova"/>
              <a:ea typeface="Proxima Nova"/>
              <a:cs typeface="Proxima Nova"/>
              <a:sym typeface="Proxima Nova"/>
            </a:endParaRPr>
          </a:p>
          <a:p>
            <a:pPr marL="457200" marR="0" lvl="0" indent="-381000" algn="just" rtl="0">
              <a:lnSpc>
                <a:spcPct val="100000"/>
              </a:lnSpc>
              <a:spcBef>
                <a:spcPts val="0"/>
              </a:spcBef>
              <a:spcAft>
                <a:spcPts val="0"/>
              </a:spcAft>
              <a:buClr>
                <a:srgbClr val="000000"/>
              </a:buClr>
              <a:buSzPts val="2400"/>
              <a:buFont typeface="Proxima Nova"/>
              <a:buChar char="●"/>
            </a:pPr>
            <a:r>
              <a:rPr lang="en" sz="2400">
                <a:solidFill>
                  <a:srgbClr val="000000"/>
                </a:solidFill>
                <a:latin typeface="Proxima Nova"/>
                <a:ea typeface="Proxima Nova"/>
                <a:cs typeface="Proxima Nova"/>
                <a:sym typeface="Proxima Nova"/>
              </a:rPr>
              <a:t>caused by naive fee estimation algorithms, a spike in minimum fees, etc.</a:t>
            </a:r>
            <a:endParaRPr sz="2400">
              <a:solidFill>
                <a:srgbClr val="000000"/>
              </a:solidFill>
              <a:latin typeface="Proxima Nova"/>
              <a:ea typeface="Proxima Nova"/>
              <a:cs typeface="Proxima Nova"/>
              <a:sym typeface="Proxima Nov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103"/>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TRANSACTION FEES</a:t>
            </a:r>
            <a:endParaRPr/>
          </a:p>
        </p:txBody>
      </p:sp>
      <p:sp>
        <p:nvSpPr>
          <p:cNvPr id="1322" name="Google Shape;1322;p103"/>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FEE BUMPING SOLUTIONS</a:t>
            </a:r>
            <a:endParaRPr b="1"/>
          </a:p>
        </p:txBody>
      </p:sp>
      <p:sp>
        <p:nvSpPr>
          <p:cNvPr id="1323" name="Google Shape;1323;p103"/>
          <p:cNvSpPr txBox="1"/>
          <p:nvPr/>
        </p:nvSpPr>
        <p:spPr>
          <a:xfrm>
            <a:off x="311700" y="4531850"/>
            <a:ext cx="2434800" cy="3936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SEHYUN CHUNG</a:t>
            </a:r>
            <a:endParaRPr sz="900">
              <a:solidFill>
                <a:srgbClr val="B7B7B7"/>
              </a:solidFill>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SOURCE: JOHN NEWBURY, BITCOINOPS</a:t>
            </a:r>
            <a:endParaRPr sz="900">
              <a:solidFill>
                <a:srgbClr val="B7B7B7"/>
              </a:solidFill>
              <a:latin typeface="Proxima Nova"/>
              <a:ea typeface="Proxima Nova"/>
              <a:cs typeface="Proxima Nova"/>
              <a:sym typeface="Proxima Nova"/>
            </a:endParaRPr>
          </a:p>
        </p:txBody>
      </p:sp>
      <p:sp>
        <p:nvSpPr>
          <p:cNvPr id="1324" name="Google Shape;1324;p103"/>
          <p:cNvSpPr txBox="1">
            <a:spLocks noGrp="1"/>
          </p:cNvSpPr>
          <p:nvPr>
            <p:ph type="body" idx="1"/>
          </p:nvPr>
        </p:nvSpPr>
        <p:spPr>
          <a:xfrm>
            <a:off x="311700" y="933825"/>
            <a:ext cx="8520600" cy="3391200"/>
          </a:xfrm>
          <a:prstGeom prst="rect">
            <a:avLst/>
          </a:prstGeom>
          <a:ln>
            <a:noFill/>
          </a:ln>
        </p:spPr>
        <p:txBody>
          <a:bodyPr spcFirstLastPara="1" wrap="square" lIns="91425" tIns="91425" rIns="91425" bIns="91425" anchor="t" anchorCtr="0">
            <a:noAutofit/>
          </a:bodyPr>
          <a:lstStyle/>
          <a:p>
            <a:pPr marL="457200" marR="0" lvl="0" indent="-381000" algn="just" rtl="0">
              <a:lnSpc>
                <a:spcPct val="100000"/>
              </a:lnSpc>
              <a:spcBef>
                <a:spcPts val="0"/>
              </a:spcBef>
              <a:spcAft>
                <a:spcPts val="0"/>
              </a:spcAft>
              <a:buClr>
                <a:srgbClr val="000000"/>
              </a:buClr>
              <a:buSzPts val="2400"/>
              <a:buFont typeface="Proxima Nova"/>
              <a:buChar char="●"/>
            </a:pPr>
            <a:r>
              <a:rPr lang="en" sz="2400">
                <a:solidFill>
                  <a:srgbClr val="000000"/>
                </a:solidFill>
                <a:latin typeface="Proxima Nova"/>
                <a:ea typeface="Proxima Nova"/>
                <a:cs typeface="Proxima Nova"/>
                <a:sym typeface="Proxima Nova"/>
              </a:rPr>
              <a:t>Replace by Fee (RBF)</a:t>
            </a:r>
            <a:endParaRPr sz="2400">
              <a:solidFill>
                <a:srgbClr val="000000"/>
              </a:solidFill>
              <a:latin typeface="Proxima Nova"/>
              <a:ea typeface="Proxima Nova"/>
              <a:cs typeface="Proxima Nova"/>
              <a:sym typeface="Proxima Nova"/>
            </a:endParaRPr>
          </a:p>
          <a:p>
            <a:pPr marL="914400" marR="0" lvl="1" indent="-381000" algn="just" rtl="0">
              <a:lnSpc>
                <a:spcPct val="100000"/>
              </a:lnSpc>
              <a:spcBef>
                <a:spcPts val="0"/>
              </a:spcBef>
              <a:spcAft>
                <a:spcPts val="0"/>
              </a:spcAft>
              <a:buClr>
                <a:srgbClr val="000000"/>
              </a:buClr>
              <a:buSzPts val="2400"/>
              <a:buFont typeface="Proxima Nova"/>
              <a:buChar char="○"/>
            </a:pPr>
            <a:r>
              <a:rPr lang="en" sz="2400">
                <a:solidFill>
                  <a:srgbClr val="000000"/>
                </a:solidFill>
                <a:latin typeface="Proxima Nova"/>
                <a:ea typeface="Proxima Nova"/>
                <a:cs typeface="Proxima Nova"/>
                <a:sym typeface="Proxima Nova"/>
              </a:rPr>
              <a:t>the user signs a replacement transaction with the same inputs, but pays additional fees</a:t>
            </a:r>
            <a:endParaRPr sz="2400">
              <a:solidFill>
                <a:srgbClr val="000000"/>
              </a:solidFill>
              <a:latin typeface="Proxima Nova"/>
              <a:ea typeface="Proxima Nova"/>
              <a:cs typeface="Proxima Nova"/>
              <a:sym typeface="Proxima Nova"/>
            </a:endParaRPr>
          </a:p>
          <a:p>
            <a:pPr marL="914400" marR="0" lvl="1" indent="-381000" algn="just" rtl="0">
              <a:lnSpc>
                <a:spcPct val="100000"/>
              </a:lnSpc>
              <a:spcBef>
                <a:spcPts val="0"/>
              </a:spcBef>
              <a:spcAft>
                <a:spcPts val="0"/>
              </a:spcAft>
              <a:buClr>
                <a:srgbClr val="000000"/>
              </a:buClr>
              <a:buSzPts val="2400"/>
              <a:buFont typeface="Proxima Nova"/>
              <a:buChar char="○"/>
            </a:pPr>
            <a:r>
              <a:rPr lang="en" sz="2400">
                <a:solidFill>
                  <a:srgbClr val="000000"/>
                </a:solidFill>
                <a:latin typeface="Proxima Nova"/>
                <a:ea typeface="Proxima Nova"/>
                <a:cs typeface="Proxima Nova"/>
                <a:sym typeface="Proxima Nova"/>
              </a:rPr>
              <a:t>the additional fee may come from the change output</a:t>
            </a:r>
            <a:endParaRPr sz="2400">
              <a:solidFill>
                <a:srgbClr val="000000"/>
              </a:solidFill>
              <a:latin typeface="Proxima Nova"/>
              <a:ea typeface="Proxima Nova"/>
              <a:cs typeface="Proxima Nova"/>
              <a:sym typeface="Proxima Nova"/>
            </a:endParaRPr>
          </a:p>
          <a:p>
            <a:pPr marL="457200" marR="0" lvl="0" indent="-381000" algn="just" rtl="0">
              <a:lnSpc>
                <a:spcPct val="100000"/>
              </a:lnSpc>
              <a:spcBef>
                <a:spcPts val="0"/>
              </a:spcBef>
              <a:spcAft>
                <a:spcPts val="0"/>
              </a:spcAft>
              <a:buClr>
                <a:srgbClr val="000000"/>
              </a:buClr>
              <a:buSzPts val="2400"/>
              <a:buFont typeface="Proxima Nova"/>
              <a:buChar char="●"/>
            </a:pPr>
            <a:r>
              <a:rPr lang="en" sz="2400">
                <a:solidFill>
                  <a:srgbClr val="000000"/>
                </a:solidFill>
                <a:latin typeface="Proxima Nova"/>
                <a:ea typeface="Proxima Nova"/>
                <a:cs typeface="Proxima Nova"/>
                <a:sym typeface="Proxima Nova"/>
              </a:rPr>
              <a:t>Child Pays for Parent (CPPP)</a:t>
            </a:r>
            <a:endParaRPr sz="2400">
              <a:solidFill>
                <a:srgbClr val="000000"/>
              </a:solidFill>
              <a:latin typeface="Proxima Nova"/>
              <a:ea typeface="Proxima Nova"/>
              <a:cs typeface="Proxima Nova"/>
              <a:sym typeface="Proxima Nova"/>
            </a:endParaRPr>
          </a:p>
          <a:p>
            <a:pPr marL="914400" marR="0" lvl="1" indent="-381000" algn="just" rtl="0">
              <a:lnSpc>
                <a:spcPct val="100000"/>
              </a:lnSpc>
              <a:spcBef>
                <a:spcPts val="0"/>
              </a:spcBef>
              <a:spcAft>
                <a:spcPts val="0"/>
              </a:spcAft>
              <a:buClr>
                <a:srgbClr val="000000"/>
              </a:buClr>
              <a:buSzPts val="2400"/>
              <a:buFont typeface="Proxima Nova"/>
              <a:buChar char="○"/>
            </a:pPr>
            <a:r>
              <a:rPr lang="en" sz="2400">
                <a:solidFill>
                  <a:srgbClr val="000000"/>
                </a:solidFill>
                <a:latin typeface="Proxima Nova"/>
                <a:ea typeface="Proxima Nova"/>
                <a:cs typeface="Proxima Nova"/>
                <a:sym typeface="Proxima Nova"/>
              </a:rPr>
              <a:t>the user creates a new transaction which spends one or more of the outputs of the stuck transaction</a:t>
            </a:r>
            <a:endParaRPr sz="2400">
              <a:solidFill>
                <a:srgbClr val="000000"/>
              </a:solidFill>
              <a:latin typeface="Proxima Nova"/>
              <a:ea typeface="Proxima Nova"/>
              <a:cs typeface="Proxima Nova"/>
              <a:sym typeface="Proxima Nova"/>
            </a:endParaRPr>
          </a:p>
          <a:p>
            <a:pPr marL="914400" marR="0" lvl="1" indent="-381000" algn="just" rtl="0">
              <a:lnSpc>
                <a:spcPct val="100000"/>
              </a:lnSpc>
              <a:spcBef>
                <a:spcPts val="0"/>
              </a:spcBef>
              <a:spcAft>
                <a:spcPts val="0"/>
              </a:spcAft>
              <a:buClr>
                <a:srgbClr val="000000"/>
              </a:buClr>
              <a:buSzPts val="2400"/>
              <a:buFont typeface="Proxima Nova"/>
              <a:buChar char="○"/>
            </a:pPr>
            <a:r>
              <a:rPr lang="en" sz="2400">
                <a:solidFill>
                  <a:srgbClr val="000000"/>
                </a:solidFill>
                <a:latin typeface="Proxima Nova"/>
                <a:ea typeface="Proxima Nova"/>
                <a:cs typeface="Proxima Nova"/>
                <a:sym typeface="Proxima Nova"/>
              </a:rPr>
              <a:t>attaches a large fee</a:t>
            </a:r>
            <a:endParaRPr sz="2400">
              <a:solidFill>
                <a:srgbClr val="000000"/>
              </a:solidFill>
              <a:latin typeface="Proxima Nova"/>
              <a:ea typeface="Proxima Nova"/>
              <a:cs typeface="Proxima Nova"/>
              <a:sym typeface="Proxima Nova"/>
            </a:endParaRPr>
          </a:p>
          <a:p>
            <a:pPr marL="914400" marR="0" lvl="1" indent="-381000" algn="just" rtl="0">
              <a:lnSpc>
                <a:spcPct val="100000"/>
              </a:lnSpc>
              <a:spcBef>
                <a:spcPts val="0"/>
              </a:spcBef>
              <a:spcAft>
                <a:spcPts val="0"/>
              </a:spcAft>
              <a:buClr>
                <a:srgbClr val="000000"/>
              </a:buClr>
              <a:buSzPts val="2400"/>
              <a:buFont typeface="Proxima Nova"/>
              <a:buChar char="○"/>
            </a:pPr>
            <a:r>
              <a:rPr lang="en" sz="2400">
                <a:solidFill>
                  <a:srgbClr val="000000"/>
                </a:solidFill>
                <a:latin typeface="Proxima Nova"/>
                <a:ea typeface="Proxima Nova"/>
                <a:cs typeface="Proxima Nova"/>
                <a:sym typeface="Proxima Nova"/>
              </a:rPr>
              <a:t>this works because miners package together ancestor and descendant transactions</a:t>
            </a:r>
            <a:endParaRPr sz="2400">
              <a:solidFill>
                <a:srgbClr val="000000"/>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72" name="Google Shape;172;p2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73" name="Google Shape;173;p27"/>
          <p:cNvPicPr preferRelativeResize="0"/>
          <p:nvPr/>
        </p:nvPicPr>
        <p:blipFill>
          <a:blip r:embed="rId3">
            <a:alphaModFix/>
          </a:blip>
          <a:stretch>
            <a:fillRect/>
          </a:stretch>
        </p:blipFill>
        <p:spPr>
          <a:xfrm>
            <a:off x="0" y="1078"/>
            <a:ext cx="9144000" cy="5141343"/>
          </a:xfrm>
          <a:prstGeom prst="rect">
            <a:avLst/>
          </a:prstGeom>
          <a:noFill/>
          <a:ln>
            <a:noFill/>
          </a:ln>
        </p:spPr>
      </p:pic>
      <p:pic>
        <p:nvPicPr>
          <p:cNvPr id="174" name="Google Shape;174;p27"/>
          <p:cNvPicPr preferRelativeResize="0"/>
          <p:nvPr/>
        </p:nvPicPr>
        <p:blipFill>
          <a:blip r:embed="rId4">
            <a:alphaModFix/>
          </a:blip>
          <a:stretch>
            <a:fillRect/>
          </a:stretch>
        </p:blipFill>
        <p:spPr>
          <a:xfrm>
            <a:off x="0" y="1078"/>
            <a:ext cx="9144000" cy="5141343"/>
          </a:xfrm>
          <a:prstGeom prst="rect">
            <a:avLst/>
          </a:prstGeom>
          <a:noFill/>
          <a:ln>
            <a:noFill/>
          </a:ln>
        </p:spPr>
      </p:pic>
      <p:sp>
        <p:nvSpPr>
          <p:cNvPr id="175" name="Google Shape;175;p27"/>
          <p:cNvSpPr txBox="1"/>
          <p:nvPr/>
        </p:nvSpPr>
        <p:spPr>
          <a:xfrm>
            <a:off x="3738300" y="2034550"/>
            <a:ext cx="5284800" cy="122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tr-TR" sz="4000" b="1" i="1" dirty="0" smtClean="0">
                <a:solidFill>
                  <a:srgbClr val="FFFFFF"/>
                </a:solidFill>
                <a:latin typeface="Poppins"/>
                <a:ea typeface="Poppins"/>
                <a:cs typeface="Poppins"/>
                <a:sym typeface="Poppins"/>
              </a:rPr>
              <a:t>Cüzdanlar</a:t>
            </a:r>
            <a:endParaRPr sz="4000" b="1" i="1" dirty="0">
              <a:solidFill>
                <a:srgbClr val="FFFFFF"/>
              </a:solidFill>
              <a:latin typeface="Poppins"/>
              <a:ea typeface="Poppins"/>
              <a:cs typeface="Poppins"/>
              <a:sym typeface="Poppins"/>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p105"/>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PROFIT FROM MINING</a:t>
            </a:r>
            <a:endParaRPr/>
          </a:p>
        </p:txBody>
      </p:sp>
      <p:sp>
        <p:nvSpPr>
          <p:cNvPr id="1334" name="Google Shape;1334;p105"/>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MINING INCENTIVES</a:t>
            </a:r>
            <a:endParaRPr b="1"/>
          </a:p>
        </p:txBody>
      </p:sp>
      <p:sp>
        <p:nvSpPr>
          <p:cNvPr id="1335" name="Google Shape;1335;p105"/>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1336" name="Google Shape;1336;p105"/>
          <p:cNvSpPr txBox="1">
            <a:spLocks noGrp="1"/>
          </p:cNvSpPr>
          <p:nvPr>
            <p:ph type="body" idx="1"/>
          </p:nvPr>
        </p:nvSpPr>
        <p:spPr>
          <a:xfrm>
            <a:off x="453125" y="1618950"/>
            <a:ext cx="8520600" cy="1905600"/>
          </a:xfrm>
          <a:prstGeom prst="rect">
            <a:avLst/>
          </a:prstGeom>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400">
                <a:solidFill>
                  <a:srgbClr val="000000"/>
                </a:solidFill>
                <a:latin typeface="Roboto Mono"/>
                <a:ea typeface="Roboto Mono"/>
                <a:cs typeface="Roboto Mono"/>
                <a:sym typeface="Roboto Mono"/>
              </a:rPr>
              <a:t>MINING_REVENUE = </a:t>
            </a:r>
            <a:r>
              <a:rPr lang="en" sz="2400" i="1">
                <a:solidFill>
                  <a:srgbClr val="000000"/>
                </a:solidFill>
                <a:highlight>
                  <a:srgbClr val="93C47D"/>
                </a:highlight>
                <a:latin typeface="Roboto Mono"/>
                <a:ea typeface="Roboto Mono"/>
                <a:cs typeface="Roboto Mono"/>
                <a:sym typeface="Roboto Mono"/>
              </a:rPr>
              <a:t>BLOCK_REWARD</a:t>
            </a:r>
            <a:r>
              <a:rPr lang="en" sz="2400" i="1">
                <a:solidFill>
                  <a:srgbClr val="000000"/>
                </a:solidFill>
                <a:latin typeface="Roboto Mono"/>
                <a:ea typeface="Roboto Mono"/>
                <a:cs typeface="Roboto Mono"/>
                <a:sym typeface="Roboto Mono"/>
              </a:rPr>
              <a:t> </a:t>
            </a:r>
            <a:r>
              <a:rPr lang="en" sz="2400">
                <a:solidFill>
                  <a:srgbClr val="000000"/>
                </a:solidFill>
                <a:latin typeface="Roboto Mono"/>
                <a:ea typeface="Roboto Mono"/>
                <a:cs typeface="Roboto Mono"/>
                <a:sym typeface="Roboto Mono"/>
              </a:rPr>
              <a:t>+ </a:t>
            </a:r>
            <a:r>
              <a:rPr lang="en" sz="2400" i="1">
                <a:solidFill>
                  <a:srgbClr val="000000"/>
                </a:solidFill>
                <a:highlight>
                  <a:srgbClr val="B6D7A8"/>
                </a:highlight>
                <a:latin typeface="Roboto Mono"/>
                <a:ea typeface="Roboto Mono"/>
                <a:cs typeface="Roboto Mono"/>
                <a:sym typeface="Roboto Mono"/>
              </a:rPr>
              <a:t>TX_FEES</a:t>
            </a:r>
            <a:endParaRPr sz="2400" i="1">
              <a:solidFill>
                <a:srgbClr val="000000"/>
              </a:solidFill>
              <a:highlight>
                <a:srgbClr val="B6D7A8"/>
              </a:highlight>
              <a:latin typeface="Roboto Mono"/>
              <a:ea typeface="Roboto Mono"/>
              <a:cs typeface="Roboto Mono"/>
              <a:sym typeface="Roboto Mono"/>
            </a:endParaRPr>
          </a:p>
          <a:p>
            <a:pPr marL="0" lvl="0" indent="0" algn="just" rtl="0">
              <a:spcBef>
                <a:spcPts val="1600"/>
              </a:spcBef>
              <a:spcAft>
                <a:spcPts val="0"/>
              </a:spcAft>
              <a:buNone/>
            </a:pPr>
            <a:r>
              <a:rPr lang="en" sz="2400">
                <a:solidFill>
                  <a:srgbClr val="000000"/>
                </a:solidFill>
                <a:latin typeface="Roboto Mono"/>
                <a:ea typeface="Roboto Mono"/>
                <a:cs typeface="Roboto Mono"/>
                <a:sym typeface="Roboto Mono"/>
              </a:rPr>
              <a:t>MINING_COST = FIXED_COSTS + VARIABLE_COSTS</a:t>
            </a:r>
            <a:endParaRPr sz="2400">
              <a:solidFill>
                <a:srgbClr val="000000"/>
              </a:solidFill>
              <a:latin typeface="Roboto Mono"/>
              <a:ea typeface="Roboto Mono"/>
              <a:cs typeface="Roboto Mono"/>
              <a:sym typeface="Roboto Mono"/>
            </a:endParaRPr>
          </a:p>
          <a:p>
            <a:pPr marL="0" marR="0" lvl="0" indent="0" algn="just" rtl="0">
              <a:lnSpc>
                <a:spcPct val="100000"/>
              </a:lnSpc>
              <a:spcBef>
                <a:spcPts val="1600"/>
              </a:spcBef>
              <a:spcAft>
                <a:spcPts val="0"/>
              </a:spcAft>
              <a:buNone/>
            </a:pPr>
            <a:endParaRPr sz="2400">
              <a:solidFill>
                <a:srgbClr val="000000"/>
              </a:solidFill>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 sz="2400">
                <a:solidFill>
                  <a:srgbClr val="000000"/>
                </a:solidFill>
                <a:latin typeface="Roboto Mono"/>
                <a:ea typeface="Roboto Mono"/>
                <a:cs typeface="Roboto Mono"/>
                <a:sym typeface="Roboto Mono"/>
              </a:rPr>
              <a:t>if MINING_REVENUE &gt; MINING_COST:</a:t>
            </a:r>
            <a:endParaRPr sz="2400">
              <a:solidFill>
                <a:srgbClr val="000000"/>
              </a:solidFill>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 sz="2400">
                <a:solidFill>
                  <a:srgbClr val="000000"/>
                </a:solidFill>
                <a:latin typeface="Roboto Mono"/>
                <a:ea typeface="Roboto Mono"/>
                <a:cs typeface="Roboto Mono"/>
                <a:sym typeface="Roboto Mono"/>
              </a:rPr>
              <a:t>	miner.get_profit()</a:t>
            </a:r>
            <a:endParaRPr sz="2400">
              <a:solidFill>
                <a:srgbClr val="000000"/>
              </a:solidFill>
              <a:latin typeface="Roboto Mono"/>
              <a:ea typeface="Roboto Mono"/>
              <a:cs typeface="Roboto Mono"/>
              <a:sym typeface="Roboto Mono"/>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106"/>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PROFIT FROM MINING</a:t>
            </a:r>
            <a:endParaRPr/>
          </a:p>
        </p:txBody>
      </p:sp>
      <p:sp>
        <p:nvSpPr>
          <p:cNvPr id="1342" name="Google Shape;1342;p106"/>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MINING INCENTIVES</a:t>
            </a:r>
            <a:endParaRPr b="1"/>
          </a:p>
        </p:txBody>
      </p:sp>
      <p:sp>
        <p:nvSpPr>
          <p:cNvPr id="1343" name="Google Shape;1343;p106"/>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1344" name="Google Shape;1344;p106"/>
          <p:cNvSpPr txBox="1">
            <a:spLocks noGrp="1"/>
          </p:cNvSpPr>
          <p:nvPr>
            <p:ph type="body" idx="1"/>
          </p:nvPr>
        </p:nvSpPr>
        <p:spPr>
          <a:xfrm>
            <a:off x="453125" y="1618950"/>
            <a:ext cx="8520600" cy="1905600"/>
          </a:xfrm>
          <a:prstGeom prst="rect">
            <a:avLst/>
          </a:prstGeom>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400">
                <a:solidFill>
                  <a:srgbClr val="000000"/>
                </a:solidFill>
                <a:latin typeface="Roboto Mono"/>
                <a:ea typeface="Roboto Mono"/>
                <a:cs typeface="Roboto Mono"/>
                <a:sym typeface="Roboto Mono"/>
              </a:rPr>
              <a:t>MINING_REVENUE = </a:t>
            </a:r>
            <a:r>
              <a:rPr lang="en" sz="2400" i="1">
                <a:solidFill>
                  <a:srgbClr val="000000"/>
                </a:solidFill>
                <a:highlight>
                  <a:srgbClr val="93C47D"/>
                </a:highlight>
                <a:latin typeface="Roboto Mono"/>
                <a:ea typeface="Roboto Mono"/>
                <a:cs typeface="Roboto Mono"/>
                <a:sym typeface="Roboto Mono"/>
              </a:rPr>
              <a:t>BLOCK_REWARD</a:t>
            </a:r>
            <a:r>
              <a:rPr lang="en" sz="2400" i="1">
                <a:solidFill>
                  <a:srgbClr val="000000"/>
                </a:solidFill>
                <a:latin typeface="Roboto Mono"/>
                <a:ea typeface="Roboto Mono"/>
                <a:cs typeface="Roboto Mono"/>
                <a:sym typeface="Roboto Mono"/>
              </a:rPr>
              <a:t> </a:t>
            </a:r>
            <a:r>
              <a:rPr lang="en" sz="2400">
                <a:solidFill>
                  <a:srgbClr val="000000"/>
                </a:solidFill>
                <a:latin typeface="Roboto Mono"/>
                <a:ea typeface="Roboto Mono"/>
                <a:cs typeface="Roboto Mono"/>
                <a:sym typeface="Roboto Mono"/>
              </a:rPr>
              <a:t>+ </a:t>
            </a:r>
            <a:r>
              <a:rPr lang="en" sz="2400" i="1">
                <a:solidFill>
                  <a:srgbClr val="000000"/>
                </a:solidFill>
                <a:highlight>
                  <a:srgbClr val="B6D7A8"/>
                </a:highlight>
                <a:latin typeface="Roboto Mono"/>
                <a:ea typeface="Roboto Mono"/>
                <a:cs typeface="Roboto Mono"/>
                <a:sym typeface="Roboto Mono"/>
              </a:rPr>
              <a:t>TX_FEES</a:t>
            </a:r>
            <a:endParaRPr sz="2400" i="1">
              <a:solidFill>
                <a:srgbClr val="000000"/>
              </a:solidFill>
              <a:highlight>
                <a:srgbClr val="B6D7A8"/>
              </a:highlight>
              <a:latin typeface="Roboto Mono"/>
              <a:ea typeface="Roboto Mono"/>
              <a:cs typeface="Roboto Mono"/>
              <a:sym typeface="Roboto Mono"/>
            </a:endParaRPr>
          </a:p>
          <a:p>
            <a:pPr marL="0" lvl="0" indent="0" algn="just" rtl="0">
              <a:spcBef>
                <a:spcPts val="1600"/>
              </a:spcBef>
              <a:spcAft>
                <a:spcPts val="0"/>
              </a:spcAft>
              <a:buNone/>
            </a:pPr>
            <a:r>
              <a:rPr lang="en" sz="2400">
                <a:solidFill>
                  <a:srgbClr val="000000"/>
                </a:solidFill>
                <a:latin typeface="Roboto Mono"/>
                <a:ea typeface="Roboto Mono"/>
                <a:cs typeface="Roboto Mono"/>
                <a:sym typeface="Roboto Mono"/>
              </a:rPr>
              <a:t>MINING_COST = </a:t>
            </a:r>
            <a:r>
              <a:rPr lang="en" sz="2400" i="1">
                <a:solidFill>
                  <a:srgbClr val="000000"/>
                </a:solidFill>
                <a:highlight>
                  <a:srgbClr val="E06666"/>
                </a:highlight>
                <a:latin typeface="Roboto Mono"/>
                <a:ea typeface="Roboto Mono"/>
                <a:cs typeface="Roboto Mono"/>
                <a:sym typeface="Roboto Mono"/>
              </a:rPr>
              <a:t>FIXED_COSTS</a:t>
            </a:r>
            <a:r>
              <a:rPr lang="en" sz="2400">
                <a:solidFill>
                  <a:srgbClr val="000000"/>
                </a:solidFill>
                <a:latin typeface="Roboto Mono"/>
                <a:ea typeface="Roboto Mono"/>
                <a:cs typeface="Roboto Mono"/>
                <a:sym typeface="Roboto Mono"/>
              </a:rPr>
              <a:t> + VARIABLE_COSTS</a:t>
            </a:r>
            <a:endParaRPr sz="2400">
              <a:solidFill>
                <a:srgbClr val="000000"/>
              </a:solidFill>
              <a:latin typeface="Roboto Mono"/>
              <a:ea typeface="Roboto Mono"/>
              <a:cs typeface="Roboto Mono"/>
              <a:sym typeface="Roboto Mono"/>
            </a:endParaRPr>
          </a:p>
          <a:p>
            <a:pPr marL="0" marR="0" lvl="0" indent="0" algn="just" rtl="0">
              <a:lnSpc>
                <a:spcPct val="100000"/>
              </a:lnSpc>
              <a:spcBef>
                <a:spcPts val="1600"/>
              </a:spcBef>
              <a:spcAft>
                <a:spcPts val="0"/>
              </a:spcAft>
              <a:buNone/>
            </a:pPr>
            <a:endParaRPr sz="2400">
              <a:solidFill>
                <a:srgbClr val="000000"/>
              </a:solidFill>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 sz="2400">
                <a:solidFill>
                  <a:srgbClr val="000000"/>
                </a:solidFill>
                <a:latin typeface="Roboto Mono"/>
                <a:ea typeface="Roboto Mono"/>
                <a:cs typeface="Roboto Mono"/>
                <a:sym typeface="Roboto Mono"/>
              </a:rPr>
              <a:t>if MINING_REVENUE &gt; MINING_COST:</a:t>
            </a:r>
            <a:endParaRPr sz="2400">
              <a:solidFill>
                <a:srgbClr val="000000"/>
              </a:solidFill>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 sz="2400">
                <a:solidFill>
                  <a:srgbClr val="000000"/>
                </a:solidFill>
                <a:latin typeface="Roboto Mono"/>
                <a:ea typeface="Roboto Mono"/>
                <a:cs typeface="Roboto Mono"/>
                <a:sym typeface="Roboto Mono"/>
              </a:rPr>
              <a:t>	miner.get_profit()</a:t>
            </a:r>
            <a:endParaRPr sz="2400">
              <a:solidFill>
                <a:srgbClr val="000000"/>
              </a:solidFill>
              <a:latin typeface="Roboto Mono"/>
              <a:ea typeface="Roboto Mono"/>
              <a:cs typeface="Roboto Mono"/>
              <a:sym typeface="Roboto Mono"/>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107"/>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1350" name="Google Shape;1350;p107"/>
          <p:cNvSpPr txBox="1">
            <a:spLocks noGrp="1"/>
          </p:cNvSpPr>
          <p:nvPr>
            <p:ph type="title" idx="4294967295"/>
          </p:nvPr>
        </p:nvSpPr>
        <p:spPr>
          <a:xfrm>
            <a:off x="226870" y="380675"/>
            <a:ext cx="84930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rgbClr val="FFFFFF"/>
                </a:solidFill>
                <a:latin typeface="Poppins"/>
                <a:ea typeface="Poppins"/>
                <a:cs typeface="Poppins"/>
                <a:sym typeface="Poppins"/>
              </a:rPr>
              <a:t>MINING INCENTIVES</a:t>
            </a:r>
            <a:endParaRPr b="1">
              <a:solidFill>
                <a:srgbClr val="FFFFFF"/>
              </a:solidFill>
              <a:latin typeface="Poppins"/>
              <a:ea typeface="Poppins"/>
              <a:cs typeface="Poppins"/>
              <a:sym typeface="Poppins"/>
            </a:endParaRPr>
          </a:p>
        </p:txBody>
      </p:sp>
      <p:sp>
        <p:nvSpPr>
          <p:cNvPr id="1351" name="Google Shape;1351;p107"/>
          <p:cNvSpPr txBox="1">
            <a:spLocks noGrp="1"/>
          </p:cNvSpPr>
          <p:nvPr>
            <p:ph type="title" idx="4294967295"/>
          </p:nvPr>
        </p:nvSpPr>
        <p:spPr>
          <a:xfrm>
            <a:off x="2355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F9900"/>
                </a:solidFill>
                <a:latin typeface="Poppins"/>
                <a:ea typeface="Poppins"/>
                <a:cs typeface="Poppins"/>
                <a:sym typeface="Poppins"/>
              </a:rPr>
              <a:t>FIXED COST: HARDWARE COSTS</a:t>
            </a:r>
            <a:endParaRPr sz="1400">
              <a:solidFill>
                <a:srgbClr val="FF9900"/>
              </a:solidFill>
              <a:latin typeface="Poppins"/>
              <a:ea typeface="Poppins"/>
              <a:cs typeface="Poppins"/>
              <a:sym typeface="Poppins"/>
            </a:endParaRPr>
          </a:p>
        </p:txBody>
      </p:sp>
      <p:graphicFrame>
        <p:nvGraphicFramePr>
          <p:cNvPr id="1352" name="Google Shape;1352;p107"/>
          <p:cNvGraphicFramePr/>
          <p:nvPr/>
        </p:nvGraphicFramePr>
        <p:xfrm>
          <a:off x="418850" y="1225213"/>
          <a:ext cx="3000000" cy="3000000"/>
        </p:xfrm>
        <a:graphic>
          <a:graphicData uri="http://schemas.openxmlformats.org/drawingml/2006/table">
            <a:tbl>
              <a:tblPr>
                <a:noFill/>
                <a:tableStyleId>{5D4B5341-2BB8-4B77-8045-A7F491541E24}</a:tableStyleId>
              </a:tblPr>
              <a:tblGrid>
                <a:gridCol w="721050">
                  <a:extLst>
                    <a:ext uri="{9D8B030D-6E8A-4147-A177-3AD203B41FA5}">
                      <a16:colId xmlns:a16="http://schemas.microsoft.com/office/drawing/2014/main" val="20000"/>
                    </a:ext>
                  </a:extLst>
                </a:gridCol>
                <a:gridCol w="1433900">
                  <a:extLst>
                    <a:ext uri="{9D8B030D-6E8A-4147-A177-3AD203B41FA5}">
                      <a16:colId xmlns:a16="http://schemas.microsoft.com/office/drawing/2014/main" val="20001"/>
                    </a:ext>
                  </a:extLst>
                </a:gridCol>
                <a:gridCol w="1503600">
                  <a:extLst>
                    <a:ext uri="{9D8B030D-6E8A-4147-A177-3AD203B41FA5}">
                      <a16:colId xmlns:a16="http://schemas.microsoft.com/office/drawing/2014/main" val="20002"/>
                    </a:ext>
                  </a:extLst>
                </a:gridCol>
              </a:tblGrid>
              <a:tr h="547375">
                <a:tc>
                  <a:txBody>
                    <a:bodyPr/>
                    <a:lstStyle/>
                    <a:p>
                      <a:pPr marL="0" lvl="0" indent="0" algn="ctr" rtl="0">
                        <a:spcBef>
                          <a:spcPts val="0"/>
                        </a:spcBef>
                        <a:spcAft>
                          <a:spcPts val="0"/>
                        </a:spcAft>
                        <a:buNone/>
                      </a:pPr>
                      <a:endParaRPr sz="1400">
                        <a:latin typeface="Proxima Nova"/>
                        <a:ea typeface="Proxima Nova"/>
                        <a:cs typeface="Proxima Nova"/>
                        <a:sym typeface="Proxima Nova"/>
                      </a:endParaRPr>
                    </a:p>
                  </a:txBody>
                  <a:tcPr marL="91425" marR="91425" marT="91425" marB="91425" anchor="ctr">
                    <a:lnL w="9525" cap="flat" cmpd="sng">
                      <a:solidFill>
                        <a:srgbClr val="9E9E9E">
                          <a:alpha val="0"/>
                        </a:srgbClr>
                      </a:solidFill>
                      <a:prstDash val="solid"/>
                      <a:round/>
                      <a:headEnd type="none" w="sm" len="sm"/>
                      <a:tailEnd type="none" w="sm" len="sm"/>
                    </a:lnL>
                    <a:lnT w="9525" cap="flat" cmpd="sng">
                      <a:solidFill>
                        <a:srgbClr val="9E9E9E">
                          <a:alpha val="0"/>
                        </a:srgbClr>
                      </a:solidFill>
                      <a:prstDash val="solid"/>
                      <a:round/>
                      <a:headEnd type="none" w="sm" len="sm"/>
                      <a:tailEnd type="none" w="sm" len="sm"/>
                    </a:lnT>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hashes / second</a:t>
                      </a:r>
                      <a:endParaRPr sz="1400">
                        <a:latin typeface="Proxima Nova"/>
                        <a:ea typeface="Proxima Nova"/>
                        <a:cs typeface="Proxima Nova"/>
                        <a:sym typeface="Proxima Nova"/>
                      </a:endParaRPr>
                    </a:p>
                  </a:txBody>
                  <a:tcPr marL="91425" marR="91425" marT="91425" marB="91425" anchor="ctr">
                    <a:solidFill>
                      <a:srgbClr val="FECB33"/>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time to block (years)</a:t>
                      </a:r>
                      <a:endParaRPr sz="1400">
                        <a:latin typeface="Proxima Nova"/>
                        <a:ea typeface="Proxima Nova"/>
                        <a:cs typeface="Proxima Nova"/>
                        <a:sym typeface="Proxima Nova"/>
                      </a:endParaRPr>
                    </a:p>
                  </a:txBody>
                  <a:tcPr marL="91425" marR="91425" marT="91425" marB="91425" anchor="ctr">
                    <a:solidFill>
                      <a:srgbClr val="FECB33"/>
                    </a:solidFill>
                  </a:tcPr>
                </a:tc>
                <a:extLst>
                  <a:ext uri="{0D108BD9-81ED-4DB2-BD59-A6C34878D82A}">
                    <a16:rowId xmlns:a16="http://schemas.microsoft.com/office/drawing/2014/main" val="10000"/>
                  </a:ext>
                </a:extLst>
              </a:tr>
              <a:tr h="547375">
                <a:tc>
                  <a:txBody>
                    <a:bodyPr/>
                    <a:lstStyle/>
                    <a:p>
                      <a:pPr marL="0" lvl="0" indent="0" algn="ctr" rtl="0">
                        <a:spcBef>
                          <a:spcPts val="0"/>
                        </a:spcBef>
                        <a:spcAft>
                          <a:spcPts val="0"/>
                        </a:spcAft>
                        <a:buNone/>
                      </a:pPr>
                      <a:r>
                        <a:rPr lang="en" sz="1400">
                          <a:latin typeface="Proxima Nova"/>
                          <a:ea typeface="Proxima Nova"/>
                          <a:cs typeface="Proxima Nova"/>
                          <a:sym typeface="Proxima Nova"/>
                        </a:rPr>
                        <a:t>CPU</a:t>
                      </a:r>
                      <a:endParaRPr sz="1400">
                        <a:latin typeface="Proxima Nova"/>
                        <a:ea typeface="Proxima Nova"/>
                        <a:cs typeface="Proxima Nova"/>
                        <a:sym typeface="Proxima Nova"/>
                      </a:endParaRPr>
                    </a:p>
                  </a:txBody>
                  <a:tcPr marL="91425" marR="91425" marT="91425" marB="91425" anchor="ctr">
                    <a:solidFill>
                      <a:srgbClr val="FECB33"/>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20 million</a:t>
                      </a:r>
                      <a:endParaRPr sz="1400">
                        <a:latin typeface="Proxima Nova"/>
                        <a:ea typeface="Proxima Nova"/>
                        <a:cs typeface="Proxima Nova"/>
                        <a:sym typeface="Proxima Nova"/>
                      </a:endParaRPr>
                    </a:p>
                  </a:txBody>
                  <a:tcPr marL="91425" marR="91425" marT="91425" marB="91425" anchor="ctr">
                    <a:solidFill>
                      <a:srgbClr val="FFFFFF"/>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7,620,101</a:t>
                      </a:r>
                      <a:endParaRPr sz="1400">
                        <a:latin typeface="Proxima Nova"/>
                        <a:ea typeface="Proxima Nova"/>
                        <a:cs typeface="Proxima Nova"/>
                        <a:sym typeface="Proxima Nova"/>
                      </a:endParaRPr>
                    </a:p>
                  </a:txBody>
                  <a:tcPr marL="91425" marR="91425" marT="91425" marB="91425" anchor="ctr">
                    <a:solidFill>
                      <a:schemeClr val="lt1"/>
                    </a:solidFill>
                  </a:tcPr>
                </a:tc>
                <a:extLst>
                  <a:ext uri="{0D108BD9-81ED-4DB2-BD59-A6C34878D82A}">
                    <a16:rowId xmlns:a16="http://schemas.microsoft.com/office/drawing/2014/main" val="10001"/>
                  </a:ext>
                </a:extLst>
              </a:tr>
              <a:tr h="547375">
                <a:tc>
                  <a:txBody>
                    <a:bodyPr/>
                    <a:lstStyle/>
                    <a:p>
                      <a:pPr marL="0" lvl="0" indent="0" algn="ctr" rtl="0">
                        <a:spcBef>
                          <a:spcPts val="0"/>
                        </a:spcBef>
                        <a:spcAft>
                          <a:spcPts val="0"/>
                        </a:spcAft>
                        <a:buNone/>
                      </a:pPr>
                      <a:r>
                        <a:rPr lang="en" sz="1400">
                          <a:latin typeface="Proxima Nova"/>
                          <a:ea typeface="Proxima Nova"/>
                          <a:cs typeface="Proxima Nova"/>
                          <a:sym typeface="Proxima Nova"/>
                        </a:rPr>
                        <a:t>GPU</a:t>
                      </a:r>
                      <a:endParaRPr sz="1400">
                        <a:latin typeface="Proxima Nova"/>
                        <a:ea typeface="Proxima Nova"/>
                        <a:cs typeface="Proxima Nova"/>
                        <a:sym typeface="Proxima Nova"/>
                      </a:endParaRPr>
                    </a:p>
                  </a:txBody>
                  <a:tcPr marL="91425" marR="91425" marT="91425" marB="91425" anchor="ctr">
                    <a:solidFill>
                      <a:srgbClr val="FECB33"/>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200 million</a:t>
                      </a:r>
                      <a:endParaRPr sz="1400">
                        <a:latin typeface="Proxima Nova"/>
                        <a:ea typeface="Proxima Nova"/>
                        <a:cs typeface="Proxima Nova"/>
                        <a:sym typeface="Proxima Nova"/>
                      </a:endParaRPr>
                    </a:p>
                  </a:txBody>
                  <a:tcPr marL="91425" marR="91425" marT="91425" marB="91425" anchor="ctr">
                    <a:solidFill>
                      <a:srgbClr val="FFFFFF"/>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762,010</a:t>
                      </a:r>
                      <a:endParaRPr sz="1400">
                        <a:latin typeface="Proxima Nova"/>
                        <a:ea typeface="Proxima Nova"/>
                        <a:cs typeface="Proxima Nova"/>
                        <a:sym typeface="Proxima Nova"/>
                      </a:endParaRPr>
                    </a:p>
                  </a:txBody>
                  <a:tcPr marL="91425" marR="91425" marT="91425" marB="91425" anchor="ctr">
                    <a:solidFill>
                      <a:srgbClr val="FFFFFF"/>
                    </a:solidFill>
                  </a:tcPr>
                </a:tc>
                <a:extLst>
                  <a:ext uri="{0D108BD9-81ED-4DB2-BD59-A6C34878D82A}">
                    <a16:rowId xmlns:a16="http://schemas.microsoft.com/office/drawing/2014/main" val="10002"/>
                  </a:ext>
                </a:extLst>
              </a:tr>
              <a:tr h="547375">
                <a:tc>
                  <a:txBody>
                    <a:bodyPr/>
                    <a:lstStyle/>
                    <a:p>
                      <a:pPr marL="0" lvl="0" indent="0" algn="ctr" rtl="0">
                        <a:spcBef>
                          <a:spcPts val="0"/>
                        </a:spcBef>
                        <a:spcAft>
                          <a:spcPts val="0"/>
                        </a:spcAft>
                        <a:buNone/>
                      </a:pPr>
                      <a:r>
                        <a:rPr lang="en" sz="1400">
                          <a:latin typeface="Proxima Nova"/>
                          <a:ea typeface="Proxima Nova"/>
                          <a:cs typeface="Proxima Nova"/>
                          <a:sym typeface="Proxima Nova"/>
                        </a:rPr>
                        <a:t>FPGA</a:t>
                      </a:r>
                      <a:endParaRPr sz="1400">
                        <a:latin typeface="Proxima Nova"/>
                        <a:ea typeface="Proxima Nova"/>
                        <a:cs typeface="Proxima Nova"/>
                        <a:sym typeface="Proxima Nova"/>
                      </a:endParaRPr>
                    </a:p>
                  </a:txBody>
                  <a:tcPr marL="91425" marR="91425" marT="91425" marB="91425" anchor="ctr">
                    <a:solidFill>
                      <a:srgbClr val="FECB33"/>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1 billion</a:t>
                      </a:r>
                      <a:endParaRPr sz="1400">
                        <a:latin typeface="Proxima Nova"/>
                        <a:ea typeface="Proxima Nova"/>
                        <a:cs typeface="Proxima Nova"/>
                        <a:sym typeface="Proxima Nova"/>
                      </a:endParaRPr>
                    </a:p>
                  </a:txBody>
                  <a:tcPr marL="91425" marR="91425" marT="91425" marB="91425" anchor="ctr">
                    <a:solidFill>
                      <a:srgbClr val="FFFFFF"/>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152,357</a:t>
                      </a:r>
                      <a:endParaRPr sz="1400">
                        <a:latin typeface="Proxima Nova"/>
                        <a:ea typeface="Proxima Nova"/>
                        <a:cs typeface="Proxima Nova"/>
                        <a:sym typeface="Proxima Nova"/>
                      </a:endParaRPr>
                    </a:p>
                  </a:txBody>
                  <a:tcPr marL="91425" marR="91425" marT="91425" marB="91425" anchor="ctr">
                    <a:solidFill>
                      <a:srgbClr val="FFFFFF"/>
                    </a:solidFill>
                  </a:tcPr>
                </a:tc>
                <a:extLst>
                  <a:ext uri="{0D108BD9-81ED-4DB2-BD59-A6C34878D82A}">
                    <a16:rowId xmlns:a16="http://schemas.microsoft.com/office/drawing/2014/main" val="10003"/>
                  </a:ext>
                </a:extLst>
              </a:tr>
              <a:tr h="547375">
                <a:tc>
                  <a:txBody>
                    <a:bodyPr/>
                    <a:lstStyle/>
                    <a:p>
                      <a:pPr marL="0" lvl="0" indent="0" algn="ctr" rtl="0">
                        <a:spcBef>
                          <a:spcPts val="0"/>
                        </a:spcBef>
                        <a:spcAft>
                          <a:spcPts val="0"/>
                        </a:spcAft>
                        <a:buNone/>
                      </a:pPr>
                      <a:r>
                        <a:rPr lang="en" sz="1400">
                          <a:latin typeface="Proxima Nova"/>
                          <a:ea typeface="Proxima Nova"/>
                          <a:cs typeface="Proxima Nova"/>
                          <a:sym typeface="Proxima Nova"/>
                        </a:rPr>
                        <a:t>ASIC</a:t>
                      </a:r>
                      <a:endParaRPr sz="1400">
                        <a:latin typeface="Proxima Nova"/>
                        <a:ea typeface="Proxima Nova"/>
                        <a:cs typeface="Proxima Nova"/>
                        <a:sym typeface="Proxima Nova"/>
                      </a:endParaRPr>
                    </a:p>
                  </a:txBody>
                  <a:tcPr marL="91425" marR="91425" marT="91425" marB="91425" anchor="ctr">
                    <a:solidFill>
                      <a:srgbClr val="FECB33"/>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14 trillion</a:t>
                      </a:r>
                      <a:endParaRPr sz="1400">
                        <a:latin typeface="Proxima Nova"/>
                        <a:ea typeface="Proxima Nova"/>
                        <a:cs typeface="Proxima Nova"/>
                        <a:sym typeface="Proxima Nova"/>
                      </a:endParaRPr>
                    </a:p>
                  </a:txBody>
                  <a:tcPr marL="91425" marR="91425" marT="91425" marB="91425" anchor="ctr">
                    <a:solidFill>
                      <a:srgbClr val="FFFFFF"/>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10.88</a:t>
                      </a:r>
                      <a:endParaRPr sz="1400">
                        <a:latin typeface="Proxima Nova"/>
                        <a:ea typeface="Proxima Nova"/>
                        <a:cs typeface="Proxima Nova"/>
                        <a:sym typeface="Proxima Nova"/>
                      </a:endParaRPr>
                    </a:p>
                  </a:txBody>
                  <a:tcPr marL="91425" marR="91425" marT="91425" marB="91425" anchor="ctr">
                    <a:solidFill>
                      <a:srgbClr val="FFFFFF"/>
                    </a:solidFill>
                  </a:tcPr>
                </a:tc>
                <a:extLst>
                  <a:ext uri="{0D108BD9-81ED-4DB2-BD59-A6C34878D82A}">
                    <a16:rowId xmlns:a16="http://schemas.microsoft.com/office/drawing/2014/main" val="10004"/>
                  </a:ext>
                </a:extLst>
              </a:tr>
            </a:tbl>
          </a:graphicData>
        </a:graphic>
      </p:graphicFrame>
      <p:pic>
        <p:nvPicPr>
          <p:cNvPr id="1353" name="Google Shape;1353;p107"/>
          <p:cNvPicPr preferRelativeResize="0"/>
          <p:nvPr/>
        </p:nvPicPr>
        <p:blipFill>
          <a:blip r:embed="rId3">
            <a:alphaModFix/>
          </a:blip>
          <a:stretch>
            <a:fillRect/>
          </a:stretch>
        </p:blipFill>
        <p:spPr>
          <a:xfrm>
            <a:off x="4572000" y="380675"/>
            <a:ext cx="4448267" cy="363600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108"/>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1359" name="Google Shape;1359;p108"/>
          <p:cNvSpPr txBox="1">
            <a:spLocks noGrp="1"/>
          </p:cNvSpPr>
          <p:nvPr>
            <p:ph type="title" idx="4294967295"/>
          </p:nvPr>
        </p:nvSpPr>
        <p:spPr>
          <a:xfrm>
            <a:off x="226870" y="380675"/>
            <a:ext cx="84930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rgbClr val="FFFFFF"/>
                </a:solidFill>
                <a:latin typeface="Poppins"/>
                <a:ea typeface="Poppins"/>
                <a:cs typeface="Poppins"/>
                <a:sym typeface="Poppins"/>
              </a:rPr>
              <a:t>MINING INCENTIVES</a:t>
            </a:r>
            <a:endParaRPr b="1">
              <a:solidFill>
                <a:srgbClr val="FFFFFF"/>
              </a:solidFill>
              <a:latin typeface="Poppins"/>
              <a:ea typeface="Poppins"/>
              <a:cs typeface="Poppins"/>
              <a:sym typeface="Poppins"/>
            </a:endParaRPr>
          </a:p>
        </p:txBody>
      </p:sp>
      <p:sp>
        <p:nvSpPr>
          <p:cNvPr id="1360" name="Google Shape;1360;p108"/>
          <p:cNvSpPr txBox="1">
            <a:spLocks noGrp="1"/>
          </p:cNvSpPr>
          <p:nvPr>
            <p:ph type="title" idx="4294967295"/>
          </p:nvPr>
        </p:nvSpPr>
        <p:spPr>
          <a:xfrm>
            <a:off x="2355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F9900"/>
                </a:solidFill>
                <a:latin typeface="Poppins"/>
                <a:ea typeface="Poppins"/>
                <a:cs typeface="Poppins"/>
                <a:sym typeface="Poppins"/>
              </a:rPr>
              <a:t>FIXED COST: CPU MINING</a:t>
            </a:r>
            <a:endParaRPr sz="1400">
              <a:solidFill>
                <a:srgbClr val="FF9900"/>
              </a:solidFill>
              <a:latin typeface="Poppins"/>
              <a:ea typeface="Poppins"/>
              <a:cs typeface="Poppins"/>
              <a:sym typeface="Poppins"/>
            </a:endParaRPr>
          </a:p>
        </p:txBody>
      </p:sp>
      <p:graphicFrame>
        <p:nvGraphicFramePr>
          <p:cNvPr id="1361" name="Google Shape;1361;p108"/>
          <p:cNvGraphicFramePr/>
          <p:nvPr/>
        </p:nvGraphicFramePr>
        <p:xfrm>
          <a:off x="418850" y="1225213"/>
          <a:ext cx="3000000" cy="3000000"/>
        </p:xfrm>
        <a:graphic>
          <a:graphicData uri="http://schemas.openxmlformats.org/drawingml/2006/table">
            <a:tbl>
              <a:tblPr>
                <a:noFill/>
                <a:tableStyleId>{5D4B5341-2BB8-4B77-8045-A7F491541E24}</a:tableStyleId>
              </a:tblPr>
              <a:tblGrid>
                <a:gridCol w="721050">
                  <a:extLst>
                    <a:ext uri="{9D8B030D-6E8A-4147-A177-3AD203B41FA5}">
                      <a16:colId xmlns:a16="http://schemas.microsoft.com/office/drawing/2014/main" val="20000"/>
                    </a:ext>
                  </a:extLst>
                </a:gridCol>
                <a:gridCol w="1433900">
                  <a:extLst>
                    <a:ext uri="{9D8B030D-6E8A-4147-A177-3AD203B41FA5}">
                      <a16:colId xmlns:a16="http://schemas.microsoft.com/office/drawing/2014/main" val="20001"/>
                    </a:ext>
                  </a:extLst>
                </a:gridCol>
                <a:gridCol w="1503600">
                  <a:extLst>
                    <a:ext uri="{9D8B030D-6E8A-4147-A177-3AD203B41FA5}">
                      <a16:colId xmlns:a16="http://schemas.microsoft.com/office/drawing/2014/main" val="20002"/>
                    </a:ext>
                  </a:extLst>
                </a:gridCol>
              </a:tblGrid>
              <a:tr h="547375">
                <a:tc>
                  <a:txBody>
                    <a:bodyPr/>
                    <a:lstStyle/>
                    <a:p>
                      <a:pPr marL="0" lvl="0" indent="0" algn="ctr" rtl="0">
                        <a:spcBef>
                          <a:spcPts val="0"/>
                        </a:spcBef>
                        <a:spcAft>
                          <a:spcPts val="0"/>
                        </a:spcAft>
                        <a:buNone/>
                      </a:pPr>
                      <a:endParaRPr sz="1400">
                        <a:latin typeface="Proxima Nova"/>
                        <a:ea typeface="Proxima Nova"/>
                        <a:cs typeface="Proxima Nova"/>
                        <a:sym typeface="Proxima Nova"/>
                      </a:endParaRPr>
                    </a:p>
                  </a:txBody>
                  <a:tcPr marL="91425" marR="91425" marT="91425" marB="91425" anchor="ctr">
                    <a:lnL w="9525" cap="flat" cmpd="sng">
                      <a:solidFill>
                        <a:srgbClr val="9E9E9E">
                          <a:alpha val="0"/>
                        </a:srgbClr>
                      </a:solidFill>
                      <a:prstDash val="solid"/>
                      <a:round/>
                      <a:headEnd type="none" w="sm" len="sm"/>
                      <a:tailEnd type="none" w="sm" len="sm"/>
                    </a:lnL>
                    <a:lnT w="9525" cap="flat" cmpd="sng">
                      <a:solidFill>
                        <a:srgbClr val="9E9E9E">
                          <a:alpha val="0"/>
                        </a:srgbClr>
                      </a:solidFill>
                      <a:prstDash val="solid"/>
                      <a:round/>
                      <a:headEnd type="none" w="sm" len="sm"/>
                      <a:tailEnd type="none" w="sm" len="sm"/>
                    </a:lnT>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hashes / second</a:t>
                      </a:r>
                      <a:endParaRPr sz="1400">
                        <a:latin typeface="Proxima Nova"/>
                        <a:ea typeface="Proxima Nova"/>
                        <a:cs typeface="Proxima Nova"/>
                        <a:sym typeface="Proxima Nova"/>
                      </a:endParaRPr>
                    </a:p>
                  </a:txBody>
                  <a:tcPr marL="91425" marR="91425" marT="91425" marB="91425" anchor="ctr">
                    <a:solidFill>
                      <a:srgbClr val="FECB33"/>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time to block (years)</a:t>
                      </a:r>
                      <a:endParaRPr sz="1400">
                        <a:latin typeface="Proxima Nova"/>
                        <a:ea typeface="Proxima Nova"/>
                        <a:cs typeface="Proxima Nova"/>
                        <a:sym typeface="Proxima Nova"/>
                      </a:endParaRPr>
                    </a:p>
                  </a:txBody>
                  <a:tcPr marL="91425" marR="91425" marT="91425" marB="91425" anchor="ctr">
                    <a:lnB w="9525" cap="flat" cmpd="sng">
                      <a:solidFill>
                        <a:srgbClr val="9E9E9E"/>
                      </a:solidFill>
                      <a:prstDash val="solid"/>
                      <a:round/>
                      <a:headEnd type="none" w="sm" len="sm"/>
                      <a:tailEnd type="none" w="sm" len="sm"/>
                    </a:lnB>
                    <a:solidFill>
                      <a:srgbClr val="FECB33"/>
                    </a:solidFill>
                  </a:tcPr>
                </a:tc>
                <a:extLst>
                  <a:ext uri="{0D108BD9-81ED-4DB2-BD59-A6C34878D82A}">
                    <a16:rowId xmlns:a16="http://schemas.microsoft.com/office/drawing/2014/main" val="10000"/>
                  </a:ext>
                </a:extLst>
              </a:tr>
              <a:tr h="547375">
                <a:tc>
                  <a:txBody>
                    <a:bodyPr/>
                    <a:lstStyle/>
                    <a:p>
                      <a:pPr marL="0" lvl="0" indent="0" algn="ctr" rtl="0">
                        <a:spcBef>
                          <a:spcPts val="0"/>
                        </a:spcBef>
                        <a:spcAft>
                          <a:spcPts val="0"/>
                        </a:spcAft>
                        <a:buNone/>
                      </a:pPr>
                      <a:r>
                        <a:rPr lang="en" sz="1400">
                          <a:latin typeface="Proxima Nova"/>
                          <a:ea typeface="Proxima Nova"/>
                          <a:cs typeface="Proxima Nova"/>
                          <a:sym typeface="Proxima Nova"/>
                        </a:rPr>
                        <a:t>CPU</a:t>
                      </a:r>
                      <a:endParaRPr sz="1400">
                        <a:latin typeface="Proxima Nova"/>
                        <a:ea typeface="Proxima Nova"/>
                        <a:cs typeface="Proxima Nova"/>
                        <a:sym typeface="Proxima Nova"/>
                      </a:endParaRPr>
                    </a:p>
                  </a:txBody>
                  <a:tcPr marL="91425" marR="91425" marT="91425" marB="91425" anchor="ctr">
                    <a:lnR w="9525" cap="flat" cmpd="sng">
                      <a:solidFill>
                        <a:srgbClr val="9E9E9E">
                          <a:alpha val="0"/>
                        </a:srgbClr>
                      </a:solidFill>
                      <a:prstDash val="solid"/>
                      <a:round/>
                      <a:headEnd type="none" w="sm" len="sm"/>
                      <a:tailEnd type="none" w="sm" len="sm"/>
                    </a:lnR>
                    <a:solidFill>
                      <a:srgbClr val="9FC5E8"/>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20 million</a:t>
                      </a:r>
                      <a:endParaRPr sz="1400">
                        <a:latin typeface="Proxima Nova"/>
                        <a:ea typeface="Proxima Nova"/>
                        <a:cs typeface="Proxima Nova"/>
                        <a:sym typeface="Proxima Nov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solidFill>
                      <a:srgbClr val="9FC5E8"/>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7,620,101</a:t>
                      </a:r>
                      <a:endParaRPr sz="1400">
                        <a:latin typeface="Proxima Nova"/>
                        <a:ea typeface="Proxima Nova"/>
                        <a:cs typeface="Proxima Nova"/>
                        <a:sym typeface="Proxima Nov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extLst>
                  <a:ext uri="{0D108BD9-81ED-4DB2-BD59-A6C34878D82A}">
                    <a16:rowId xmlns:a16="http://schemas.microsoft.com/office/drawing/2014/main" val="10001"/>
                  </a:ext>
                </a:extLst>
              </a:tr>
              <a:tr h="547375">
                <a:tc>
                  <a:txBody>
                    <a:bodyPr/>
                    <a:lstStyle/>
                    <a:p>
                      <a:pPr marL="0" lvl="0" indent="0" algn="ctr" rtl="0">
                        <a:spcBef>
                          <a:spcPts val="0"/>
                        </a:spcBef>
                        <a:spcAft>
                          <a:spcPts val="0"/>
                        </a:spcAft>
                        <a:buNone/>
                      </a:pPr>
                      <a:r>
                        <a:rPr lang="en" sz="1400">
                          <a:latin typeface="Proxima Nova"/>
                          <a:ea typeface="Proxima Nova"/>
                          <a:cs typeface="Proxima Nova"/>
                          <a:sym typeface="Proxima Nova"/>
                        </a:rPr>
                        <a:t>GPU</a:t>
                      </a:r>
                      <a:endParaRPr sz="1400">
                        <a:latin typeface="Proxima Nova"/>
                        <a:ea typeface="Proxima Nova"/>
                        <a:cs typeface="Proxima Nova"/>
                        <a:sym typeface="Proxima Nova"/>
                      </a:endParaRPr>
                    </a:p>
                  </a:txBody>
                  <a:tcPr marL="91425" marR="91425" marT="91425" marB="91425" anchor="ctr">
                    <a:solidFill>
                      <a:srgbClr val="FECB33"/>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200 million</a:t>
                      </a:r>
                      <a:endParaRPr sz="1400">
                        <a:latin typeface="Proxima Nova"/>
                        <a:ea typeface="Proxima Nova"/>
                        <a:cs typeface="Proxima Nova"/>
                        <a:sym typeface="Proxima Nova"/>
                      </a:endParaRPr>
                    </a:p>
                  </a:txBody>
                  <a:tcPr marL="91425" marR="91425" marT="91425" marB="91425" anchor="ctr">
                    <a:lnR w="9525" cap="flat" cmpd="sng">
                      <a:solidFill>
                        <a:srgbClr val="9E9E9E"/>
                      </a:solidFill>
                      <a:prstDash val="solid"/>
                      <a:round/>
                      <a:headEnd type="none" w="sm" len="sm"/>
                      <a:tailEnd type="none" w="sm" len="sm"/>
                    </a:lnR>
                    <a:solidFill>
                      <a:srgbClr val="FFFFFF"/>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762,010</a:t>
                      </a:r>
                      <a:endParaRPr sz="1400">
                        <a:latin typeface="Proxima Nova"/>
                        <a:ea typeface="Proxima Nova"/>
                        <a:cs typeface="Proxima Nova"/>
                        <a:sym typeface="Proxima Nova"/>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47375">
                <a:tc>
                  <a:txBody>
                    <a:bodyPr/>
                    <a:lstStyle/>
                    <a:p>
                      <a:pPr marL="0" lvl="0" indent="0" algn="ctr" rtl="0">
                        <a:spcBef>
                          <a:spcPts val="0"/>
                        </a:spcBef>
                        <a:spcAft>
                          <a:spcPts val="0"/>
                        </a:spcAft>
                        <a:buNone/>
                      </a:pPr>
                      <a:r>
                        <a:rPr lang="en" sz="1400">
                          <a:latin typeface="Proxima Nova"/>
                          <a:ea typeface="Proxima Nova"/>
                          <a:cs typeface="Proxima Nova"/>
                          <a:sym typeface="Proxima Nova"/>
                        </a:rPr>
                        <a:t>FPGA</a:t>
                      </a:r>
                      <a:endParaRPr sz="1400">
                        <a:latin typeface="Proxima Nova"/>
                        <a:ea typeface="Proxima Nova"/>
                        <a:cs typeface="Proxima Nova"/>
                        <a:sym typeface="Proxima Nova"/>
                      </a:endParaRPr>
                    </a:p>
                  </a:txBody>
                  <a:tcPr marL="91425" marR="91425" marT="91425" marB="91425" anchor="ctr">
                    <a:solidFill>
                      <a:srgbClr val="FECB33"/>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1 billion</a:t>
                      </a:r>
                      <a:endParaRPr sz="1400">
                        <a:latin typeface="Proxima Nova"/>
                        <a:ea typeface="Proxima Nova"/>
                        <a:cs typeface="Proxima Nova"/>
                        <a:sym typeface="Proxima Nova"/>
                      </a:endParaRPr>
                    </a:p>
                  </a:txBody>
                  <a:tcPr marL="91425" marR="91425" marT="91425" marB="91425" anchor="ctr">
                    <a:lnR w="9525" cap="flat" cmpd="sng">
                      <a:solidFill>
                        <a:srgbClr val="9E9E9E"/>
                      </a:solidFill>
                      <a:prstDash val="solid"/>
                      <a:round/>
                      <a:headEnd type="none" w="sm" len="sm"/>
                      <a:tailEnd type="none" w="sm" len="sm"/>
                    </a:lnR>
                    <a:solidFill>
                      <a:srgbClr val="FFFFFF"/>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152,357</a:t>
                      </a:r>
                      <a:endParaRPr sz="1400">
                        <a:latin typeface="Proxima Nova"/>
                        <a:ea typeface="Proxima Nova"/>
                        <a:cs typeface="Proxima Nova"/>
                        <a:sym typeface="Proxima Nova"/>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547375">
                <a:tc>
                  <a:txBody>
                    <a:bodyPr/>
                    <a:lstStyle/>
                    <a:p>
                      <a:pPr marL="0" lvl="0" indent="0" algn="ctr" rtl="0">
                        <a:spcBef>
                          <a:spcPts val="0"/>
                        </a:spcBef>
                        <a:spcAft>
                          <a:spcPts val="0"/>
                        </a:spcAft>
                        <a:buNone/>
                      </a:pPr>
                      <a:r>
                        <a:rPr lang="en" sz="1400">
                          <a:latin typeface="Proxima Nova"/>
                          <a:ea typeface="Proxima Nova"/>
                          <a:cs typeface="Proxima Nova"/>
                          <a:sym typeface="Proxima Nova"/>
                        </a:rPr>
                        <a:t>ASIC</a:t>
                      </a:r>
                      <a:endParaRPr sz="1400">
                        <a:latin typeface="Proxima Nova"/>
                        <a:ea typeface="Proxima Nova"/>
                        <a:cs typeface="Proxima Nova"/>
                        <a:sym typeface="Proxima Nova"/>
                      </a:endParaRPr>
                    </a:p>
                  </a:txBody>
                  <a:tcPr marL="91425" marR="91425" marT="91425" marB="91425" anchor="ctr">
                    <a:solidFill>
                      <a:srgbClr val="FECB33"/>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14 trillion</a:t>
                      </a:r>
                      <a:endParaRPr sz="1400">
                        <a:latin typeface="Proxima Nova"/>
                        <a:ea typeface="Proxima Nova"/>
                        <a:cs typeface="Proxima Nova"/>
                        <a:sym typeface="Proxima Nova"/>
                      </a:endParaRPr>
                    </a:p>
                  </a:txBody>
                  <a:tcPr marL="91425" marR="91425" marT="91425" marB="91425" anchor="ctr">
                    <a:lnR w="9525" cap="flat" cmpd="sng">
                      <a:solidFill>
                        <a:srgbClr val="9E9E9E"/>
                      </a:solidFill>
                      <a:prstDash val="solid"/>
                      <a:round/>
                      <a:headEnd type="none" w="sm" len="sm"/>
                      <a:tailEnd type="none" w="sm" len="sm"/>
                    </a:lnR>
                    <a:solidFill>
                      <a:srgbClr val="FFFFFF"/>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10.88</a:t>
                      </a:r>
                      <a:endParaRPr sz="1400">
                        <a:latin typeface="Proxima Nova"/>
                        <a:ea typeface="Proxima Nova"/>
                        <a:cs typeface="Proxima Nova"/>
                        <a:sym typeface="Proxima Nova"/>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
        <p:nvSpPr>
          <p:cNvPr id="1362" name="Google Shape;1362;p108"/>
          <p:cNvSpPr txBox="1"/>
          <p:nvPr/>
        </p:nvSpPr>
        <p:spPr>
          <a:xfrm>
            <a:off x="4315424" y="3019519"/>
            <a:ext cx="4253400" cy="909600"/>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None/>
            </a:pPr>
            <a:r>
              <a:rPr lang="en" sz="1100">
                <a:solidFill>
                  <a:schemeClr val="lt1"/>
                </a:solidFill>
                <a:latin typeface="Proxima Nova"/>
                <a:ea typeface="Proxima Nova"/>
                <a:cs typeface="Proxima Nova"/>
                <a:sym typeface="Proxima Nova"/>
              </a:rPr>
              <a:t>(from Princeton Textbook, 5.2)</a:t>
            </a:r>
            <a:endParaRPr sz="1100">
              <a:solidFill>
                <a:schemeClr val="lt1"/>
              </a:solidFill>
              <a:latin typeface="Proxima Nova"/>
              <a:ea typeface="Proxima Nova"/>
              <a:cs typeface="Proxima Nova"/>
              <a:sym typeface="Proxima Nova"/>
            </a:endParaRPr>
          </a:p>
          <a:p>
            <a:pPr marL="0" marR="0" lvl="0" indent="0" algn="l" rtl="0">
              <a:lnSpc>
                <a:spcPct val="125000"/>
              </a:lnSpc>
              <a:spcBef>
                <a:spcPts val="0"/>
              </a:spcBef>
              <a:spcAft>
                <a:spcPts val="0"/>
              </a:spcAft>
              <a:buNone/>
            </a:pPr>
            <a:endParaRPr sz="1400">
              <a:solidFill>
                <a:schemeClr val="lt1"/>
              </a:solidFill>
              <a:latin typeface="Proxima Nova"/>
              <a:ea typeface="Proxima Nova"/>
              <a:cs typeface="Proxima Nova"/>
              <a:sym typeface="Proxima Nova"/>
            </a:endParaRPr>
          </a:p>
          <a:p>
            <a:pPr marL="177800" marR="0" lvl="0" indent="-190500" algn="l" rtl="0">
              <a:lnSpc>
                <a:spcPct val="125000"/>
              </a:lnSpc>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Keep in mind that hardware costs are fixed, unlike everything else</a:t>
            </a:r>
            <a:endParaRPr sz="1600">
              <a:solidFill>
                <a:schemeClr val="lt1"/>
              </a:solidFill>
              <a:latin typeface="Proxima Nova"/>
              <a:ea typeface="Proxima Nova"/>
              <a:cs typeface="Proxima Nova"/>
              <a:sym typeface="Proxima Nova"/>
            </a:endParaRPr>
          </a:p>
        </p:txBody>
      </p:sp>
      <p:pic>
        <p:nvPicPr>
          <p:cNvPr id="1363" name="Google Shape;1363;p108"/>
          <p:cNvPicPr preferRelativeResize="0"/>
          <p:nvPr/>
        </p:nvPicPr>
        <p:blipFill>
          <a:blip r:embed="rId3">
            <a:alphaModFix/>
          </a:blip>
          <a:stretch>
            <a:fillRect/>
          </a:stretch>
        </p:blipFill>
        <p:spPr>
          <a:xfrm>
            <a:off x="4261362" y="1111522"/>
            <a:ext cx="4777905" cy="1759767"/>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09"/>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1369" name="Google Shape;1369;p109"/>
          <p:cNvSpPr txBox="1">
            <a:spLocks noGrp="1"/>
          </p:cNvSpPr>
          <p:nvPr>
            <p:ph type="title" idx="4294967295"/>
          </p:nvPr>
        </p:nvSpPr>
        <p:spPr>
          <a:xfrm>
            <a:off x="226870" y="380675"/>
            <a:ext cx="84930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rgbClr val="FFFFFF"/>
                </a:solidFill>
                <a:latin typeface="Poppins"/>
                <a:ea typeface="Poppins"/>
                <a:cs typeface="Poppins"/>
                <a:sym typeface="Poppins"/>
              </a:rPr>
              <a:t>MINING INCENTIVES</a:t>
            </a:r>
            <a:endParaRPr b="1">
              <a:solidFill>
                <a:srgbClr val="FFFFFF"/>
              </a:solidFill>
              <a:latin typeface="Poppins"/>
              <a:ea typeface="Poppins"/>
              <a:cs typeface="Poppins"/>
              <a:sym typeface="Poppins"/>
            </a:endParaRPr>
          </a:p>
        </p:txBody>
      </p:sp>
      <p:sp>
        <p:nvSpPr>
          <p:cNvPr id="1370" name="Google Shape;1370;p109"/>
          <p:cNvSpPr txBox="1">
            <a:spLocks noGrp="1"/>
          </p:cNvSpPr>
          <p:nvPr>
            <p:ph type="title" idx="4294967295"/>
          </p:nvPr>
        </p:nvSpPr>
        <p:spPr>
          <a:xfrm>
            <a:off x="2355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F9900"/>
                </a:solidFill>
                <a:latin typeface="Poppins"/>
                <a:ea typeface="Poppins"/>
                <a:cs typeface="Poppins"/>
                <a:sym typeface="Poppins"/>
              </a:rPr>
              <a:t>FIXED COST: GPU MINING</a:t>
            </a:r>
            <a:endParaRPr sz="1400">
              <a:solidFill>
                <a:srgbClr val="FF9900"/>
              </a:solidFill>
              <a:latin typeface="Poppins"/>
              <a:ea typeface="Poppins"/>
              <a:cs typeface="Poppins"/>
              <a:sym typeface="Poppins"/>
            </a:endParaRPr>
          </a:p>
        </p:txBody>
      </p:sp>
      <p:sp>
        <p:nvSpPr>
          <p:cNvPr id="1371" name="Google Shape;1371;p109"/>
          <p:cNvSpPr txBox="1"/>
          <p:nvPr/>
        </p:nvSpPr>
        <p:spPr>
          <a:xfrm>
            <a:off x="4429303" y="1396341"/>
            <a:ext cx="4391700" cy="2622600"/>
          </a:xfrm>
          <a:prstGeom prst="rect">
            <a:avLst/>
          </a:prstGeom>
          <a:noFill/>
          <a:ln>
            <a:noFill/>
          </a:ln>
        </p:spPr>
        <p:txBody>
          <a:bodyPr spcFirstLastPara="1" wrap="square" lIns="0" tIns="0" rIns="0" bIns="0" anchor="t" anchorCtr="0">
            <a:noAutofit/>
          </a:bodyPr>
          <a:lstStyle/>
          <a:p>
            <a:pPr marL="177800" marR="0" lvl="0" indent="-196850" algn="l" rtl="0">
              <a:lnSpc>
                <a:spcPct val="125000"/>
              </a:lnSpc>
              <a:spcBef>
                <a:spcPts val="0"/>
              </a:spcBef>
              <a:spcAft>
                <a:spcPts val="0"/>
              </a:spcAft>
              <a:buClr>
                <a:schemeClr val="lt1"/>
              </a:buClr>
              <a:buSzPts val="1700"/>
              <a:buFont typeface="Proxima Nova"/>
              <a:buChar char="●"/>
            </a:pPr>
            <a:r>
              <a:rPr lang="en" sz="1700">
                <a:solidFill>
                  <a:schemeClr val="lt1"/>
                </a:solidFill>
                <a:latin typeface="Proxima Nova"/>
                <a:ea typeface="Proxima Nova"/>
                <a:cs typeface="Proxima Nova"/>
                <a:sym typeface="Proxima Nova"/>
              </a:rPr>
              <a:t>Order of magnitude faster than CPUs</a:t>
            </a:r>
            <a:endParaRPr sz="1700">
              <a:solidFill>
                <a:schemeClr val="lt1"/>
              </a:solidFill>
              <a:latin typeface="Proxima Nova"/>
              <a:ea typeface="Proxima Nova"/>
              <a:cs typeface="Proxima Nova"/>
              <a:sym typeface="Proxima Nova"/>
            </a:endParaRPr>
          </a:p>
          <a:p>
            <a:pPr marL="342900" marR="0" lvl="1" indent="-196850" algn="l" rtl="0">
              <a:lnSpc>
                <a:spcPct val="125000"/>
              </a:lnSpc>
              <a:spcBef>
                <a:spcPts val="0"/>
              </a:spcBef>
              <a:spcAft>
                <a:spcPts val="0"/>
              </a:spcAft>
              <a:buClr>
                <a:schemeClr val="lt1"/>
              </a:buClr>
              <a:buSzPts val="1700"/>
              <a:buFont typeface="Proxima Nova"/>
              <a:buChar char="○"/>
            </a:pPr>
            <a:r>
              <a:rPr lang="en" sz="1700">
                <a:solidFill>
                  <a:schemeClr val="lt1"/>
                </a:solidFill>
                <a:latin typeface="Proxima Nova"/>
                <a:ea typeface="Proxima Nova"/>
                <a:cs typeface="Proxima Nova"/>
                <a:sym typeface="Proxima Nova"/>
              </a:rPr>
              <a:t>Larger consumption of energy and higher production of heat</a:t>
            </a:r>
            <a:endParaRPr sz="1700">
              <a:solidFill>
                <a:schemeClr val="lt1"/>
              </a:solidFill>
              <a:latin typeface="Proxima Nova"/>
              <a:ea typeface="Proxima Nova"/>
              <a:cs typeface="Proxima Nova"/>
              <a:sym typeface="Proxima Nova"/>
            </a:endParaRPr>
          </a:p>
          <a:p>
            <a:pPr marL="177800" marR="0" lvl="0" indent="-196850" algn="l" rtl="0">
              <a:lnSpc>
                <a:spcPct val="125000"/>
              </a:lnSpc>
              <a:spcBef>
                <a:spcPts val="0"/>
              </a:spcBef>
              <a:spcAft>
                <a:spcPts val="0"/>
              </a:spcAft>
              <a:buClr>
                <a:schemeClr val="lt1"/>
              </a:buClr>
              <a:buSzPts val="1700"/>
              <a:buFont typeface="Proxima Nova"/>
              <a:buChar char="●"/>
            </a:pPr>
            <a:r>
              <a:rPr lang="en" sz="1700">
                <a:solidFill>
                  <a:schemeClr val="lt1"/>
                </a:solidFill>
                <a:latin typeface="Proxima Nova"/>
                <a:ea typeface="Proxima Nova"/>
                <a:cs typeface="Proxima Nova"/>
                <a:sym typeface="Proxima Nova"/>
              </a:rPr>
              <a:t>Most common in 2012</a:t>
            </a:r>
            <a:endParaRPr sz="1700">
              <a:solidFill>
                <a:schemeClr val="lt1"/>
              </a:solidFill>
              <a:latin typeface="Proxima Nova"/>
              <a:ea typeface="Proxima Nova"/>
              <a:cs typeface="Proxima Nova"/>
              <a:sym typeface="Proxima Nova"/>
            </a:endParaRPr>
          </a:p>
          <a:p>
            <a:pPr marL="177800" marR="0" lvl="0" indent="-196850" algn="l" rtl="0">
              <a:lnSpc>
                <a:spcPct val="125000"/>
              </a:lnSpc>
              <a:spcBef>
                <a:spcPts val="0"/>
              </a:spcBef>
              <a:spcAft>
                <a:spcPts val="0"/>
              </a:spcAft>
              <a:buClr>
                <a:schemeClr val="lt1"/>
              </a:buClr>
              <a:buSzPts val="1700"/>
              <a:buFont typeface="Proxima Nova"/>
              <a:buChar char="●"/>
            </a:pPr>
            <a:r>
              <a:rPr lang="en" sz="1700">
                <a:solidFill>
                  <a:schemeClr val="lt1"/>
                </a:solidFill>
                <a:latin typeface="Proxima Nova"/>
                <a:ea typeface="Proxima Nova"/>
                <a:cs typeface="Proxima Nova"/>
                <a:sym typeface="Proxima Nova"/>
              </a:rPr>
              <a:t>Disadvantages:</a:t>
            </a:r>
            <a:endParaRPr sz="1700">
              <a:solidFill>
                <a:schemeClr val="lt1"/>
              </a:solidFill>
              <a:latin typeface="Proxima Nova"/>
              <a:ea typeface="Proxima Nova"/>
              <a:cs typeface="Proxima Nova"/>
              <a:sym typeface="Proxima Nova"/>
            </a:endParaRPr>
          </a:p>
          <a:p>
            <a:pPr marL="342900" marR="0" lvl="1" indent="-196850" algn="l" rtl="0">
              <a:lnSpc>
                <a:spcPct val="125000"/>
              </a:lnSpc>
              <a:spcBef>
                <a:spcPts val="0"/>
              </a:spcBef>
              <a:spcAft>
                <a:spcPts val="0"/>
              </a:spcAft>
              <a:buClr>
                <a:schemeClr val="lt1"/>
              </a:buClr>
              <a:buSzPts val="1700"/>
              <a:buFont typeface="Proxima Nova"/>
              <a:buChar char="○"/>
            </a:pPr>
            <a:r>
              <a:rPr lang="en" sz="1700">
                <a:solidFill>
                  <a:schemeClr val="lt1"/>
                </a:solidFill>
                <a:latin typeface="Proxima Nova"/>
                <a:ea typeface="Proxima Nova"/>
                <a:cs typeface="Proxima Nova"/>
                <a:sym typeface="Proxima Nova"/>
              </a:rPr>
              <a:t>Many components (floating point units) not applicable to mining</a:t>
            </a:r>
            <a:endParaRPr sz="1700">
              <a:solidFill>
                <a:schemeClr val="lt1"/>
              </a:solidFill>
              <a:latin typeface="Proxima Nova"/>
              <a:ea typeface="Proxima Nova"/>
              <a:cs typeface="Proxima Nova"/>
              <a:sym typeface="Proxima Nova"/>
            </a:endParaRPr>
          </a:p>
          <a:p>
            <a:pPr marL="342900" marR="0" lvl="1" indent="-196850" algn="l" rtl="0">
              <a:lnSpc>
                <a:spcPct val="125000"/>
              </a:lnSpc>
              <a:spcBef>
                <a:spcPts val="0"/>
              </a:spcBef>
              <a:spcAft>
                <a:spcPts val="0"/>
              </a:spcAft>
              <a:buClr>
                <a:schemeClr val="lt1"/>
              </a:buClr>
              <a:buSzPts val="1700"/>
              <a:buFont typeface="Proxima Nova"/>
              <a:buChar char="○"/>
            </a:pPr>
            <a:r>
              <a:rPr lang="en" sz="1700">
                <a:solidFill>
                  <a:schemeClr val="lt1"/>
                </a:solidFill>
                <a:latin typeface="Proxima Nova"/>
                <a:ea typeface="Proxima Nova"/>
                <a:cs typeface="Proxima Nova"/>
                <a:sym typeface="Proxima Nova"/>
              </a:rPr>
              <a:t>Not meant to be run in “farms” side by side</a:t>
            </a:r>
            <a:endParaRPr sz="1700">
              <a:solidFill>
                <a:schemeClr val="lt1"/>
              </a:solidFill>
              <a:latin typeface="Proxima Nova"/>
              <a:ea typeface="Proxima Nova"/>
              <a:cs typeface="Proxima Nova"/>
              <a:sym typeface="Proxima Nova"/>
            </a:endParaRPr>
          </a:p>
        </p:txBody>
      </p:sp>
      <p:graphicFrame>
        <p:nvGraphicFramePr>
          <p:cNvPr id="1372" name="Google Shape;1372;p109"/>
          <p:cNvGraphicFramePr/>
          <p:nvPr/>
        </p:nvGraphicFramePr>
        <p:xfrm>
          <a:off x="418850" y="1225213"/>
          <a:ext cx="3000000" cy="3000000"/>
        </p:xfrm>
        <a:graphic>
          <a:graphicData uri="http://schemas.openxmlformats.org/drawingml/2006/table">
            <a:tbl>
              <a:tblPr>
                <a:noFill/>
                <a:tableStyleId>{5D4B5341-2BB8-4B77-8045-A7F491541E24}</a:tableStyleId>
              </a:tblPr>
              <a:tblGrid>
                <a:gridCol w="721050">
                  <a:extLst>
                    <a:ext uri="{9D8B030D-6E8A-4147-A177-3AD203B41FA5}">
                      <a16:colId xmlns:a16="http://schemas.microsoft.com/office/drawing/2014/main" val="20000"/>
                    </a:ext>
                  </a:extLst>
                </a:gridCol>
                <a:gridCol w="1433900">
                  <a:extLst>
                    <a:ext uri="{9D8B030D-6E8A-4147-A177-3AD203B41FA5}">
                      <a16:colId xmlns:a16="http://schemas.microsoft.com/office/drawing/2014/main" val="20001"/>
                    </a:ext>
                  </a:extLst>
                </a:gridCol>
                <a:gridCol w="1503600">
                  <a:extLst>
                    <a:ext uri="{9D8B030D-6E8A-4147-A177-3AD203B41FA5}">
                      <a16:colId xmlns:a16="http://schemas.microsoft.com/office/drawing/2014/main" val="20002"/>
                    </a:ext>
                  </a:extLst>
                </a:gridCol>
              </a:tblGrid>
              <a:tr h="547375">
                <a:tc>
                  <a:txBody>
                    <a:bodyPr/>
                    <a:lstStyle/>
                    <a:p>
                      <a:pPr marL="0" lvl="0" indent="0" algn="ctr" rtl="0">
                        <a:spcBef>
                          <a:spcPts val="0"/>
                        </a:spcBef>
                        <a:spcAft>
                          <a:spcPts val="0"/>
                        </a:spcAft>
                        <a:buNone/>
                      </a:pPr>
                      <a:endParaRPr sz="1400">
                        <a:latin typeface="Proxima Nova"/>
                        <a:ea typeface="Proxima Nova"/>
                        <a:cs typeface="Proxima Nova"/>
                        <a:sym typeface="Proxima Nova"/>
                      </a:endParaRPr>
                    </a:p>
                  </a:txBody>
                  <a:tcPr marL="91425" marR="91425" marT="91425" marB="91425" anchor="ctr">
                    <a:lnL w="9525" cap="flat" cmpd="sng">
                      <a:solidFill>
                        <a:srgbClr val="9E9E9E">
                          <a:alpha val="0"/>
                        </a:srgbClr>
                      </a:solidFill>
                      <a:prstDash val="solid"/>
                      <a:round/>
                      <a:headEnd type="none" w="sm" len="sm"/>
                      <a:tailEnd type="none" w="sm" len="sm"/>
                    </a:lnL>
                    <a:lnT w="9525" cap="flat" cmpd="sng">
                      <a:solidFill>
                        <a:srgbClr val="9E9E9E">
                          <a:alpha val="0"/>
                        </a:srgbClr>
                      </a:solidFill>
                      <a:prstDash val="solid"/>
                      <a:round/>
                      <a:headEnd type="none" w="sm" len="sm"/>
                      <a:tailEnd type="none" w="sm" len="sm"/>
                    </a:lnT>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hashes / second</a:t>
                      </a:r>
                      <a:endParaRPr sz="1400">
                        <a:latin typeface="Proxima Nova"/>
                        <a:ea typeface="Proxima Nova"/>
                        <a:cs typeface="Proxima Nova"/>
                        <a:sym typeface="Proxima Nova"/>
                      </a:endParaRPr>
                    </a:p>
                  </a:txBody>
                  <a:tcPr marL="91425" marR="91425" marT="91425" marB="91425" anchor="ctr">
                    <a:solidFill>
                      <a:srgbClr val="FECB33"/>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time to block (years)</a:t>
                      </a:r>
                      <a:endParaRPr sz="1400">
                        <a:latin typeface="Proxima Nova"/>
                        <a:ea typeface="Proxima Nova"/>
                        <a:cs typeface="Proxima Nova"/>
                        <a:sym typeface="Proxima Nova"/>
                      </a:endParaRPr>
                    </a:p>
                  </a:txBody>
                  <a:tcPr marL="91425" marR="91425" marT="91425" marB="91425" anchor="ctr">
                    <a:lnB w="9525" cap="flat" cmpd="sng">
                      <a:solidFill>
                        <a:srgbClr val="9E9E9E"/>
                      </a:solidFill>
                      <a:prstDash val="solid"/>
                      <a:round/>
                      <a:headEnd type="none" w="sm" len="sm"/>
                      <a:tailEnd type="none" w="sm" len="sm"/>
                    </a:lnB>
                    <a:solidFill>
                      <a:srgbClr val="FECB33"/>
                    </a:solidFill>
                  </a:tcPr>
                </a:tc>
                <a:extLst>
                  <a:ext uri="{0D108BD9-81ED-4DB2-BD59-A6C34878D82A}">
                    <a16:rowId xmlns:a16="http://schemas.microsoft.com/office/drawing/2014/main" val="10000"/>
                  </a:ext>
                </a:extLst>
              </a:tr>
              <a:tr h="547375">
                <a:tc>
                  <a:txBody>
                    <a:bodyPr/>
                    <a:lstStyle/>
                    <a:p>
                      <a:pPr marL="0" lvl="0" indent="0" algn="ctr" rtl="0">
                        <a:spcBef>
                          <a:spcPts val="0"/>
                        </a:spcBef>
                        <a:spcAft>
                          <a:spcPts val="0"/>
                        </a:spcAft>
                        <a:buNone/>
                      </a:pPr>
                      <a:r>
                        <a:rPr lang="en" sz="1400">
                          <a:latin typeface="Proxima Nova"/>
                          <a:ea typeface="Proxima Nova"/>
                          <a:cs typeface="Proxima Nova"/>
                          <a:sym typeface="Proxima Nova"/>
                        </a:rPr>
                        <a:t>CPU</a:t>
                      </a:r>
                      <a:endParaRPr sz="1400">
                        <a:latin typeface="Proxima Nova"/>
                        <a:ea typeface="Proxima Nova"/>
                        <a:cs typeface="Proxima Nova"/>
                        <a:sym typeface="Proxima Nova"/>
                      </a:endParaRPr>
                    </a:p>
                  </a:txBody>
                  <a:tcPr marL="91425" marR="91425" marT="91425" marB="91425" anchor="ctr">
                    <a:lnR w="9525" cap="flat" cmpd="sng">
                      <a:solidFill>
                        <a:srgbClr val="9E9E9E">
                          <a:alpha val="0"/>
                        </a:srgbClr>
                      </a:solidFill>
                      <a:prstDash val="solid"/>
                      <a:round/>
                      <a:headEnd type="none" w="sm" len="sm"/>
                      <a:tailEnd type="none" w="sm" len="sm"/>
                    </a:lnR>
                    <a:solidFill>
                      <a:srgbClr val="FECB33"/>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20 million</a:t>
                      </a:r>
                      <a:endParaRPr sz="1400">
                        <a:latin typeface="Proxima Nova"/>
                        <a:ea typeface="Proxima Nova"/>
                        <a:cs typeface="Proxima Nova"/>
                        <a:sym typeface="Proxima Nov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7,620,101</a:t>
                      </a:r>
                      <a:endParaRPr sz="1400">
                        <a:latin typeface="Proxima Nova"/>
                        <a:ea typeface="Proxima Nova"/>
                        <a:cs typeface="Proxima Nova"/>
                        <a:sym typeface="Proxima Nov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47375">
                <a:tc>
                  <a:txBody>
                    <a:bodyPr/>
                    <a:lstStyle/>
                    <a:p>
                      <a:pPr marL="0" lvl="0" indent="0" algn="ctr" rtl="0">
                        <a:spcBef>
                          <a:spcPts val="0"/>
                        </a:spcBef>
                        <a:spcAft>
                          <a:spcPts val="0"/>
                        </a:spcAft>
                        <a:buNone/>
                      </a:pPr>
                      <a:r>
                        <a:rPr lang="en" sz="1400">
                          <a:latin typeface="Proxima Nova"/>
                          <a:ea typeface="Proxima Nova"/>
                          <a:cs typeface="Proxima Nova"/>
                          <a:sym typeface="Proxima Nova"/>
                        </a:rPr>
                        <a:t>GPU</a:t>
                      </a:r>
                      <a:endParaRPr sz="1400">
                        <a:latin typeface="Proxima Nova"/>
                        <a:ea typeface="Proxima Nova"/>
                        <a:cs typeface="Proxima Nova"/>
                        <a:sym typeface="Proxima Nova"/>
                      </a:endParaRPr>
                    </a:p>
                  </a:txBody>
                  <a:tcPr marL="91425" marR="91425" marT="91425" marB="91425" anchor="ctr">
                    <a:solidFill>
                      <a:srgbClr val="9FC5E8"/>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200 million</a:t>
                      </a:r>
                      <a:endParaRPr sz="1400">
                        <a:latin typeface="Proxima Nova"/>
                        <a:ea typeface="Proxima Nova"/>
                        <a:cs typeface="Proxima Nova"/>
                        <a:sym typeface="Proxima Nova"/>
                      </a:endParaRPr>
                    </a:p>
                  </a:txBody>
                  <a:tcPr marL="91425" marR="91425" marT="91425" marB="91425" anchor="ctr">
                    <a:lnR w="9525" cap="flat" cmpd="sng">
                      <a:solidFill>
                        <a:srgbClr val="9E9E9E"/>
                      </a:solidFill>
                      <a:prstDash val="solid"/>
                      <a:round/>
                      <a:headEnd type="none" w="sm" len="sm"/>
                      <a:tailEnd type="none" w="sm" len="sm"/>
                    </a:lnR>
                    <a:solidFill>
                      <a:srgbClr val="9FC5E8"/>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762,010</a:t>
                      </a:r>
                      <a:endParaRPr sz="1400">
                        <a:latin typeface="Proxima Nova"/>
                        <a:ea typeface="Proxima Nova"/>
                        <a:cs typeface="Proxima Nova"/>
                        <a:sym typeface="Proxima Nova"/>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extLst>
                  <a:ext uri="{0D108BD9-81ED-4DB2-BD59-A6C34878D82A}">
                    <a16:rowId xmlns:a16="http://schemas.microsoft.com/office/drawing/2014/main" val="10002"/>
                  </a:ext>
                </a:extLst>
              </a:tr>
              <a:tr h="547375">
                <a:tc>
                  <a:txBody>
                    <a:bodyPr/>
                    <a:lstStyle/>
                    <a:p>
                      <a:pPr marL="0" lvl="0" indent="0" algn="ctr" rtl="0">
                        <a:spcBef>
                          <a:spcPts val="0"/>
                        </a:spcBef>
                        <a:spcAft>
                          <a:spcPts val="0"/>
                        </a:spcAft>
                        <a:buNone/>
                      </a:pPr>
                      <a:r>
                        <a:rPr lang="en" sz="1400">
                          <a:latin typeface="Proxima Nova"/>
                          <a:ea typeface="Proxima Nova"/>
                          <a:cs typeface="Proxima Nova"/>
                          <a:sym typeface="Proxima Nova"/>
                        </a:rPr>
                        <a:t>FPGA</a:t>
                      </a:r>
                      <a:endParaRPr sz="1400">
                        <a:latin typeface="Proxima Nova"/>
                        <a:ea typeface="Proxima Nova"/>
                        <a:cs typeface="Proxima Nova"/>
                        <a:sym typeface="Proxima Nova"/>
                      </a:endParaRPr>
                    </a:p>
                  </a:txBody>
                  <a:tcPr marL="91425" marR="91425" marT="91425" marB="91425" anchor="ctr">
                    <a:solidFill>
                      <a:srgbClr val="FECB33"/>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1 billion</a:t>
                      </a:r>
                      <a:endParaRPr sz="1400">
                        <a:latin typeface="Proxima Nova"/>
                        <a:ea typeface="Proxima Nova"/>
                        <a:cs typeface="Proxima Nova"/>
                        <a:sym typeface="Proxima Nova"/>
                      </a:endParaRPr>
                    </a:p>
                  </a:txBody>
                  <a:tcPr marL="91425" marR="91425" marT="91425" marB="91425" anchor="ctr">
                    <a:lnR w="9525" cap="flat" cmpd="sng">
                      <a:solidFill>
                        <a:srgbClr val="9E9E9E"/>
                      </a:solidFill>
                      <a:prstDash val="solid"/>
                      <a:round/>
                      <a:headEnd type="none" w="sm" len="sm"/>
                      <a:tailEnd type="none" w="sm" len="sm"/>
                    </a:lnR>
                    <a:solidFill>
                      <a:srgbClr val="FFFFFF"/>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152,357</a:t>
                      </a:r>
                      <a:endParaRPr sz="1400">
                        <a:latin typeface="Proxima Nova"/>
                        <a:ea typeface="Proxima Nova"/>
                        <a:cs typeface="Proxima Nova"/>
                        <a:sym typeface="Proxima Nova"/>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547375">
                <a:tc>
                  <a:txBody>
                    <a:bodyPr/>
                    <a:lstStyle/>
                    <a:p>
                      <a:pPr marL="0" lvl="0" indent="0" algn="ctr" rtl="0">
                        <a:spcBef>
                          <a:spcPts val="0"/>
                        </a:spcBef>
                        <a:spcAft>
                          <a:spcPts val="0"/>
                        </a:spcAft>
                        <a:buNone/>
                      </a:pPr>
                      <a:r>
                        <a:rPr lang="en" sz="1400">
                          <a:latin typeface="Proxima Nova"/>
                          <a:ea typeface="Proxima Nova"/>
                          <a:cs typeface="Proxima Nova"/>
                          <a:sym typeface="Proxima Nova"/>
                        </a:rPr>
                        <a:t>ASIC</a:t>
                      </a:r>
                      <a:endParaRPr sz="1400">
                        <a:latin typeface="Proxima Nova"/>
                        <a:ea typeface="Proxima Nova"/>
                        <a:cs typeface="Proxima Nova"/>
                        <a:sym typeface="Proxima Nova"/>
                      </a:endParaRPr>
                    </a:p>
                  </a:txBody>
                  <a:tcPr marL="91425" marR="91425" marT="91425" marB="91425" anchor="ctr">
                    <a:solidFill>
                      <a:srgbClr val="FECB33"/>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14 trillion</a:t>
                      </a:r>
                      <a:endParaRPr sz="1400">
                        <a:latin typeface="Proxima Nova"/>
                        <a:ea typeface="Proxima Nova"/>
                        <a:cs typeface="Proxima Nova"/>
                        <a:sym typeface="Proxima Nova"/>
                      </a:endParaRPr>
                    </a:p>
                  </a:txBody>
                  <a:tcPr marL="91425" marR="91425" marT="91425" marB="91425" anchor="ctr">
                    <a:lnR w="9525" cap="flat" cmpd="sng">
                      <a:solidFill>
                        <a:srgbClr val="9E9E9E"/>
                      </a:solidFill>
                      <a:prstDash val="solid"/>
                      <a:round/>
                      <a:headEnd type="none" w="sm" len="sm"/>
                      <a:tailEnd type="none" w="sm" len="sm"/>
                    </a:lnR>
                    <a:solidFill>
                      <a:srgbClr val="FFFFFF"/>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10.88</a:t>
                      </a:r>
                      <a:endParaRPr sz="1400">
                        <a:latin typeface="Proxima Nova"/>
                        <a:ea typeface="Proxima Nova"/>
                        <a:cs typeface="Proxima Nova"/>
                        <a:sym typeface="Proxima Nova"/>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110"/>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1378" name="Google Shape;1378;p110"/>
          <p:cNvSpPr txBox="1">
            <a:spLocks noGrp="1"/>
          </p:cNvSpPr>
          <p:nvPr>
            <p:ph type="title" idx="4294967295"/>
          </p:nvPr>
        </p:nvSpPr>
        <p:spPr>
          <a:xfrm>
            <a:off x="226870" y="380675"/>
            <a:ext cx="84930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rgbClr val="FFFFFF"/>
                </a:solidFill>
                <a:latin typeface="Poppins"/>
                <a:ea typeface="Poppins"/>
                <a:cs typeface="Poppins"/>
                <a:sym typeface="Poppins"/>
              </a:rPr>
              <a:t>MINING INCENTIVES</a:t>
            </a:r>
            <a:endParaRPr b="1">
              <a:solidFill>
                <a:srgbClr val="FFFFFF"/>
              </a:solidFill>
              <a:latin typeface="Poppins"/>
              <a:ea typeface="Poppins"/>
              <a:cs typeface="Poppins"/>
              <a:sym typeface="Poppins"/>
            </a:endParaRPr>
          </a:p>
        </p:txBody>
      </p:sp>
      <p:sp>
        <p:nvSpPr>
          <p:cNvPr id="1379" name="Google Shape;1379;p110"/>
          <p:cNvSpPr txBox="1">
            <a:spLocks noGrp="1"/>
          </p:cNvSpPr>
          <p:nvPr>
            <p:ph type="title" idx="4294967295"/>
          </p:nvPr>
        </p:nvSpPr>
        <p:spPr>
          <a:xfrm>
            <a:off x="2355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F9900"/>
                </a:solidFill>
                <a:latin typeface="Poppins"/>
                <a:ea typeface="Poppins"/>
                <a:cs typeface="Poppins"/>
                <a:sym typeface="Poppins"/>
              </a:rPr>
              <a:t>FIXED COST: FPGA MINING</a:t>
            </a:r>
            <a:endParaRPr sz="1400">
              <a:solidFill>
                <a:srgbClr val="FF9900"/>
              </a:solidFill>
              <a:latin typeface="Poppins"/>
              <a:ea typeface="Poppins"/>
              <a:cs typeface="Poppins"/>
              <a:sym typeface="Poppins"/>
            </a:endParaRPr>
          </a:p>
        </p:txBody>
      </p:sp>
      <p:sp>
        <p:nvSpPr>
          <p:cNvPr id="1380" name="Google Shape;1380;p110"/>
          <p:cNvSpPr txBox="1"/>
          <p:nvPr/>
        </p:nvSpPr>
        <p:spPr>
          <a:xfrm>
            <a:off x="4498818" y="1167956"/>
            <a:ext cx="4258500" cy="2908200"/>
          </a:xfrm>
          <a:prstGeom prst="rect">
            <a:avLst/>
          </a:prstGeom>
          <a:noFill/>
          <a:ln>
            <a:noFill/>
          </a:ln>
        </p:spPr>
        <p:txBody>
          <a:bodyPr spcFirstLastPara="1" wrap="square" lIns="0" tIns="0" rIns="0" bIns="0" anchor="t" anchorCtr="0">
            <a:noAutofit/>
          </a:bodyPr>
          <a:lstStyle/>
          <a:p>
            <a:pPr marL="177800" marR="0" lvl="0" indent="-196850" algn="l" rtl="0">
              <a:lnSpc>
                <a:spcPct val="125000"/>
              </a:lnSpc>
              <a:spcBef>
                <a:spcPts val="0"/>
              </a:spcBef>
              <a:spcAft>
                <a:spcPts val="0"/>
              </a:spcAft>
              <a:buClr>
                <a:schemeClr val="lt1"/>
              </a:buClr>
              <a:buSzPts val="1700"/>
              <a:buFont typeface="Proxima Nova"/>
              <a:buChar char="●"/>
            </a:pPr>
            <a:r>
              <a:rPr lang="en" sz="1700" b="1">
                <a:solidFill>
                  <a:schemeClr val="lt1"/>
                </a:solidFill>
                <a:latin typeface="Proxima Nova"/>
                <a:ea typeface="Proxima Nova"/>
                <a:cs typeface="Proxima Nova"/>
                <a:sym typeface="Proxima Nova"/>
              </a:rPr>
              <a:t>F</a:t>
            </a:r>
            <a:r>
              <a:rPr lang="en" sz="1700">
                <a:solidFill>
                  <a:schemeClr val="lt1"/>
                </a:solidFill>
                <a:latin typeface="Proxima Nova"/>
                <a:ea typeface="Proxima Nova"/>
                <a:cs typeface="Proxima Nova"/>
                <a:sym typeface="Proxima Nova"/>
              </a:rPr>
              <a:t>ield </a:t>
            </a:r>
            <a:r>
              <a:rPr lang="en" sz="1700" b="1">
                <a:solidFill>
                  <a:schemeClr val="lt1"/>
                </a:solidFill>
                <a:latin typeface="Proxima Nova"/>
                <a:ea typeface="Proxima Nova"/>
                <a:cs typeface="Proxima Nova"/>
                <a:sym typeface="Proxima Nova"/>
              </a:rPr>
              <a:t>P</a:t>
            </a:r>
            <a:r>
              <a:rPr lang="en" sz="1700">
                <a:solidFill>
                  <a:schemeClr val="lt1"/>
                </a:solidFill>
                <a:latin typeface="Proxima Nova"/>
                <a:ea typeface="Proxima Nova"/>
                <a:cs typeface="Proxima Nova"/>
                <a:sym typeface="Proxima Nova"/>
              </a:rPr>
              <a:t>rogrammable </a:t>
            </a:r>
            <a:r>
              <a:rPr lang="en" sz="1700" b="1">
                <a:solidFill>
                  <a:schemeClr val="lt1"/>
                </a:solidFill>
                <a:latin typeface="Proxima Nova"/>
                <a:ea typeface="Proxima Nova"/>
                <a:cs typeface="Proxima Nova"/>
                <a:sym typeface="Proxima Nova"/>
              </a:rPr>
              <a:t>G</a:t>
            </a:r>
            <a:r>
              <a:rPr lang="en" sz="1700">
                <a:solidFill>
                  <a:schemeClr val="lt1"/>
                </a:solidFill>
                <a:latin typeface="Proxima Nova"/>
                <a:ea typeface="Proxima Nova"/>
                <a:cs typeface="Proxima Nova"/>
                <a:sym typeface="Proxima Nova"/>
              </a:rPr>
              <a:t>ate </a:t>
            </a:r>
            <a:r>
              <a:rPr lang="en" sz="1700" b="1">
                <a:solidFill>
                  <a:schemeClr val="lt1"/>
                </a:solidFill>
                <a:latin typeface="Proxima Nova"/>
                <a:ea typeface="Proxima Nova"/>
                <a:cs typeface="Proxima Nova"/>
                <a:sym typeface="Proxima Nova"/>
              </a:rPr>
              <a:t>A</a:t>
            </a:r>
            <a:r>
              <a:rPr lang="en" sz="1700">
                <a:solidFill>
                  <a:schemeClr val="lt1"/>
                </a:solidFill>
                <a:latin typeface="Proxima Nova"/>
                <a:ea typeface="Proxima Nova"/>
                <a:cs typeface="Proxima Nova"/>
                <a:sym typeface="Proxima Nova"/>
              </a:rPr>
              <a:t>rrays</a:t>
            </a:r>
            <a:endParaRPr sz="1700">
              <a:solidFill>
                <a:schemeClr val="lt1"/>
              </a:solidFill>
              <a:latin typeface="Proxima Nova"/>
              <a:ea typeface="Proxima Nova"/>
              <a:cs typeface="Proxima Nova"/>
              <a:sym typeface="Proxima Nova"/>
            </a:endParaRPr>
          </a:p>
          <a:p>
            <a:pPr marL="342900" marR="0" lvl="1" indent="-196850" algn="l" rtl="0">
              <a:lnSpc>
                <a:spcPct val="125000"/>
              </a:lnSpc>
              <a:spcBef>
                <a:spcPts val="0"/>
              </a:spcBef>
              <a:spcAft>
                <a:spcPts val="0"/>
              </a:spcAft>
              <a:buClr>
                <a:schemeClr val="lt1"/>
              </a:buClr>
              <a:buSzPts val="1700"/>
              <a:buFont typeface="Proxima Nova"/>
              <a:buChar char="○"/>
            </a:pPr>
            <a:r>
              <a:rPr lang="en" sz="1700">
                <a:solidFill>
                  <a:schemeClr val="lt1"/>
                </a:solidFill>
                <a:latin typeface="Proxima Nova"/>
                <a:ea typeface="Proxima Nova"/>
                <a:cs typeface="Proxima Nova"/>
                <a:sym typeface="Proxima Nova"/>
              </a:rPr>
              <a:t>Developing Bitcoin-specific hardware without losing all customizability</a:t>
            </a:r>
            <a:endParaRPr sz="1700">
              <a:solidFill>
                <a:schemeClr val="lt1"/>
              </a:solidFill>
              <a:latin typeface="Proxima Nova"/>
              <a:ea typeface="Proxima Nova"/>
              <a:cs typeface="Proxima Nova"/>
              <a:sym typeface="Proxima Nova"/>
            </a:endParaRPr>
          </a:p>
          <a:p>
            <a:pPr marL="177800" marR="0" lvl="0" indent="-196850" algn="l" rtl="0">
              <a:lnSpc>
                <a:spcPct val="125000"/>
              </a:lnSpc>
              <a:spcBef>
                <a:spcPts val="0"/>
              </a:spcBef>
              <a:spcAft>
                <a:spcPts val="0"/>
              </a:spcAft>
              <a:buClr>
                <a:schemeClr val="lt1"/>
              </a:buClr>
              <a:buSzPts val="1700"/>
              <a:buFont typeface="Proxima Nova"/>
              <a:buChar char="●"/>
            </a:pPr>
            <a:r>
              <a:rPr lang="en" sz="1700">
                <a:solidFill>
                  <a:schemeClr val="lt1"/>
                </a:solidFill>
                <a:latin typeface="Proxima Nova"/>
                <a:ea typeface="Proxima Nova"/>
                <a:cs typeface="Proxima Nova"/>
                <a:sym typeface="Proxima Nova"/>
              </a:rPr>
              <a:t>Trade-off between dedicated SHA-256 and general purpose hardware</a:t>
            </a:r>
            <a:endParaRPr sz="1700">
              <a:solidFill>
                <a:schemeClr val="lt1"/>
              </a:solidFill>
              <a:latin typeface="Proxima Nova"/>
              <a:ea typeface="Proxima Nova"/>
              <a:cs typeface="Proxima Nova"/>
              <a:sym typeface="Proxima Nova"/>
            </a:endParaRPr>
          </a:p>
          <a:p>
            <a:pPr marL="342900" marR="0" lvl="1" indent="-196850" algn="l" rtl="0">
              <a:lnSpc>
                <a:spcPct val="125000"/>
              </a:lnSpc>
              <a:spcBef>
                <a:spcPts val="0"/>
              </a:spcBef>
              <a:spcAft>
                <a:spcPts val="0"/>
              </a:spcAft>
              <a:buClr>
                <a:schemeClr val="lt1"/>
              </a:buClr>
              <a:buSzPts val="1700"/>
              <a:buFont typeface="Proxima Nova"/>
              <a:buChar char="○"/>
            </a:pPr>
            <a:r>
              <a:rPr lang="en" sz="1700">
                <a:solidFill>
                  <a:schemeClr val="lt1"/>
                </a:solidFill>
                <a:latin typeface="Proxima Nova"/>
                <a:ea typeface="Proxima Nova"/>
                <a:cs typeface="Proxima Nova"/>
                <a:sym typeface="Proxima Nova"/>
              </a:rPr>
              <a:t>If Bitcoin fails, SHA-256 specific hardware is worthless</a:t>
            </a:r>
            <a:endParaRPr sz="1700">
              <a:solidFill>
                <a:schemeClr val="lt1"/>
              </a:solidFill>
              <a:latin typeface="Proxima Nova"/>
              <a:ea typeface="Proxima Nova"/>
              <a:cs typeface="Proxima Nova"/>
              <a:sym typeface="Proxima Nova"/>
            </a:endParaRPr>
          </a:p>
          <a:p>
            <a:pPr marL="342900" marR="0" lvl="1" indent="-196850" algn="l" rtl="0">
              <a:lnSpc>
                <a:spcPct val="125000"/>
              </a:lnSpc>
              <a:spcBef>
                <a:spcPts val="0"/>
              </a:spcBef>
              <a:spcAft>
                <a:spcPts val="0"/>
              </a:spcAft>
              <a:buClr>
                <a:schemeClr val="lt1"/>
              </a:buClr>
              <a:buSzPts val="1700"/>
              <a:buFont typeface="Proxima Nova"/>
              <a:buChar char="○"/>
            </a:pPr>
            <a:r>
              <a:rPr lang="en" sz="1700">
                <a:solidFill>
                  <a:schemeClr val="lt1"/>
                </a:solidFill>
                <a:latin typeface="Proxima Nova"/>
                <a:ea typeface="Proxima Nova"/>
                <a:cs typeface="Proxima Nova"/>
                <a:sym typeface="Proxima Nova"/>
              </a:rPr>
              <a:t>But if Bitcoin thrives, specialized hardware generates higher </a:t>
            </a:r>
            <a:r>
              <a:rPr lang="en" sz="1700" b="1">
                <a:solidFill>
                  <a:schemeClr val="lt1"/>
                </a:solidFill>
                <a:latin typeface="Proxima Nova"/>
                <a:ea typeface="Proxima Nova"/>
                <a:cs typeface="Proxima Nova"/>
                <a:sym typeface="Proxima Nova"/>
              </a:rPr>
              <a:t>PROFIT</a:t>
            </a:r>
            <a:r>
              <a:rPr lang="en" sz="1700">
                <a:solidFill>
                  <a:schemeClr val="lt1"/>
                </a:solidFill>
                <a:latin typeface="Proxima Nova"/>
                <a:ea typeface="Proxima Nova"/>
                <a:cs typeface="Proxima Nova"/>
                <a:sym typeface="Proxima Nova"/>
              </a:rPr>
              <a:t>!</a:t>
            </a:r>
            <a:endParaRPr sz="1700">
              <a:solidFill>
                <a:schemeClr val="lt1"/>
              </a:solidFill>
              <a:latin typeface="Proxima Nova"/>
              <a:ea typeface="Proxima Nova"/>
              <a:cs typeface="Proxima Nova"/>
              <a:sym typeface="Proxima Nova"/>
            </a:endParaRPr>
          </a:p>
        </p:txBody>
      </p:sp>
      <p:graphicFrame>
        <p:nvGraphicFramePr>
          <p:cNvPr id="1381" name="Google Shape;1381;p110"/>
          <p:cNvGraphicFramePr/>
          <p:nvPr/>
        </p:nvGraphicFramePr>
        <p:xfrm>
          <a:off x="418850" y="1225213"/>
          <a:ext cx="3000000" cy="3000000"/>
        </p:xfrm>
        <a:graphic>
          <a:graphicData uri="http://schemas.openxmlformats.org/drawingml/2006/table">
            <a:tbl>
              <a:tblPr>
                <a:noFill/>
                <a:tableStyleId>{5D4B5341-2BB8-4B77-8045-A7F491541E24}</a:tableStyleId>
              </a:tblPr>
              <a:tblGrid>
                <a:gridCol w="721050">
                  <a:extLst>
                    <a:ext uri="{9D8B030D-6E8A-4147-A177-3AD203B41FA5}">
                      <a16:colId xmlns:a16="http://schemas.microsoft.com/office/drawing/2014/main" val="20000"/>
                    </a:ext>
                  </a:extLst>
                </a:gridCol>
                <a:gridCol w="1433900">
                  <a:extLst>
                    <a:ext uri="{9D8B030D-6E8A-4147-A177-3AD203B41FA5}">
                      <a16:colId xmlns:a16="http://schemas.microsoft.com/office/drawing/2014/main" val="20001"/>
                    </a:ext>
                  </a:extLst>
                </a:gridCol>
                <a:gridCol w="1503600">
                  <a:extLst>
                    <a:ext uri="{9D8B030D-6E8A-4147-A177-3AD203B41FA5}">
                      <a16:colId xmlns:a16="http://schemas.microsoft.com/office/drawing/2014/main" val="20002"/>
                    </a:ext>
                  </a:extLst>
                </a:gridCol>
              </a:tblGrid>
              <a:tr h="547375">
                <a:tc>
                  <a:txBody>
                    <a:bodyPr/>
                    <a:lstStyle/>
                    <a:p>
                      <a:pPr marL="0" lvl="0" indent="0" algn="ctr" rtl="0">
                        <a:spcBef>
                          <a:spcPts val="0"/>
                        </a:spcBef>
                        <a:spcAft>
                          <a:spcPts val="0"/>
                        </a:spcAft>
                        <a:buNone/>
                      </a:pPr>
                      <a:endParaRPr sz="1400">
                        <a:latin typeface="Proxima Nova"/>
                        <a:ea typeface="Proxima Nova"/>
                        <a:cs typeface="Proxima Nova"/>
                        <a:sym typeface="Proxima Nova"/>
                      </a:endParaRPr>
                    </a:p>
                  </a:txBody>
                  <a:tcPr marL="91425" marR="91425" marT="91425" marB="91425" anchor="ctr">
                    <a:lnL w="9525" cap="flat" cmpd="sng">
                      <a:solidFill>
                        <a:srgbClr val="9E9E9E">
                          <a:alpha val="0"/>
                        </a:srgbClr>
                      </a:solidFill>
                      <a:prstDash val="solid"/>
                      <a:round/>
                      <a:headEnd type="none" w="sm" len="sm"/>
                      <a:tailEnd type="none" w="sm" len="sm"/>
                    </a:lnL>
                    <a:lnT w="9525" cap="flat" cmpd="sng">
                      <a:solidFill>
                        <a:srgbClr val="9E9E9E">
                          <a:alpha val="0"/>
                        </a:srgbClr>
                      </a:solidFill>
                      <a:prstDash val="solid"/>
                      <a:round/>
                      <a:headEnd type="none" w="sm" len="sm"/>
                      <a:tailEnd type="none" w="sm" len="sm"/>
                    </a:lnT>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hashes / second</a:t>
                      </a:r>
                      <a:endParaRPr sz="1400">
                        <a:latin typeface="Proxima Nova"/>
                        <a:ea typeface="Proxima Nova"/>
                        <a:cs typeface="Proxima Nova"/>
                        <a:sym typeface="Proxima Nova"/>
                      </a:endParaRPr>
                    </a:p>
                  </a:txBody>
                  <a:tcPr marL="91425" marR="91425" marT="91425" marB="91425" anchor="ctr">
                    <a:solidFill>
                      <a:srgbClr val="FECB33"/>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time to block (years)</a:t>
                      </a:r>
                      <a:endParaRPr sz="1400">
                        <a:latin typeface="Proxima Nova"/>
                        <a:ea typeface="Proxima Nova"/>
                        <a:cs typeface="Proxima Nova"/>
                        <a:sym typeface="Proxima Nova"/>
                      </a:endParaRPr>
                    </a:p>
                  </a:txBody>
                  <a:tcPr marL="91425" marR="91425" marT="91425" marB="91425" anchor="ctr">
                    <a:lnB w="9525" cap="flat" cmpd="sng">
                      <a:solidFill>
                        <a:srgbClr val="9E9E9E"/>
                      </a:solidFill>
                      <a:prstDash val="solid"/>
                      <a:round/>
                      <a:headEnd type="none" w="sm" len="sm"/>
                      <a:tailEnd type="none" w="sm" len="sm"/>
                    </a:lnB>
                    <a:solidFill>
                      <a:srgbClr val="FECB33"/>
                    </a:solidFill>
                  </a:tcPr>
                </a:tc>
                <a:extLst>
                  <a:ext uri="{0D108BD9-81ED-4DB2-BD59-A6C34878D82A}">
                    <a16:rowId xmlns:a16="http://schemas.microsoft.com/office/drawing/2014/main" val="10000"/>
                  </a:ext>
                </a:extLst>
              </a:tr>
              <a:tr h="547375">
                <a:tc>
                  <a:txBody>
                    <a:bodyPr/>
                    <a:lstStyle/>
                    <a:p>
                      <a:pPr marL="0" lvl="0" indent="0" algn="ctr" rtl="0">
                        <a:spcBef>
                          <a:spcPts val="0"/>
                        </a:spcBef>
                        <a:spcAft>
                          <a:spcPts val="0"/>
                        </a:spcAft>
                        <a:buNone/>
                      </a:pPr>
                      <a:r>
                        <a:rPr lang="en" sz="1400">
                          <a:latin typeface="Proxima Nova"/>
                          <a:ea typeface="Proxima Nova"/>
                          <a:cs typeface="Proxima Nova"/>
                          <a:sym typeface="Proxima Nova"/>
                        </a:rPr>
                        <a:t>CPU</a:t>
                      </a:r>
                      <a:endParaRPr sz="1400">
                        <a:latin typeface="Proxima Nova"/>
                        <a:ea typeface="Proxima Nova"/>
                        <a:cs typeface="Proxima Nova"/>
                        <a:sym typeface="Proxima Nova"/>
                      </a:endParaRPr>
                    </a:p>
                  </a:txBody>
                  <a:tcPr marL="91425" marR="91425" marT="91425" marB="91425" anchor="ctr">
                    <a:lnR w="9525" cap="flat" cmpd="sng">
                      <a:solidFill>
                        <a:srgbClr val="9E9E9E">
                          <a:alpha val="0"/>
                        </a:srgbClr>
                      </a:solidFill>
                      <a:prstDash val="solid"/>
                      <a:round/>
                      <a:headEnd type="none" w="sm" len="sm"/>
                      <a:tailEnd type="none" w="sm" len="sm"/>
                    </a:lnR>
                    <a:solidFill>
                      <a:srgbClr val="FECB33"/>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20 million</a:t>
                      </a:r>
                      <a:endParaRPr sz="1400">
                        <a:latin typeface="Proxima Nova"/>
                        <a:ea typeface="Proxima Nova"/>
                        <a:cs typeface="Proxima Nova"/>
                        <a:sym typeface="Proxima Nov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7,620,101</a:t>
                      </a:r>
                      <a:endParaRPr sz="1400">
                        <a:latin typeface="Proxima Nova"/>
                        <a:ea typeface="Proxima Nova"/>
                        <a:cs typeface="Proxima Nova"/>
                        <a:sym typeface="Proxima Nov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47375">
                <a:tc>
                  <a:txBody>
                    <a:bodyPr/>
                    <a:lstStyle/>
                    <a:p>
                      <a:pPr marL="0" lvl="0" indent="0" algn="ctr" rtl="0">
                        <a:spcBef>
                          <a:spcPts val="0"/>
                        </a:spcBef>
                        <a:spcAft>
                          <a:spcPts val="0"/>
                        </a:spcAft>
                        <a:buNone/>
                      </a:pPr>
                      <a:r>
                        <a:rPr lang="en" sz="1400">
                          <a:latin typeface="Proxima Nova"/>
                          <a:ea typeface="Proxima Nova"/>
                          <a:cs typeface="Proxima Nova"/>
                          <a:sym typeface="Proxima Nova"/>
                        </a:rPr>
                        <a:t>GPU</a:t>
                      </a:r>
                      <a:endParaRPr sz="1400">
                        <a:latin typeface="Proxima Nova"/>
                        <a:ea typeface="Proxima Nova"/>
                        <a:cs typeface="Proxima Nova"/>
                        <a:sym typeface="Proxima Nova"/>
                      </a:endParaRPr>
                    </a:p>
                  </a:txBody>
                  <a:tcPr marL="91425" marR="91425" marT="91425" marB="91425" anchor="ctr">
                    <a:solidFill>
                      <a:srgbClr val="FECB33"/>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200 million</a:t>
                      </a:r>
                      <a:endParaRPr sz="1400">
                        <a:latin typeface="Proxima Nova"/>
                        <a:ea typeface="Proxima Nova"/>
                        <a:cs typeface="Proxima Nova"/>
                        <a:sym typeface="Proxima Nova"/>
                      </a:endParaRPr>
                    </a:p>
                  </a:txBody>
                  <a:tcPr marL="91425" marR="91425" marT="91425" marB="91425"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762,010</a:t>
                      </a:r>
                      <a:endParaRPr sz="1400">
                        <a:latin typeface="Proxima Nova"/>
                        <a:ea typeface="Proxima Nova"/>
                        <a:cs typeface="Proxima Nova"/>
                        <a:sym typeface="Proxima Nova"/>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47375">
                <a:tc>
                  <a:txBody>
                    <a:bodyPr/>
                    <a:lstStyle/>
                    <a:p>
                      <a:pPr marL="0" lvl="0" indent="0" algn="ctr" rtl="0">
                        <a:spcBef>
                          <a:spcPts val="0"/>
                        </a:spcBef>
                        <a:spcAft>
                          <a:spcPts val="0"/>
                        </a:spcAft>
                        <a:buNone/>
                      </a:pPr>
                      <a:r>
                        <a:rPr lang="en" sz="1400">
                          <a:latin typeface="Proxima Nova"/>
                          <a:ea typeface="Proxima Nova"/>
                          <a:cs typeface="Proxima Nova"/>
                          <a:sym typeface="Proxima Nova"/>
                        </a:rPr>
                        <a:t>FPGA</a:t>
                      </a:r>
                      <a:endParaRPr sz="1400">
                        <a:latin typeface="Proxima Nova"/>
                        <a:ea typeface="Proxima Nova"/>
                        <a:cs typeface="Proxima Nova"/>
                        <a:sym typeface="Proxima Nova"/>
                      </a:endParaRPr>
                    </a:p>
                  </a:txBody>
                  <a:tcPr marL="91425" marR="91425" marT="91425" marB="91425" anchor="ctr">
                    <a:solidFill>
                      <a:srgbClr val="9FC5E8"/>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1 billion</a:t>
                      </a:r>
                      <a:endParaRPr sz="1400">
                        <a:latin typeface="Proxima Nova"/>
                        <a:ea typeface="Proxima Nova"/>
                        <a:cs typeface="Proxima Nova"/>
                        <a:sym typeface="Proxima Nova"/>
                      </a:endParaRPr>
                    </a:p>
                  </a:txBody>
                  <a:tcPr marL="91425" marR="91425" marT="91425" marB="91425" anchor="ctr">
                    <a:lnR w="9525" cap="flat" cmpd="sng">
                      <a:solidFill>
                        <a:srgbClr val="9E9E9E"/>
                      </a:solidFill>
                      <a:prstDash val="solid"/>
                      <a:round/>
                      <a:headEnd type="none" w="sm" len="sm"/>
                      <a:tailEnd type="none" w="sm" len="sm"/>
                    </a:lnR>
                    <a:solidFill>
                      <a:srgbClr val="9FC5E8"/>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152,357</a:t>
                      </a:r>
                      <a:endParaRPr sz="1400">
                        <a:latin typeface="Proxima Nova"/>
                        <a:ea typeface="Proxima Nova"/>
                        <a:cs typeface="Proxima Nova"/>
                        <a:sym typeface="Proxima Nova"/>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extLst>
                  <a:ext uri="{0D108BD9-81ED-4DB2-BD59-A6C34878D82A}">
                    <a16:rowId xmlns:a16="http://schemas.microsoft.com/office/drawing/2014/main" val="10003"/>
                  </a:ext>
                </a:extLst>
              </a:tr>
              <a:tr h="547375">
                <a:tc>
                  <a:txBody>
                    <a:bodyPr/>
                    <a:lstStyle/>
                    <a:p>
                      <a:pPr marL="0" lvl="0" indent="0" algn="ctr" rtl="0">
                        <a:spcBef>
                          <a:spcPts val="0"/>
                        </a:spcBef>
                        <a:spcAft>
                          <a:spcPts val="0"/>
                        </a:spcAft>
                        <a:buNone/>
                      </a:pPr>
                      <a:r>
                        <a:rPr lang="en" sz="1400">
                          <a:latin typeface="Proxima Nova"/>
                          <a:ea typeface="Proxima Nova"/>
                          <a:cs typeface="Proxima Nova"/>
                          <a:sym typeface="Proxima Nova"/>
                        </a:rPr>
                        <a:t>ASIC</a:t>
                      </a:r>
                      <a:endParaRPr sz="1400">
                        <a:latin typeface="Proxima Nova"/>
                        <a:ea typeface="Proxima Nova"/>
                        <a:cs typeface="Proxima Nova"/>
                        <a:sym typeface="Proxima Nova"/>
                      </a:endParaRPr>
                    </a:p>
                  </a:txBody>
                  <a:tcPr marL="91425" marR="91425" marT="91425" marB="91425" anchor="ctr">
                    <a:solidFill>
                      <a:srgbClr val="FECB33"/>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14 trillion</a:t>
                      </a:r>
                      <a:endParaRPr sz="1400">
                        <a:latin typeface="Proxima Nova"/>
                        <a:ea typeface="Proxima Nova"/>
                        <a:cs typeface="Proxima Nova"/>
                        <a:sym typeface="Proxima Nova"/>
                      </a:endParaRPr>
                    </a:p>
                  </a:txBody>
                  <a:tcPr marL="91425" marR="91425" marT="91425" marB="91425" anchor="ctr">
                    <a:lnR w="9525" cap="flat" cmpd="sng">
                      <a:solidFill>
                        <a:srgbClr val="9E9E9E"/>
                      </a:solidFill>
                      <a:prstDash val="solid"/>
                      <a:round/>
                      <a:headEnd type="none" w="sm" len="sm"/>
                      <a:tailEnd type="none" w="sm" len="sm"/>
                    </a:lnR>
                    <a:solidFill>
                      <a:srgbClr val="FFFFFF"/>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10.88</a:t>
                      </a:r>
                      <a:endParaRPr sz="1400">
                        <a:latin typeface="Proxima Nova"/>
                        <a:ea typeface="Proxima Nova"/>
                        <a:cs typeface="Proxima Nova"/>
                        <a:sym typeface="Proxima Nova"/>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111"/>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1387" name="Google Shape;1387;p111"/>
          <p:cNvSpPr txBox="1">
            <a:spLocks noGrp="1"/>
          </p:cNvSpPr>
          <p:nvPr>
            <p:ph type="title" idx="4294967295"/>
          </p:nvPr>
        </p:nvSpPr>
        <p:spPr>
          <a:xfrm>
            <a:off x="226870" y="380675"/>
            <a:ext cx="84930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rgbClr val="FFFFFF"/>
                </a:solidFill>
                <a:latin typeface="Poppins"/>
                <a:ea typeface="Poppins"/>
                <a:cs typeface="Poppins"/>
                <a:sym typeface="Poppins"/>
              </a:rPr>
              <a:t>MINING INCENTIVES</a:t>
            </a:r>
            <a:endParaRPr b="1">
              <a:solidFill>
                <a:srgbClr val="FFFFFF"/>
              </a:solidFill>
              <a:latin typeface="Poppins"/>
              <a:ea typeface="Poppins"/>
              <a:cs typeface="Poppins"/>
              <a:sym typeface="Poppins"/>
            </a:endParaRPr>
          </a:p>
        </p:txBody>
      </p:sp>
      <p:sp>
        <p:nvSpPr>
          <p:cNvPr id="1388" name="Google Shape;1388;p111"/>
          <p:cNvSpPr txBox="1">
            <a:spLocks noGrp="1"/>
          </p:cNvSpPr>
          <p:nvPr>
            <p:ph type="title" idx="4294967295"/>
          </p:nvPr>
        </p:nvSpPr>
        <p:spPr>
          <a:xfrm>
            <a:off x="2355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F9900"/>
                </a:solidFill>
                <a:latin typeface="Poppins"/>
                <a:ea typeface="Poppins"/>
                <a:cs typeface="Poppins"/>
                <a:sym typeface="Poppins"/>
              </a:rPr>
              <a:t>FIXED COST: ASIC MINING</a:t>
            </a:r>
            <a:endParaRPr sz="1400">
              <a:solidFill>
                <a:srgbClr val="FF9900"/>
              </a:solidFill>
              <a:latin typeface="Poppins"/>
              <a:ea typeface="Poppins"/>
              <a:cs typeface="Poppins"/>
              <a:sym typeface="Poppins"/>
            </a:endParaRPr>
          </a:p>
        </p:txBody>
      </p:sp>
      <p:sp>
        <p:nvSpPr>
          <p:cNvPr id="1389" name="Google Shape;1389;p111"/>
          <p:cNvSpPr txBox="1"/>
          <p:nvPr/>
        </p:nvSpPr>
        <p:spPr>
          <a:xfrm>
            <a:off x="4485634" y="1359094"/>
            <a:ext cx="4258500" cy="2616900"/>
          </a:xfrm>
          <a:prstGeom prst="rect">
            <a:avLst/>
          </a:prstGeom>
          <a:noFill/>
          <a:ln>
            <a:noFill/>
          </a:ln>
        </p:spPr>
        <p:txBody>
          <a:bodyPr spcFirstLastPara="1" wrap="square" lIns="0" tIns="0" rIns="0" bIns="0" anchor="t" anchorCtr="0">
            <a:noAutofit/>
          </a:bodyPr>
          <a:lstStyle/>
          <a:p>
            <a:pPr marL="177800" marR="0" lvl="0" indent="-196850" algn="l" rtl="0">
              <a:lnSpc>
                <a:spcPct val="125000"/>
              </a:lnSpc>
              <a:spcBef>
                <a:spcPts val="0"/>
              </a:spcBef>
              <a:spcAft>
                <a:spcPts val="0"/>
              </a:spcAft>
              <a:buClr>
                <a:schemeClr val="lt1"/>
              </a:buClr>
              <a:buSzPts val="1700"/>
              <a:buFont typeface="Proxima Nova"/>
              <a:buChar char="●"/>
            </a:pPr>
            <a:r>
              <a:rPr lang="en" sz="1700" b="1">
                <a:solidFill>
                  <a:schemeClr val="lt1"/>
                </a:solidFill>
                <a:latin typeface="Proxima Nova"/>
                <a:ea typeface="Proxima Nova"/>
                <a:cs typeface="Proxima Nova"/>
                <a:sym typeface="Proxima Nova"/>
              </a:rPr>
              <a:t>A</a:t>
            </a:r>
            <a:r>
              <a:rPr lang="en" sz="1700">
                <a:solidFill>
                  <a:schemeClr val="lt1"/>
                </a:solidFill>
                <a:latin typeface="Proxima Nova"/>
                <a:ea typeface="Proxima Nova"/>
                <a:cs typeface="Proxima Nova"/>
                <a:sym typeface="Proxima Nova"/>
              </a:rPr>
              <a:t>pplication-</a:t>
            </a:r>
            <a:r>
              <a:rPr lang="en" sz="1700" b="1">
                <a:solidFill>
                  <a:schemeClr val="lt1"/>
                </a:solidFill>
                <a:latin typeface="Proxima Nova"/>
                <a:ea typeface="Proxima Nova"/>
                <a:cs typeface="Proxima Nova"/>
                <a:sym typeface="Proxima Nova"/>
              </a:rPr>
              <a:t>S</a:t>
            </a:r>
            <a:r>
              <a:rPr lang="en" sz="1700">
                <a:solidFill>
                  <a:schemeClr val="lt1"/>
                </a:solidFill>
                <a:latin typeface="Proxima Nova"/>
                <a:ea typeface="Proxima Nova"/>
                <a:cs typeface="Proxima Nova"/>
                <a:sym typeface="Proxima Nova"/>
              </a:rPr>
              <a:t>pecific </a:t>
            </a:r>
            <a:r>
              <a:rPr lang="en" sz="1700" b="1">
                <a:solidFill>
                  <a:schemeClr val="lt1"/>
                </a:solidFill>
                <a:latin typeface="Proxima Nova"/>
                <a:ea typeface="Proxima Nova"/>
                <a:cs typeface="Proxima Nova"/>
                <a:sym typeface="Proxima Nova"/>
              </a:rPr>
              <a:t>I</a:t>
            </a:r>
            <a:r>
              <a:rPr lang="en" sz="1700">
                <a:solidFill>
                  <a:schemeClr val="lt1"/>
                </a:solidFill>
                <a:latin typeface="Proxima Nova"/>
                <a:ea typeface="Proxima Nova"/>
                <a:cs typeface="Proxima Nova"/>
                <a:sym typeface="Proxima Nova"/>
              </a:rPr>
              <a:t>ntegrated </a:t>
            </a:r>
            <a:r>
              <a:rPr lang="en" sz="1700" b="1">
                <a:solidFill>
                  <a:schemeClr val="lt1"/>
                </a:solidFill>
                <a:latin typeface="Proxima Nova"/>
                <a:ea typeface="Proxima Nova"/>
                <a:cs typeface="Proxima Nova"/>
                <a:sym typeface="Proxima Nova"/>
              </a:rPr>
              <a:t>C</a:t>
            </a:r>
            <a:r>
              <a:rPr lang="en" sz="1700">
                <a:solidFill>
                  <a:schemeClr val="lt1"/>
                </a:solidFill>
                <a:latin typeface="Proxima Nova"/>
                <a:ea typeface="Proxima Nova"/>
                <a:cs typeface="Proxima Nova"/>
                <a:sym typeface="Proxima Nova"/>
              </a:rPr>
              <a:t>ircuit</a:t>
            </a:r>
            <a:endParaRPr sz="1700">
              <a:solidFill>
                <a:schemeClr val="lt1"/>
              </a:solidFill>
              <a:latin typeface="Proxima Nova"/>
              <a:ea typeface="Proxima Nova"/>
              <a:cs typeface="Proxima Nova"/>
              <a:sym typeface="Proxima Nova"/>
            </a:endParaRPr>
          </a:p>
          <a:p>
            <a:pPr marL="342900" marR="0" lvl="1" indent="-196850" algn="l" rtl="0">
              <a:lnSpc>
                <a:spcPct val="125000"/>
              </a:lnSpc>
              <a:spcBef>
                <a:spcPts val="0"/>
              </a:spcBef>
              <a:spcAft>
                <a:spcPts val="0"/>
              </a:spcAft>
              <a:buClr>
                <a:schemeClr val="lt1"/>
              </a:buClr>
              <a:buSzPts val="1700"/>
              <a:buFont typeface="Proxima Nova"/>
              <a:buChar char="○"/>
            </a:pPr>
            <a:r>
              <a:rPr lang="en" sz="1700">
                <a:solidFill>
                  <a:schemeClr val="lt1"/>
                </a:solidFill>
                <a:latin typeface="Proxima Nova"/>
                <a:ea typeface="Proxima Nova"/>
                <a:cs typeface="Proxima Nova"/>
                <a:sym typeface="Proxima Nova"/>
              </a:rPr>
              <a:t>Does nothing but SHA-256 -- but does it better than anything else</a:t>
            </a:r>
            <a:endParaRPr sz="1700">
              <a:solidFill>
                <a:schemeClr val="lt1"/>
              </a:solidFill>
              <a:latin typeface="Proxima Nova"/>
              <a:ea typeface="Proxima Nova"/>
              <a:cs typeface="Proxima Nova"/>
              <a:sym typeface="Proxima Nova"/>
            </a:endParaRPr>
          </a:p>
          <a:p>
            <a:pPr marL="177800" marR="0" lvl="0" indent="-196850" algn="l" rtl="0">
              <a:lnSpc>
                <a:spcPct val="125000"/>
              </a:lnSpc>
              <a:spcBef>
                <a:spcPts val="0"/>
              </a:spcBef>
              <a:spcAft>
                <a:spcPts val="0"/>
              </a:spcAft>
              <a:buClr>
                <a:schemeClr val="lt1"/>
              </a:buClr>
              <a:buSzPts val="1700"/>
              <a:buFont typeface="Proxima Nova"/>
              <a:buChar char="●"/>
            </a:pPr>
            <a:r>
              <a:rPr lang="en" sz="1700">
                <a:solidFill>
                  <a:schemeClr val="lt1"/>
                </a:solidFill>
                <a:latin typeface="Proxima Nova"/>
                <a:ea typeface="Proxima Nova"/>
                <a:cs typeface="Proxima Nova"/>
                <a:sym typeface="Proxima Nova"/>
              </a:rPr>
              <a:t>Huge variety with various tradeoffs</a:t>
            </a:r>
            <a:endParaRPr sz="1700">
              <a:solidFill>
                <a:schemeClr val="lt1"/>
              </a:solidFill>
              <a:latin typeface="Proxima Nova"/>
              <a:ea typeface="Proxima Nova"/>
              <a:cs typeface="Proxima Nova"/>
              <a:sym typeface="Proxima Nova"/>
            </a:endParaRPr>
          </a:p>
          <a:p>
            <a:pPr marL="342900" marR="0" lvl="1" indent="-196850" algn="l" rtl="0">
              <a:lnSpc>
                <a:spcPct val="125000"/>
              </a:lnSpc>
              <a:spcBef>
                <a:spcPts val="0"/>
              </a:spcBef>
              <a:spcAft>
                <a:spcPts val="0"/>
              </a:spcAft>
              <a:buClr>
                <a:schemeClr val="lt1"/>
              </a:buClr>
              <a:buSzPts val="1700"/>
              <a:buFont typeface="Proxima Nova"/>
              <a:buChar char="○"/>
            </a:pPr>
            <a:r>
              <a:rPr lang="en" sz="1700">
                <a:solidFill>
                  <a:schemeClr val="lt1"/>
                </a:solidFill>
                <a:latin typeface="Proxima Nova"/>
                <a:ea typeface="Proxima Nova"/>
                <a:cs typeface="Proxima Nova"/>
                <a:sym typeface="Proxima Nova"/>
              </a:rPr>
              <a:t>Lower base cost vs. lower electricity usage</a:t>
            </a:r>
            <a:endParaRPr sz="1700">
              <a:solidFill>
                <a:schemeClr val="lt1"/>
              </a:solidFill>
              <a:latin typeface="Proxima Nova"/>
              <a:ea typeface="Proxima Nova"/>
              <a:cs typeface="Proxima Nova"/>
              <a:sym typeface="Proxima Nova"/>
            </a:endParaRPr>
          </a:p>
          <a:p>
            <a:pPr marL="342900" marR="0" lvl="1" indent="-196850" algn="l" rtl="0">
              <a:lnSpc>
                <a:spcPct val="125000"/>
              </a:lnSpc>
              <a:spcBef>
                <a:spcPts val="0"/>
              </a:spcBef>
              <a:spcAft>
                <a:spcPts val="0"/>
              </a:spcAft>
              <a:buClr>
                <a:schemeClr val="lt1"/>
              </a:buClr>
              <a:buSzPts val="1700"/>
              <a:buFont typeface="Proxima Nova"/>
              <a:buChar char="○"/>
            </a:pPr>
            <a:r>
              <a:rPr lang="en" sz="1700">
                <a:solidFill>
                  <a:schemeClr val="lt1"/>
                </a:solidFill>
                <a:latin typeface="Proxima Nova"/>
                <a:ea typeface="Proxima Nova"/>
                <a:cs typeface="Proxima Nova"/>
                <a:sym typeface="Proxima Nova"/>
              </a:rPr>
              <a:t>Compact device vs higher hashrate</a:t>
            </a:r>
            <a:endParaRPr sz="1700">
              <a:solidFill>
                <a:schemeClr val="lt1"/>
              </a:solidFill>
              <a:latin typeface="Proxima Nova"/>
              <a:ea typeface="Proxima Nova"/>
              <a:cs typeface="Proxima Nova"/>
              <a:sym typeface="Proxima Nova"/>
            </a:endParaRPr>
          </a:p>
          <a:p>
            <a:pPr marL="177800" marR="0" lvl="0" indent="-196850" algn="l" rtl="0">
              <a:lnSpc>
                <a:spcPct val="125000"/>
              </a:lnSpc>
              <a:spcBef>
                <a:spcPts val="0"/>
              </a:spcBef>
              <a:spcAft>
                <a:spcPts val="0"/>
              </a:spcAft>
              <a:buClr>
                <a:schemeClr val="lt1"/>
              </a:buClr>
              <a:buSzPts val="1700"/>
              <a:buFont typeface="Proxima Nova"/>
              <a:buChar char="●"/>
            </a:pPr>
            <a:r>
              <a:rPr lang="en" sz="1700">
                <a:solidFill>
                  <a:schemeClr val="lt1"/>
                </a:solidFill>
                <a:latin typeface="Proxima Nova"/>
                <a:ea typeface="Proxima Nova"/>
                <a:cs typeface="Proxima Nova"/>
                <a:sym typeface="Proxima Nova"/>
              </a:rPr>
              <a:t>Antminer S9 (53 TH/s): $1500</a:t>
            </a:r>
            <a:endParaRPr sz="1700">
              <a:solidFill>
                <a:schemeClr val="lt1"/>
              </a:solidFill>
              <a:latin typeface="Proxima Nova"/>
              <a:ea typeface="Proxima Nova"/>
              <a:cs typeface="Proxima Nova"/>
              <a:sym typeface="Proxima Nova"/>
            </a:endParaRPr>
          </a:p>
        </p:txBody>
      </p:sp>
      <p:graphicFrame>
        <p:nvGraphicFramePr>
          <p:cNvPr id="1390" name="Google Shape;1390;p111"/>
          <p:cNvGraphicFramePr/>
          <p:nvPr/>
        </p:nvGraphicFramePr>
        <p:xfrm>
          <a:off x="418850" y="1225213"/>
          <a:ext cx="3000000" cy="3000000"/>
        </p:xfrm>
        <a:graphic>
          <a:graphicData uri="http://schemas.openxmlformats.org/drawingml/2006/table">
            <a:tbl>
              <a:tblPr>
                <a:noFill/>
                <a:tableStyleId>{5D4B5341-2BB8-4B77-8045-A7F491541E24}</a:tableStyleId>
              </a:tblPr>
              <a:tblGrid>
                <a:gridCol w="721050">
                  <a:extLst>
                    <a:ext uri="{9D8B030D-6E8A-4147-A177-3AD203B41FA5}">
                      <a16:colId xmlns:a16="http://schemas.microsoft.com/office/drawing/2014/main" val="20000"/>
                    </a:ext>
                  </a:extLst>
                </a:gridCol>
                <a:gridCol w="1433900">
                  <a:extLst>
                    <a:ext uri="{9D8B030D-6E8A-4147-A177-3AD203B41FA5}">
                      <a16:colId xmlns:a16="http://schemas.microsoft.com/office/drawing/2014/main" val="20001"/>
                    </a:ext>
                  </a:extLst>
                </a:gridCol>
                <a:gridCol w="1503600">
                  <a:extLst>
                    <a:ext uri="{9D8B030D-6E8A-4147-A177-3AD203B41FA5}">
                      <a16:colId xmlns:a16="http://schemas.microsoft.com/office/drawing/2014/main" val="20002"/>
                    </a:ext>
                  </a:extLst>
                </a:gridCol>
              </a:tblGrid>
              <a:tr h="547375">
                <a:tc>
                  <a:txBody>
                    <a:bodyPr/>
                    <a:lstStyle/>
                    <a:p>
                      <a:pPr marL="0" lvl="0" indent="0" algn="ctr" rtl="0">
                        <a:spcBef>
                          <a:spcPts val="0"/>
                        </a:spcBef>
                        <a:spcAft>
                          <a:spcPts val="0"/>
                        </a:spcAft>
                        <a:buNone/>
                      </a:pPr>
                      <a:endParaRPr sz="1400">
                        <a:latin typeface="Proxima Nova"/>
                        <a:ea typeface="Proxima Nova"/>
                        <a:cs typeface="Proxima Nova"/>
                        <a:sym typeface="Proxima Nova"/>
                      </a:endParaRPr>
                    </a:p>
                  </a:txBody>
                  <a:tcPr marL="91425" marR="91425" marT="91425" marB="91425" anchor="ctr">
                    <a:lnL w="9525" cap="flat" cmpd="sng">
                      <a:solidFill>
                        <a:srgbClr val="9E9E9E">
                          <a:alpha val="0"/>
                        </a:srgbClr>
                      </a:solidFill>
                      <a:prstDash val="solid"/>
                      <a:round/>
                      <a:headEnd type="none" w="sm" len="sm"/>
                      <a:tailEnd type="none" w="sm" len="sm"/>
                    </a:lnL>
                    <a:lnT w="9525" cap="flat" cmpd="sng">
                      <a:solidFill>
                        <a:srgbClr val="9E9E9E">
                          <a:alpha val="0"/>
                        </a:srgbClr>
                      </a:solidFill>
                      <a:prstDash val="solid"/>
                      <a:round/>
                      <a:headEnd type="none" w="sm" len="sm"/>
                      <a:tailEnd type="none" w="sm" len="sm"/>
                    </a:lnT>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hashes / second</a:t>
                      </a:r>
                      <a:endParaRPr sz="1400">
                        <a:latin typeface="Proxima Nova"/>
                        <a:ea typeface="Proxima Nova"/>
                        <a:cs typeface="Proxima Nova"/>
                        <a:sym typeface="Proxima Nova"/>
                      </a:endParaRPr>
                    </a:p>
                  </a:txBody>
                  <a:tcPr marL="91425" marR="91425" marT="91425" marB="91425" anchor="ctr">
                    <a:solidFill>
                      <a:srgbClr val="FECB33"/>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time to block (years)</a:t>
                      </a:r>
                      <a:endParaRPr sz="1400">
                        <a:latin typeface="Proxima Nova"/>
                        <a:ea typeface="Proxima Nova"/>
                        <a:cs typeface="Proxima Nova"/>
                        <a:sym typeface="Proxima Nova"/>
                      </a:endParaRPr>
                    </a:p>
                  </a:txBody>
                  <a:tcPr marL="91425" marR="91425" marT="91425" marB="91425" anchor="ctr">
                    <a:lnB w="9525" cap="flat" cmpd="sng">
                      <a:solidFill>
                        <a:srgbClr val="9E9E9E"/>
                      </a:solidFill>
                      <a:prstDash val="solid"/>
                      <a:round/>
                      <a:headEnd type="none" w="sm" len="sm"/>
                      <a:tailEnd type="none" w="sm" len="sm"/>
                    </a:lnB>
                    <a:solidFill>
                      <a:srgbClr val="FECB33"/>
                    </a:solidFill>
                  </a:tcPr>
                </a:tc>
                <a:extLst>
                  <a:ext uri="{0D108BD9-81ED-4DB2-BD59-A6C34878D82A}">
                    <a16:rowId xmlns:a16="http://schemas.microsoft.com/office/drawing/2014/main" val="10000"/>
                  </a:ext>
                </a:extLst>
              </a:tr>
              <a:tr h="547375">
                <a:tc>
                  <a:txBody>
                    <a:bodyPr/>
                    <a:lstStyle/>
                    <a:p>
                      <a:pPr marL="0" lvl="0" indent="0" algn="ctr" rtl="0">
                        <a:spcBef>
                          <a:spcPts val="0"/>
                        </a:spcBef>
                        <a:spcAft>
                          <a:spcPts val="0"/>
                        </a:spcAft>
                        <a:buNone/>
                      </a:pPr>
                      <a:r>
                        <a:rPr lang="en" sz="1400">
                          <a:latin typeface="Proxima Nova"/>
                          <a:ea typeface="Proxima Nova"/>
                          <a:cs typeface="Proxima Nova"/>
                          <a:sym typeface="Proxima Nova"/>
                        </a:rPr>
                        <a:t>CPU</a:t>
                      </a:r>
                      <a:endParaRPr sz="1400">
                        <a:latin typeface="Proxima Nova"/>
                        <a:ea typeface="Proxima Nova"/>
                        <a:cs typeface="Proxima Nova"/>
                        <a:sym typeface="Proxima Nova"/>
                      </a:endParaRPr>
                    </a:p>
                  </a:txBody>
                  <a:tcPr marL="91425" marR="91425" marT="91425" marB="91425" anchor="ctr">
                    <a:lnR w="9525" cap="flat" cmpd="sng">
                      <a:solidFill>
                        <a:srgbClr val="9E9E9E">
                          <a:alpha val="0"/>
                        </a:srgbClr>
                      </a:solidFill>
                      <a:prstDash val="solid"/>
                      <a:round/>
                      <a:headEnd type="none" w="sm" len="sm"/>
                      <a:tailEnd type="none" w="sm" len="sm"/>
                    </a:lnR>
                    <a:solidFill>
                      <a:srgbClr val="FECB33"/>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20 million</a:t>
                      </a:r>
                      <a:endParaRPr sz="1400">
                        <a:latin typeface="Proxima Nova"/>
                        <a:ea typeface="Proxima Nova"/>
                        <a:cs typeface="Proxima Nova"/>
                        <a:sym typeface="Proxima Nov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7,620,101</a:t>
                      </a:r>
                      <a:endParaRPr sz="1400">
                        <a:latin typeface="Proxima Nova"/>
                        <a:ea typeface="Proxima Nova"/>
                        <a:cs typeface="Proxima Nova"/>
                        <a:sym typeface="Proxima Nov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47375">
                <a:tc>
                  <a:txBody>
                    <a:bodyPr/>
                    <a:lstStyle/>
                    <a:p>
                      <a:pPr marL="0" lvl="0" indent="0" algn="ctr" rtl="0">
                        <a:spcBef>
                          <a:spcPts val="0"/>
                        </a:spcBef>
                        <a:spcAft>
                          <a:spcPts val="0"/>
                        </a:spcAft>
                        <a:buNone/>
                      </a:pPr>
                      <a:r>
                        <a:rPr lang="en" sz="1400">
                          <a:latin typeface="Proxima Nova"/>
                          <a:ea typeface="Proxima Nova"/>
                          <a:cs typeface="Proxima Nova"/>
                          <a:sym typeface="Proxima Nova"/>
                        </a:rPr>
                        <a:t>GPU</a:t>
                      </a:r>
                      <a:endParaRPr sz="1400">
                        <a:latin typeface="Proxima Nova"/>
                        <a:ea typeface="Proxima Nova"/>
                        <a:cs typeface="Proxima Nova"/>
                        <a:sym typeface="Proxima Nova"/>
                      </a:endParaRPr>
                    </a:p>
                  </a:txBody>
                  <a:tcPr marL="91425" marR="91425" marT="91425" marB="91425" anchor="ctr">
                    <a:solidFill>
                      <a:srgbClr val="FECB33"/>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200 million</a:t>
                      </a:r>
                      <a:endParaRPr sz="1400">
                        <a:latin typeface="Proxima Nova"/>
                        <a:ea typeface="Proxima Nova"/>
                        <a:cs typeface="Proxima Nova"/>
                        <a:sym typeface="Proxima Nova"/>
                      </a:endParaRPr>
                    </a:p>
                  </a:txBody>
                  <a:tcPr marL="91425" marR="91425" marT="91425" marB="91425"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762,010</a:t>
                      </a:r>
                      <a:endParaRPr sz="1400">
                        <a:latin typeface="Proxima Nova"/>
                        <a:ea typeface="Proxima Nova"/>
                        <a:cs typeface="Proxima Nova"/>
                        <a:sym typeface="Proxima Nova"/>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47375">
                <a:tc>
                  <a:txBody>
                    <a:bodyPr/>
                    <a:lstStyle/>
                    <a:p>
                      <a:pPr marL="0" lvl="0" indent="0" algn="ctr" rtl="0">
                        <a:spcBef>
                          <a:spcPts val="0"/>
                        </a:spcBef>
                        <a:spcAft>
                          <a:spcPts val="0"/>
                        </a:spcAft>
                        <a:buNone/>
                      </a:pPr>
                      <a:r>
                        <a:rPr lang="en" sz="1400">
                          <a:latin typeface="Proxima Nova"/>
                          <a:ea typeface="Proxima Nova"/>
                          <a:cs typeface="Proxima Nova"/>
                          <a:sym typeface="Proxima Nova"/>
                        </a:rPr>
                        <a:t>FPGA</a:t>
                      </a:r>
                      <a:endParaRPr sz="1400">
                        <a:latin typeface="Proxima Nova"/>
                        <a:ea typeface="Proxima Nova"/>
                        <a:cs typeface="Proxima Nova"/>
                        <a:sym typeface="Proxima Nova"/>
                      </a:endParaRPr>
                    </a:p>
                  </a:txBody>
                  <a:tcPr marL="91425" marR="91425" marT="91425" marB="91425" anchor="ctr">
                    <a:solidFill>
                      <a:srgbClr val="FECB33"/>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1 billion</a:t>
                      </a:r>
                      <a:endParaRPr sz="1400">
                        <a:latin typeface="Proxima Nova"/>
                        <a:ea typeface="Proxima Nova"/>
                        <a:cs typeface="Proxima Nova"/>
                        <a:sym typeface="Proxima Nova"/>
                      </a:endParaRPr>
                    </a:p>
                  </a:txBody>
                  <a:tcPr marL="91425" marR="91425" marT="91425" marB="91425"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152,357</a:t>
                      </a:r>
                      <a:endParaRPr sz="1400">
                        <a:latin typeface="Proxima Nova"/>
                        <a:ea typeface="Proxima Nova"/>
                        <a:cs typeface="Proxima Nova"/>
                        <a:sym typeface="Proxima Nova"/>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47375">
                <a:tc>
                  <a:txBody>
                    <a:bodyPr/>
                    <a:lstStyle/>
                    <a:p>
                      <a:pPr marL="0" lvl="0" indent="0" algn="ctr" rtl="0">
                        <a:spcBef>
                          <a:spcPts val="0"/>
                        </a:spcBef>
                        <a:spcAft>
                          <a:spcPts val="0"/>
                        </a:spcAft>
                        <a:buNone/>
                      </a:pPr>
                      <a:r>
                        <a:rPr lang="en" sz="1400">
                          <a:latin typeface="Proxima Nova"/>
                          <a:ea typeface="Proxima Nova"/>
                          <a:cs typeface="Proxima Nova"/>
                          <a:sym typeface="Proxima Nova"/>
                        </a:rPr>
                        <a:t>ASIC</a:t>
                      </a:r>
                      <a:endParaRPr sz="1400">
                        <a:latin typeface="Proxima Nova"/>
                        <a:ea typeface="Proxima Nova"/>
                        <a:cs typeface="Proxima Nova"/>
                        <a:sym typeface="Proxima Nova"/>
                      </a:endParaRPr>
                    </a:p>
                  </a:txBody>
                  <a:tcPr marL="91425" marR="91425" marT="91425" marB="91425" anchor="ctr">
                    <a:solidFill>
                      <a:srgbClr val="9FC5E8"/>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14 trillion</a:t>
                      </a:r>
                      <a:endParaRPr sz="1400">
                        <a:latin typeface="Proxima Nova"/>
                        <a:ea typeface="Proxima Nova"/>
                        <a:cs typeface="Proxima Nova"/>
                        <a:sym typeface="Proxima Nova"/>
                      </a:endParaRPr>
                    </a:p>
                  </a:txBody>
                  <a:tcPr marL="91425" marR="91425" marT="91425" marB="91425" anchor="ctr">
                    <a:lnR w="9525" cap="flat" cmpd="sng">
                      <a:solidFill>
                        <a:srgbClr val="9E9E9E"/>
                      </a:solidFill>
                      <a:prstDash val="solid"/>
                      <a:round/>
                      <a:headEnd type="none" w="sm" len="sm"/>
                      <a:tailEnd type="none" w="sm" len="sm"/>
                    </a:lnR>
                    <a:solidFill>
                      <a:srgbClr val="9FC5E8"/>
                    </a:solidFill>
                  </a:tcPr>
                </a:tc>
                <a:tc>
                  <a:txBody>
                    <a:bodyPr/>
                    <a:lstStyle/>
                    <a:p>
                      <a:pPr marL="0" lvl="0" indent="0" algn="ctr" rtl="0">
                        <a:spcBef>
                          <a:spcPts val="0"/>
                        </a:spcBef>
                        <a:spcAft>
                          <a:spcPts val="0"/>
                        </a:spcAft>
                        <a:buNone/>
                      </a:pPr>
                      <a:r>
                        <a:rPr lang="en" sz="1400">
                          <a:latin typeface="Proxima Nova"/>
                          <a:ea typeface="Proxima Nova"/>
                          <a:cs typeface="Proxima Nova"/>
                          <a:sym typeface="Proxima Nova"/>
                        </a:rPr>
                        <a:t>10.88</a:t>
                      </a:r>
                      <a:endParaRPr sz="1400">
                        <a:latin typeface="Proxima Nova"/>
                        <a:ea typeface="Proxima Nova"/>
                        <a:cs typeface="Proxima Nova"/>
                        <a:sym typeface="Proxima Nova"/>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12"/>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PROFIT FROM MINING</a:t>
            </a:r>
            <a:endParaRPr/>
          </a:p>
        </p:txBody>
      </p:sp>
      <p:sp>
        <p:nvSpPr>
          <p:cNvPr id="1396" name="Google Shape;1396;p112"/>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MINING INCENTIVES</a:t>
            </a:r>
            <a:endParaRPr b="1"/>
          </a:p>
        </p:txBody>
      </p:sp>
      <p:sp>
        <p:nvSpPr>
          <p:cNvPr id="1397" name="Google Shape;1397;p112"/>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1398" name="Google Shape;1398;p112"/>
          <p:cNvSpPr txBox="1">
            <a:spLocks noGrp="1"/>
          </p:cNvSpPr>
          <p:nvPr>
            <p:ph type="body" idx="1"/>
          </p:nvPr>
        </p:nvSpPr>
        <p:spPr>
          <a:xfrm>
            <a:off x="453125" y="1618950"/>
            <a:ext cx="8520600" cy="1905600"/>
          </a:xfrm>
          <a:prstGeom prst="rect">
            <a:avLst/>
          </a:prstGeom>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400">
                <a:solidFill>
                  <a:srgbClr val="000000"/>
                </a:solidFill>
                <a:latin typeface="Roboto Mono"/>
                <a:ea typeface="Roboto Mono"/>
                <a:cs typeface="Roboto Mono"/>
                <a:sym typeface="Roboto Mono"/>
              </a:rPr>
              <a:t>MINING_REVENUE = </a:t>
            </a:r>
            <a:r>
              <a:rPr lang="en" sz="2400" i="1">
                <a:solidFill>
                  <a:srgbClr val="000000"/>
                </a:solidFill>
                <a:highlight>
                  <a:srgbClr val="93C47D"/>
                </a:highlight>
                <a:latin typeface="Roboto Mono"/>
                <a:ea typeface="Roboto Mono"/>
                <a:cs typeface="Roboto Mono"/>
                <a:sym typeface="Roboto Mono"/>
              </a:rPr>
              <a:t>BLOCK_REWARD</a:t>
            </a:r>
            <a:r>
              <a:rPr lang="en" sz="2400" i="1">
                <a:solidFill>
                  <a:srgbClr val="000000"/>
                </a:solidFill>
                <a:latin typeface="Roboto Mono"/>
                <a:ea typeface="Roboto Mono"/>
                <a:cs typeface="Roboto Mono"/>
                <a:sym typeface="Roboto Mono"/>
              </a:rPr>
              <a:t> </a:t>
            </a:r>
            <a:r>
              <a:rPr lang="en" sz="2400">
                <a:solidFill>
                  <a:srgbClr val="000000"/>
                </a:solidFill>
                <a:latin typeface="Roboto Mono"/>
                <a:ea typeface="Roboto Mono"/>
                <a:cs typeface="Roboto Mono"/>
                <a:sym typeface="Roboto Mono"/>
              </a:rPr>
              <a:t>+ </a:t>
            </a:r>
            <a:r>
              <a:rPr lang="en" sz="2400" i="1">
                <a:solidFill>
                  <a:srgbClr val="000000"/>
                </a:solidFill>
                <a:highlight>
                  <a:srgbClr val="B6D7A8"/>
                </a:highlight>
                <a:latin typeface="Roboto Mono"/>
                <a:ea typeface="Roboto Mono"/>
                <a:cs typeface="Roboto Mono"/>
                <a:sym typeface="Roboto Mono"/>
              </a:rPr>
              <a:t>TX_FEES</a:t>
            </a:r>
            <a:endParaRPr sz="2400" i="1">
              <a:solidFill>
                <a:srgbClr val="000000"/>
              </a:solidFill>
              <a:highlight>
                <a:srgbClr val="B6D7A8"/>
              </a:highlight>
              <a:latin typeface="Roboto Mono"/>
              <a:ea typeface="Roboto Mono"/>
              <a:cs typeface="Roboto Mono"/>
              <a:sym typeface="Roboto Mono"/>
            </a:endParaRPr>
          </a:p>
          <a:p>
            <a:pPr marL="0" lvl="0" indent="0" algn="just" rtl="0">
              <a:spcBef>
                <a:spcPts val="1600"/>
              </a:spcBef>
              <a:spcAft>
                <a:spcPts val="0"/>
              </a:spcAft>
              <a:buNone/>
            </a:pPr>
            <a:r>
              <a:rPr lang="en" sz="2400">
                <a:solidFill>
                  <a:srgbClr val="000000"/>
                </a:solidFill>
                <a:latin typeface="Roboto Mono"/>
                <a:ea typeface="Roboto Mono"/>
                <a:cs typeface="Roboto Mono"/>
                <a:sym typeface="Roboto Mono"/>
              </a:rPr>
              <a:t>MINING_COST = </a:t>
            </a:r>
            <a:r>
              <a:rPr lang="en" sz="2400" i="1">
                <a:solidFill>
                  <a:srgbClr val="000000"/>
                </a:solidFill>
                <a:highlight>
                  <a:srgbClr val="E06666"/>
                </a:highlight>
                <a:latin typeface="Roboto Mono"/>
                <a:ea typeface="Roboto Mono"/>
                <a:cs typeface="Roboto Mono"/>
                <a:sym typeface="Roboto Mono"/>
              </a:rPr>
              <a:t>FIXED_COSTS</a:t>
            </a:r>
            <a:r>
              <a:rPr lang="en" sz="2400">
                <a:solidFill>
                  <a:srgbClr val="000000"/>
                </a:solidFill>
                <a:latin typeface="Roboto Mono"/>
                <a:ea typeface="Roboto Mono"/>
                <a:cs typeface="Roboto Mono"/>
                <a:sym typeface="Roboto Mono"/>
              </a:rPr>
              <a:t> + VARIABLE_COSTS</a:t>
            </a:r>
            <a:endParaRPr sz="2400">
              <a:solidFill>
                <a:srgbClr val="000000"/>
              </a:solidFill>
              <a:latin typeface="Roboto Mono"/>
              <a:ea typeface="Roboto Mono"/>
              <a:cs typeface="Roboto Mono"/>
              <a:sym typeface="Roboto Mono"/>
            </a:endParaRPr>
          </a:p>
          <a:p>
            <a:pPr marL="0" marR="0" lvl="0" indent="0" algn="just" rtl="0">
              <a:lnSpc>
                <a:spcPct val="100000"/>
              </a:lnSpc>
              <a:spcBef>
                <a:spcPts val="1600"/>
              </a:spcBef>
              <a:spcAft>
                <a:spcPts val="0"/>
              </a:spcAft>
              <a:buNone/>
            </a:pPr>
            <a:endParaRPr sz="2400">
              <a:solidFill>
                <a:srgbClr val="000000"/>
              </a:solidFill>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 sz="2400">
                <a:solidFill>
                  <a:srgbClr val="000000"/>
                </a:solidFill>
                <a:latin typeface="Roboto Mono"/>
                <a:ea typeface="Roboto Mono"/>
                <a:cs typeface="Roboto Mono"/>
                <a:sym typeface="Roboto Mono"/>
              </a:rPr>
              <a:t>if MINING_REVENUE &gt; MINING_COST:</a:t>
            </a:r>
            <a:endParaRPr sz="2400">
              <a:solidFill>
                <a:srgbClr val="000000"/>
              </a:solidFill>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 sz="2400">
                <a:solidFill>
                  <a:srgbClr val="000000"/>
                </a:solidFill>
                <a:latin typeface="Roboto Mono"/>
                <a:ea typeface="Roboto Mono"/>
                <a:cs typeface="Roboto Mono"/>
                <a:sym typeface="Roboto Mono"/>
              </a:rPr>
              <a:t>	miner.get_profit()</a:t>
            </a:r>
            <a:endParaRPr sz="2400">
              <a:solidFill>
                <a:srgbClr val="000000"/>
              </a:solidFill>
              <a:latin typeface="Roboto Mono"/>
              <a:ea typeface="Roboto Mono"/>
              <a:cs typeface="Roboto Mono"/>
              <a:sym typeface="Roboto Mono"/>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113"/>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PROFIT FROM MINING</a:t>
            </a:r>
            <a:endParaRPr/>
          </a:p>
        </p:txBody>
      </p:sp>
      <p:sp>
        <p:nvSpPr>
          <p:cNvPr id="1404" name="Google Shape;1404;p113"/>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MINING INCENTIVES</a:t>
            </a:r>
            <a:endParaRPr b="1"/>
          </a:p>
        </p:txBody>
      </p:sp>
      <p:sp>
        <p:nvSpPr>
          <p:cNvPr id="1405" name="Google Shape;1405;p113"/>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1406" name="Google Shape;1406;p113"/>
          <p:cNvSpPr txBox="1">
            <a:spLocks noGrp="1"/>
          </p:cNvSpPr>
          <p:nvPr>
            <p:ph type="body" idx="1"/>
          </p:nvPr>
        </p:nvSpPr>
        <p:spPr>
          <a:xfrm>
            <a:off x="453125" y="1618950"/>
            <a:ext cx="8520600" cy="1905600"/>
          </a:xfrm>
          <a:prstGeom prst="rect">
            <a:avLst/>
          </a:prstGeom>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400">
                <a:solidFill>
                  <a:srgbClr val="000000"/>
                </a:solidFill>
                <a:latin typeface="Roboto Mono"/>
                <a:ea typeface="Roboto Mono"/>
                <a:cs typeface="Roboto Mono"/>
                <a:sym typeface="Roboto Mono"/>
              </a:rPr>
              <a:t>MINING_REVENUE = </a:t>
            </a:r>
            <a:r>
              <a:rPr lang="en" sz="2400" i="1">
                <a:solidFill>
                  <a:srgbClr val="000000"/>
                </a:solidFill>
                <a:highlight>
                  <a:srgbClr val="93C47D"/>
                </a:highlight>
                <a:latin typeface="Roboto Mono"/>
                <a:ea typeface="Roboto Mono"/>
                <a:cs typeface="Roboto Mono"/>
                <a:sym typeface="Roboto Mono"/>
              </a:rPr>
              <a:t>BLOCK_REWARD</a:t>
            </a:r>
            <a:r>
              <a:rPr lang="en" sz="2400" i="1">
                <a:solidFill>
                  <a:srgbClr val="000000"/>
                </a:solidFill>
                <a:latin typeface="Roboto Mono"/>
                <a:ea typeface="Roboto Mono"/>
                <a:cs typeface="Roboto Mono"/>
                <a:sym typeface="Roboto Mono"/>
              </a:rPr>
              <a:t> </a:t>
            </a:r>
            <a:r>
              <a:rPr lang="en" sz="2400">
                <a:solidFill>
                  <a:srgbClr val="000000"/>
                </a:solidFill>
                <a:latin typeface="Roboto Mono"/>
                <a:ea typeface="Roboto Mono"/>
                <a:cs typeface="Roboto Mono"/>
                <a:sym typeface="Roboto Mono"/>
              </a:rPr>
              <a:t>+ </a:t>
            </a:r>
            <a:r>
              <a:rPr lang="en" sz="2400" i="1">
                <a:solidFill>
                  <a:srgbClr val="000000"/>
                </a:solidFill>
                <a:highlight>
                  <a:srgbClr val="B6D7A8"/>
                </a:highlight>
                <a:latin typeface="Roboto Mono"/>
                <a:ea typeface="Roboto Mono"/>
                <a:cs typeface="Roboto Mono"/>
                <a:sym typeface="Roboto Mono"/>
              </a:rPr>
              <a:t>TX_FEES</a:t>
            </a:r>
            <a:endParaRPr sz="2400" i="1">
              <a:solidFill>
                <a:srgbClr val="000000"/>
              </a:solidFill>
              <a:highlight>
                <a:srgbClr val="B6D7A8"/>
              </a:highlight>
              <a:latin typeface="Roboto Mono"/>
              <a:ea typeface="Roboto Mono"/>
              <a:cs typeface="Roboto Mono"/>
              <a:sym typeface="Roboto Mono"/>
            </a:endParaRPr>
          </a:p>
          <a:p>
            <a:pPr marL="0" lvl="0" indent="0" algn="just" rtl="0">
              <a:spcBef>
                <a:spcPts val="1600"/>
              </a:spcBef>
              <a:spcAft>
                <a:spcPts val="0"/>
              </a:spcAft>
              <a:buNone/>
            </a:pPr>
            <a:r>
              <a:rPr lang="en" sz="2400">
                <a:solidFill>
                  <a:srgbClr val="000000"/>
                </a:solidFill>
                <a:latin typeface="Roboto Mono"/>
                <a:ea typeface="Roboto Mono"/>
                <a:cs typeface="Roboto Mono"/>
                <a:sym typeface="Roboto Mono"/>
              </a:rPr>
              <a:t>MINING_COST = </a:t>
            </a:r>
            <a:r>
              <a:rPr lang="en" sz="2400" i="1">
                <a:solidFill>
                  <a:srgbClr val="000000"/>
                </a:solidFill>
                <a:highlight>
                  <a:srgbClr val="E06666"/>
                </a:highlight>
                <a:latin typeface="Roboto Mono"/>
                <a:ea typeface="Roboto Mono"/>
                <a:cs typeface="Roboto Mono"/>
                <a:sym typeface="Roboto Mono"/>
              </a:rPr>
              <a:t>FIXED_COSTS</a:t>
            </a:r>
            <a:r>
              <a:rPr lang="en" sz="2400">
                <a:solidFill>
                  <a:srgbClr val="000000"/>
                </a:solidFill>
                <a:latin typeface="Roboto Mono"/>
                <a:ea typeface="Roboto Mono"/>
                <a:cs typeface="Roboto Mono"/>
                <a:sym typeface="Roboto Mono"/>
              </a:rPr>
              <a:t> + </a:t>
            </a:r>
            <a:r>
              <a:rPr lang="en" sz="2400" i="1">
                <a:solidFill>
                  <a:srgbClr val="000000"/>
                </a:solidFill>
                <a:highlight>
                  <a:srgbClr val="EA9999"/>
                </a:highlight>
                <a:latin typeface="Roboto Mono"/>
                <a:ea typeface="Roboto Mono"/>
                <a:cs typeface="Roboto Mono"/>
                <a:sym typeface="Roboto Mono"/>
              </a:rPr>
              <a:t>VARIABLE_COSTS</a:t>
            </a:r>
            <a:endParaRPr sz="2400" i="1">
              <a:solidFill>
                <a:srgbClr val="000000"/>
              </a:solidFill>
              <a:highlight>
                <a:srgbClr val="EA9999"/>
              </a:highlight>
              <a:latin typeface="Roboto Mono"/>
              <a:ea typeface="Roboto Mono"/>
              <a:cs typeface="Roboto Mono"/>
              <a:sym typeface="Roboto Mono"/>
            </a:endParaRPr>
          </a:p>
          <a:p>
            <a:pPr marL="0" marR="0" lvl="0" indent="0" algn="just" rtl="0">
              <a:lnSpc>
                <a:spcPct val="100000"/>
              </a:lnSpc>
              <a:spcBef>
                <a:spcPts val="1600"/>
              </a:spcBef>
              <a:spcAft>
                <a:spcPts val="0"/>
              </a:spcAft>
              <a:buNone/>
            </a:pPr>
            <a:endParaRPr sz="2400">
              <a:solidFill>
                <a:srgbClr val="000000"/>
              </a:solidFill>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 sz="2400">
                <a:solidFill>
                  <a:srgbClr val="000000"/>
                </a:solidFill>
                <a:latin typeface="Roboto Mono"/>
                <a:ea typeface="Roboto Mono"/>
                <a:cs typeface="Roboto Mono"/>
                <a:sym typeface="Roboto Mono"/>
              </a:rPr>
              <a:t>if MINING_REVENUE &gt; MINING_COST:</a:t>
            </a:r>
            <a:endParaRPr sz="2400">
              <a:solidFill>
                <a:srgbClr val="000000"/>
              </a:solidFill>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 sz="2400">
                <a:solidFill>
                  <a:srgbClr val="000000"/>
                </a:solidFill>
                <a:latin typeface="Roboto Mono"/>
                <a:ea typeface="Roboto Mono"/>
                <a:cs typeface="Roboto Mono"/>
                <a:sym typeface="Roboto Mono"/>
              </a:rPr>
              <a:t>    miner.get_profit()</a:t>
            </a:r>
            <a:endParaRPr sz="2400">
              <a:solidFill>
                <a:srgbClr val="000000"/>
              </a:solidFill>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8"/>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WALLETS?</a:t>
            </a:r>
            <a:endParaRPr/>
          </a:p>
        </p:txBody>
      </p:sp>
      <p:sp>
        <p:nvSpPr>
          <p:cNvPr id="181" name="Google Shape;181;p28"/>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Bitcoin Wallets</a:t>
            </a:r>
            <a:endParaRPr b="1"/>
          </a:p>
        </p:txBody>
      </p:sp>
      <p:sp>
        <p:nvSpPr>
          <p:cNvPr id="182" name="Google Shape;182;p28"/>
          <p:cNvSpPr txBox="1"/>
          <p:nvPr/>
        </p:nvSpPr>
        <p:spPr>
          <a:xfrm>
            <a:off x="311705" y="447747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183" name="Google Shape;183;p28"/>
          <p:cNvSpPr/>
          <p:nvPr/>
        </p:nvSpPr>
        <p:spPr>
          <a:xfrm>
            <a:off x="5008858" y="780713"/>
            <a:ext cx="3733200" cy="3750000"/>
          </a:xfrm>
          <a:prstGeom prst="bevel">
            <a:avLst>
              <a:gd name="adj" fmla="val 12500"/>
            </a:avLst>
          </a:prstGeom>
          <a:no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endParaRPr/>
          </a:p>
        </p:txBody>
      </p:sp>
      <p:sp>
        <p:nvSpPr>
          <p:cNvPr id="184" name="Google Shape;184;p28"/>
          <p:cNvSpPr txBox="1"/>
          <p:nvPr/>
        </p:nvSpPr>
        <p:spPr>
          <a:xfrm>
            <a:off x="715368" y="1492481"/>
            <a:ext cx="4173900" cy="2355900"/>
          </a:xfrm>
          <a:prstGeom prst="rect">
            <a:avLst/>
          </a:prstGeom>
          <a:noFill/>
          <a:ln>
            <a:noFill/>
          </a:ln>
        </p:spPr>
        <p:txBody>
          <a:bodyPr spcFirstLastPara="1" wrap="square" lIns="34300" tIns="34300" rIns="34300" bIns="34300" anchor="t" anchorCtr="0">
            <a:noAutofit/>
          </a:bodyPr>
          <a:lstStyle/>
          <a:p>
            <a:pPr marL="0" lvl="0" indent="0" algn="l" rtl="0">
              <a:spcBef>
                <a:spcPts val="0"/>
              </a:spcBef>
              <a:spcAft>
                <a:spcPts val="0"/>
              </a:spcAft>
              <a:buNone/>
            </a:pPr>
            <a:r>
              <a:rPr lang="tr-TR" sz="2600" dirty="0" smtClean="0">
                <a:latin typeface="Proxima Nova"/>
                <a:ea typeface="Proxima Nova"/>
                <a:cs typeface="Proxima Nova"/>
                <a:sym typeface="Proxima Nova"/>
              </a:rPr>
              <a:t>Kimliğimizi gizlemek için</a:t>
            </a:r>
            <a:r>
              <a:rPr lang="en" sz="2600" dirty="0" smtClean="0">
                <a:latin typeface="Proxima Nova"/>
                <a:ea typeface="Proxima Nova"/>
                <a:cs typeface="Proxima Nova"/>
                <a:sym typeface="Proxima Nova"/>
              </a:rPr>
              <a:t>, </a:t>
            </a:r>
            <a:r>
              <a:rPr lang="en" sz="2600" dirty="0">
                <a:latin typeface="Proxima Nova"/>
                <a:ea typeface="Proxima Nova"/>
                <a:cs typeface="Proxima Nova"/>
                <a:sym typeface="Proxima Nova"/>
              </a:rPr>
              <a:t>we </a:t>
            </a:r>
            <a:r>
              <a:rPr lang="tr-TR" sz="2600" dirty="0" smtClean="0">
                <a:latin typeface="Proxima Nova"/>
                <a:ea typeface="Proxima Nova"/>
                <a:cs typeface="Proxima Nova"/>
                <a:sym typeface="Proxima Nova"/>
              </a:rPr>
              <a:t>özel anahtarımızı (</a:t>
            </a:r>
            <a:r>
              <a:rPr lang="en" sz="2600" b="1" dirty="0" smtClean="0">
                <a:solidFill>
                  <a:srgbClr val="FF0000"/>
                </a:solidFill>
                <a:latin typeface="Proxima Nova"/>
                <a:ea typeface="Proxima Nova"/>
                <a:cs typeface="Proxima Nova"/>
                <a:sym typeface="Proxima Nova"/>
              </a:rPr>
              <a:t>private key</a:t>
            </a:r>
            <a:r>
              <a:rPr lang="tr-TR" sz="2600" b="1" dirty="0" smtClean="0">
                <a:solidFill>
                  <a:srgbClr val="FF0000"/>
                </a:solidFill>
                <a:latin typeface="Proxima Nova"/>
                <a:ea typeface="Proxima Nova"/>
                <a:cs typeface="Proxima Nova"/>
                <a:sym typeface="Proxima Nova"/>
              </a:rPr>
              <a:t>) </a:t>
            </a:r>
            <a:r>
              <a:rPr lang="tr-TR" sz="2600" b="1" dirty="0" smtClean="0">
                <a:solidFill>
                  <a:schemeClr val="tx1"/>
                </a:solidFill>
                <a:latin typeface="Proxima Nova"/>
                <a:ea typeface="Proxima Nova"/>
                <a:cs typeface="Proxima Nova"/>
                <a:sym typeface="Proxima Nova"/>
              </a:rPr>
              <a:t>korumamız gerekiyor</a:t>
            </a:r>
            <a:endParaRPr sz="2600" b="1" dirty="0">
              <a:solidFill>
                <a:schemeClr val="tx1"/>
              </a:solidFill>
              <a:latin typeface="Proxima Nova"/>
              <a:ea typeface="Proxima Nova"/>
              <a:cs typeface="Proxima Nova"/>
              <a:sym typeface="Proxima Nova"/>
            </a:endParaRPr>
          </a:p>
          <a:p>
            <a:pPr marL="0" lvl="0" indent="0" algn="l" rtl="0">
              <a:spcBef>
                <a:spcPts val="0"/>
              </a:spcBef>
              <a:spcAft>
                <a:spcPts val="0"/>
              </a:spcAft>
              <a:buNone/>
            </a:pPr>
            <a:endParaRPr sz="2600" dirty="0">
              <a:latin typeface="Proxima Nova"/>
              <a:ea typeface="Proxima Nova"/>
              <a:cs typeface="Proxima Nova"/>
              <a:sym typeface="Proxima Nova"/>
            </a:endParaRPr>
          </a:p>
          <a:p>
            <a:pPr lvl="0"/>
            <a:r>
              <a:rPr lang="tr-TR" sz="2600" b="1" dirty="0">
                <a:latin typeface="Proxima Nova"/>
                <a:ea typeface="Proxima Nova"/>
                <a:cs typeface="Proxima Nova"/>
                <a:sym typeface="Proxima Nova"/>
              </a:rPr>
              <a:t>Tüm anahtarlarımızı nasıl yönetiriz? </a:t>
            </a:r>
            <a:r>
              <a:rPr lang="tr-TR" sz="2600" b="1" dirty="0">
                <a:solidFill>
                  <a:srgbClr val="FF0000"/>
                </a:solidFill>
                <a:latin typeface="Proxima Nova"/>
                <a:ea typeface="Proxima Nova"/>
                <a:cs typeface="Proxima Nova"/>
                <a:sym typeface="Proxima Nova"/>
              </a:rPr>
              <a:t>Cüzdanlarla!</a:t>
            </a:r>
            <a:endParaRPr sz="2600" b="1" dirty="0">
              <a:solidFill>
                <a:srgbClr val="FF0000"/>
              </a:solidFill>
              <a:latin typeface="Proxima Nova"/>
              <a:ea typeface="Proxima Nova"/>
              <a:cs typeface="Proxima Nova"/>
              <a:sym typeface="Proxima Nova"/>
            </a:endParaRPr>
          </a:p>
        </p:txBody>
      </p:sp>
      <p:sp>
        <p:nvSpPr>
          <p:cNvPr id="185" name="Google Shape;185;p28"/>
          <p:cNvSpPr txBox="1"/>
          <p:nvPr/>
        </p:nvSpPr>
        <p:spPr>
          <a:xfrm>
            <a:off x="5520472" y="1420697"/>
            <a:ext cx="2709900" cy="10794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r>
              <a:rPr lang="en" sz="1700">
                <a:solidFill>
                  <a:srgbClr val="FF9900"/>
                </a:solidFill>
                <a:latin typeface="Roboto Mono"/>
                <a:ea typeface="Roboto Mono"/>
                <a:cs typeface="Roboto Mono"/>
                <a:sym typeface="Roboto Mono"/>
              </a:rPr>
              <a:t>ADDRESS</a:t>
            </a:r>
            <a:r>
              <a:rPr lang="en" sz="1700">
                <a:solidFill>
                  <a:schemeClr val="dk2"/>
                </a:solidFill>
                <a:latin typeface="Proxima Nova"/>
                <a:ea typeface="Proxima Nova"/>
                <a:cs typeface="Proxima Nova"/>
                <a:sym typeface="Proxima Nova"/>
              </a:rPr>
              <a:t>: </a:t>
            </a:r>
            <a:r>
              <a:rPr lang="en" sz="1700">
                <a:latin typeface="Proxima Nova"/>
                <a:ea typeface="Proxima Nova"/>
                <a:cs typeface="Proxima Nova"/>
                <a:sym typeface="Proxima Nova"/>
              </a:rPr>
              <a:t>1JJQmRbU9JT9mfxjp756YMuxV6yksKtbk5</a:t>
            </a:r>
            <a:endParaRPr sz="1700">
              <a:latin typeface="Proxima Nova"/>
              <a:ea typeface="Proxima Nova"/>
              <a:cs typeface="Proxima Nova"/>
              <a:sym typeface="Proxima Nova"/>
            </a:endParaRPr>
          </a:p>
        </p:txBody>
      </p:sp>
      <p:sp>
        <p:nvSpPr>
          <p:cNvPr id="186" name="Google Shape;186;p28"/>
          <p:cNvSpPr/>
          <p:nvPr/>
        </p:nvSpPr>
        <p:spPr>
          <a:xfrm>
            <a:off x="5520472" y="2731678"/>
            <a:ext cx="2709900" cy="1159200"/>
          </a:xfrm>
          <a:prstGeom prst="rect">
            <a:avLst/>
          </a:prstGeom>
          <a:noFill/>
          <a:ln>
            <a:noFill/>
          </a:ln>
        </p:spPr>
        <p:txBody>
          <a:bodyPr spcFirstLastPara="1" wrap="square" lIns="25725" tIns="12850" rIns="25725" bIns="12850" anchor="t" anchorCtr="0">
            <a:noAutofit/>
          </a:bodyPr>
          <a:lstStyle/>
          <a:p>
            <a:pPr marL="0" marR="0" lvl="0" indent="0" algn="ctr" rtl="0">
              <a:spcBef>
                <a:spcPts val="0"/>
              </a:spcBef>
              <a:spcAft>
                <a:spcPts val="0"/>
              </a:spcAft>
              <a:buNone/>
            </a:pPr>
            <a:r>
              <a:rPr lang="en" sz="1700">
                <a:solidFill>
                  <a:srgbClr val="FF0000"/>
                </a:solidFill>
                <a:latin typeface="Roboto Mono"/>
                <a:ea typeface="Roboto Mono"/>
                <a:cs typeface="Roboto Mono"/>
                <a:sym typeface="Roboto Mono"/>
              </a:rPr>
              <a:t>PRIVATE_KEY</a:t>
            </a:r>
            <a:r>
              <a:rPr lang="en" sz="1700">
                <a:solidFill>
                  <a:schemeClr val="dk2"/>
                </a:solidFill>
                <a:latin typeface="Proxima Nova"/>
                <a:ea typeface="Proxima Nova"/>
                <a:cs typeface="Proxima Nova"/>
                <a:sym typeface="Proxima Nova"/>
              </a:rPr>
              <a:t>: </a:t>
            </a:r>
            <a:r>
              <a:rPr lang="en" sz="1700">
                <a:latin typeface="Proxima Nova"/>
                <a:ea typeface="Proxima Nova"/>
                <a:cs typeface="Proxima Nova"/>
                <a:sym typeface="Proxima Nova"/>
              </a:rPr>
              <a:t>L1fm3iAFdDHwSD3CZuZmWp54GXpQ6QzUjmrACVfKKE8BkggW99u3</a:t>
            </a:r>
            <a:endParaRPr sz="1700">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114"/>
          <p:cNvSpPr txBox="1"/>
          <p:nvPr/>
        </p:nvSpPr>
        <p:spPr>
          <a:xfrm>
            <a:off x="234755" y="4554328"/>
            <a:ext cx="2011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MAX FANG</a:t>
            </a:r>
            <a:endParaRPr sz="900">
              <a:solidFill>
                <a:srgbClr val="B7B7B7"/>
              </a:solidFill>
              <a:latin typeface="Proxima Nova"/>
              <a:ea typeface="Proxima Nova"/>
              <a:cs typeface="Proxima Nova"/>
              <a:sym typeface="Proxima Nova"/>
            </a:endParaRPr>
          </a:p>
        </p:txBody>
      </p:sp>
      <p:sp>
        <p:nvSpPr>
          <p:cNvPr id="1412" name="Google Shape;1412;p114"/>
          <p:cNvSpPr txBox="1">
            <a:spLocks noGrp="1"/>
          </p:cNvSpPr>
          <p:nvPr>
            <p:ph type="title" idx="4294967295"/>
          </p:nvPr>
        </p:nvSpPr>
        <p:spPr>
          <a:xfrm>
            <a:off x="226870" y="380675"/>
            <a:ext cx="84930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rgbClr val="FFFFFF"/>
                </a:solidFill>
                <a:latin typeface="Poppins"/>
                <a:ea typeface="Poppins"/>
                <a:cs typeface="Poppins"/>
                <a:sym typeface="Poppins"/>
              </a:rPr>
              <a:t>MINING INCENTIVES</a:t>
            </a:r>
            <a:endParaRPr b="1">
              <a:solidFill>
                <a:srgbClr val="FFFFFF"/>
              </a:solidFill>
              <a:latin typeface="Poppins"/>
              <a:ea typeface="Poppins"/>
              <a:cs typeface="Poppins"/>
              <a:sym typeface="Poppins"/>
            </a:endParaRPr>
          </a:p>
        </p:txBody>
      </p:sp>
      <p:sp>
        <p:nvSpPr>
          <p:cNvPr id="1413" name="Google Shape;1413;p114"/>
          <p:cNvSpPr txBox="1">
            <a:spLocks noGrp="1"/>
          </p:cNvSpPr>
          <p:nvPr>
            <p:ph type="title" idx="4294967295"/>
          </p:nvPr>
        </p:nvSpPr>
        <p:spPr>
          <a:xfrm>
            <a:off x="2355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F9900"/>
                </a:solidFill>
                <a:latin typeface="Poppins"/>
                <a:ea typeface="Poppins"/>
                <a:cs typeface="Poppins"/>
                <a:sym typeface="Poppins"/>
              </a:rPr>
              <a:t>OPERATING COSTS</a:t>
            </a:r>
            <a:endParaRPr sz="1400">
              <a:solidFill>
                <a:srgbClr val="FF9900"/>
              </a:solidFill>
              <a:latin typeface="Poppins"/>
              <a:ea typeface="Poppins"/>
              <a:cs typeface="Poppins"/>
              <a:sym typeface="Poppins"/>
            </a:endParaRPr>
          </a:p>
        </p:txBody>
      </p:sp>
      <p:sp>
        <p:nvSpPr>
          <p:cNvPr id="1414" name="Google Shape;1414;p114"/>
          <p:cNvSpPr txBox="1"/>
          <p:nvPr/>
        </p:nvSpPr>
        <p:spPr>
          <a:xfrm>
            <a:off x="921446" y="1016578"/>
            <a:ext cx="7301100" cy="3657600"/>
          </a:xfrm>
          <a:prstGeom prst="rect">
            <a:avLst/>
          </a:prstGeom>
          <a:noFill/>
          <a:ln>
            <a:noFill/>
          </a:ln>
        </p:spPr>
        <p:txBody>
          <a:bodyPr spcFirstLastPara="1" wrap="square" lIns="0" tIns="0" rIns="0" bIns="0" anchor="t" anchorCtr="0">
            <a:noAutofit/>
          </a:bodyPr>
          <a:lstStyle/>
          <a:p>
            <a:pPr marL="457200" marR="0" lvl="0" indent="-330200" algn="l" rtl="0">
              <a:lnSpc>
                <a:spcPct val="125000"/>
              </a:lnSpc>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Energy consumed in mining:</a:t>
            </a:r>
            <a:endParaRPr sz="1600">
              <a:solidFill>
                <a:schemeClr val="lt1"/>
              </a:solidFill>
              <a:latin typeface="Proxima Nova"/>
              <a:ea typeface="Proxima Nova"/>
              <a:cs typeface="Proxima Nova"/>
              <a:sym typeface="Proxima Nova"/>
            </a:endParaRPr>
          </a:p>
          <a:p>
            <a:pPr marL="914400" marR="0" lvl="1" indent="-330200" algn="l" rtl="0">
              <a:lnSpc>
                <a:spcPct val="125000"/>
              </a:lnSpc>
              <a:spcBef>
                <a:spcPts val="0"/>
              </a:spcBef>
              <a:spcAft>
                <a:spcPts val="0"/>
              </a:spcAft>
              <a:buClr>
                <a:schemeClr val="lt1"/>
              </a:buClr>
              <a:buSzPts val="1600"/>
              <a:buFont typeface="Proxima Nova"/>
              <a:buChar char="○"/>
            </a:pPr>
            <a:r>
              <a:rPr lang="en" sz="1600" b="1">
                <a:solidFill>
                  <a:schemeClr val="lt1"/>
                </a:solidFill>
                <a:latin typeface="Proxima Nova"/>
                <a:ea typeface="Proxima Nova"/>
                <a:cs typeface="Proxima Nova"/>
                <a:sym typeface="Proxima Nova"/>
              </a:rPr>
              <a:t>Embodied energy,</a:t>
            </a:r>
            <a:r>
              <a:rPr lang="en" sz="1600">
                <a:solidFill>
                  <a:schemeClr val="lt1"/>
                </a:solidFill>
                <a:latin typeface="Proxima Nova"/>
                <a:ea typeface="Proxima Nova"/>
                <a:cs typeface="Proxima Nova"/>
                <a:sym typeface="Proxima Nova"/>
              </a:rPr>
              <a:t> to produce your hardware</a:t>
            </a:r>
            <a:endParaRPr sz="1600">
              <a:solidFill>
                <a:schemeClr val="lt1"/>
              </a:solidFill>
              <a:latin typeface="Proxima Nova"/>
              <a:ea typeface="Proxima Nova"/>
              <a:cs typeface="Proxima Nova"/>
              <a:sym typeface="Proxima Nova"/>
            </a:endParaRPr>
          </a:p>
          <a:p>
            <a:pPr marL="914400" marR="0" lvl="1" indent="-330200" algn="l" rtl="0">
              <a:lnSpc>
                <a:spcPct val="125000"/>
              </a:lnSpc>
              <a:spcBef>
                <a:spcPts val="0"/>
              </a:spcBef>
              <a:spcAft>
                <a:spcPts val="0"/>
              </a:spcAft>
              <a:buClr>
                <a:schemeClr val="lt1"/>
              </a:buClr>
              <a:buSzPts val="1600"/>
              <a:buFont typeface="Proxima Nova"/>
              <a:buChar char="○"/>
            </a:pPr>
            <a:r>
              <a:rPr lang="en" sz="1600" b="1">
                <a:solidFill>
                  <a:schemeClr val="lt1"/>
                </a:solidFill>
                <a:latin typeface="Proxima Nova"/>
                <a:ea typeface="Proxima Nova"/>
                <a:cs typeface="Proxima Nova"/>
                <a:sym typeface="Proxima Nova"/>
              </a:rPr>
              <a:t>Electricity</a:t>
            </a:r>
            <a:r>
              <a:rPr lang="en" sz="1600">
                <a:solidFill>
                  <a:schemeClr val="lt1"/>
                </a:solidFill>
                <a:latin typeface="Proxima Nova"/>
                <a:ea typeface="Proxima Nova"/>
                <a:cs typeface="Proxima Nova"/>
                <a:sym typeface="Proxima Nova"/>
              </a:rPr>
              <a:t>, to power your hardware</a:t>
            </a:r>
            <a:endParaRPr sz="1600">
              <a:solidFill>
                <a:schemeClr val="lt1"/>
              </a:solidFill>
              <a:latin typeface="Proxima Nova"/>
              <a:ea typeface="Proxima Nova"/>
              <a:cs typeface="Proxima Nova"/>
              <a:sym typeface="Proxima Nova"/>
            </a:endParaRPr>
          </a:p>
          <a:p>
            <a:pPr marL="914400" marR="0" lvl="1" indent="-330200" algn="l" rtl="0">
              <a:lnSpc>
                <a:spcPct val="125000"/>
              </a:lnSpc>
              <a:spcBef>
                <a:spcPts val="0"/>
              </a:spcBef>
              <a:spcAft>
                <a:spcPts val="0"/>
              </a:spcAft>
              <a:buClr>
                <a:schemeClr val="lt1"/>
              </a:buClr>
              <a:buSzPts val="1600"/>
              <a:buFont typeface="Proxima Nova"/>
              <a:buChar char="○"/>
            </a:pPr>
            <a:r>
              <a:rPr lang="en" sz="1600" b="1">
                <a:solidFill>
                  <a:schemeClr val="lt1"/>
                </a:solidFill>
                <a:latin typeface="Proxima Nova"/>
                <a:ea typeface="Proxima Nova"/>
                <a:cs typeface="Proxima Nova"/>
                <a:sym typeface="Proxima Nova"/>
              </a:rPr>
              <a:t>Cooling</a:t>
            </a:r>
            <a:r>
              <a:rPr lang="en" sz="1600">
                <a:solidFill>
                  <a:schemeClr val="lt1"/>
                </a:solidFill>
                <a:latin typeface="Proxima Nova"/>
                <a:ea typeface="Proxima Nova"/>
                <a:cs typeface="Proxima Nova"/>
                <a:sym typeface="Proxima Nova"/>
              </a:rPr>
              <a:t>, to maintain your hardware</a:t>
            </a:r>
            <a:endParaRPr sz="1600">
              <a:solidFill>
                <a:schemeClr val="lt1"/>
              </a:solidFill>
              <a:latin typeface="Proxima Nova"/>
              <a:ea typeface="Proxima Nova"/>
              <a:cs typeface="Proxima Nova"/>
              <a:sym typeface="Proxima Nova"/>
            </a:endParaRPr>
          </a:p>
          <a:p>
            <a:pPr marL="457200" marR="0" lvl="0" indent="-330200" algn="l" rtl="0">
              <a:lnSpc>
                <a:spcPct val="125000"/>
              </a:lnSpc>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Infrastructure</a:t>
            </a:r>
            <a:endParaRPr sz="1600">
              <a:solidFill>
                <a:schemeClr val="lt1"/>
              </a:solidFill>
              <a:latin typeface="Proxima Nova"/>
              <a:ea typeface="Proxima Nova"/>
              <a:cs typeface="Proxima Nova"/>
              <a:sym typeface="Proxima Nova"/>
            </a:endParaRPr>
          </a:p>
          <a:p>
            <a:pPr marL="914400" marR="0" lvl="1" indent="-330200" algn="l" rtl="0">
              <a:lnSpc>
                <a:spcPct val="125000"/>
              </a:lnSpc>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Warehouses</a:t>
            </a:r>
            <a:endParaRPr sz="1600">
              <a:solidFill>
                <a:schemeClr val="lt1"/>
              </a:solidFill>
              <a:latin typeface="Proxima Nova"/>
              <a:ea typeface="Proxima Nova"/>
              <a:cs typeface="Proxima Nova"/>
              <a:sym typeface="Proxima Nova"/>
            </a:endParaRPr>
          </a:p>
          <a:p>
            <a:pPr marL="914400" marR="0" lvl="1" indent="-330200" algn="l" rtl="0">
              <a:lnSpc>
                <a:spcPct val="125000"/>
              </a:lnSpc>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Personnel</a:t>
            </a:r>
            <a:endParaRPr sz="1600">
              <a:solidFill>
                <a:schemeClr val="lt1"/>
              </a:solidFill>
              <a:latin typeface="Proxima Nova"/>
              <a:ea typeface="Proxima Nova"/>
              <a:cs typeface="Proxima Nova"/>
              <a:sym typeface="Proxima Nova"/>
            </a:endParaRPr>
          </a:p>
          <a:p>
            <a:pPr marL="457200" marR="0" lvl="0" indent="-330200" algn="l" rtl="0">
              <a:lnSpc>
                <a:spcPct val="125000"/>
              </a:lnSpc>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All energy converted to heat -- is this not wasteful?</a:t>
            </a:r>
            <a:endParaRPr sz="1600">
              <a:solidFill>
                <a:schemeClr val="lt1"/>
              </a:solidFill>
              <a:latin typeface="Proxima Nova"/>
              <a:ea typeface="Proxima Nova"/>
              <a:cs typeface="Proxima Nova"/>
              <a:sym typeface="Proxima Nova"/>
            </a:endParaRPr>
          </a:p>
          <a:p>
            <a:pPr marL="914400" marR="0" lvl="1" indent="-330200" algn="l" rtl="0">
              <a:lnSpc>
                <a:spcPct val="125000"/>
              </a:lnSpc>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The “data furnace” approach: using mining equipment to generate heat</a:t>
            </a:r>
            <a:endParaRPr sz="1600">
              <a:solidFill>
                <a:schemeClr val="lt1"/>
              </a:solidFill>
              <a:latin typeface="Proxima Nova"/>
              <a:ea typeface="Proxima Nova"/>
              <a:cs typeface="Proxima Nova"/>
              <a:sym typeface="Proxima Nova"/>
            </a:endParaRPr>
          </a:p>
          <a:p>
            <a:pPr marL="1371600" marR="0" lvl="2" indent="-330200" algn="l" rtl="0">
              <a:lnSpc>
                <a:spcPct val="125000"/>
              </a:lnSpc>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Unless a high percentage of the network stops mining during the heat, leading to miners dropping out for days on end, or even a whole summer!</a:t>
            </a:r>
            <a:endParaRPr sz="1600">
              <a:solidFill>
                <a:schemeClr val="lt1"/>
              </a:solidFill>
              <a:latin typeface="Proxima Nova"/>
              <a:ea typeface="Proxima Nova"/>
              <a:cs typeface="Proxima Nova"/>
              <a:sym typeface="Proxima Nova"/>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15"/>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PROFIT FROM MINING</a:t>
            </a:r>
            <a:endParaRPr/>
          </a:p>
        </p:txBody>
      </p:sp>
      <p:sp>
        <p:nvSpPr>
          <p:cNvPr id="1420" name="Google Shape;1420;p115"/>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MINING INCENTIVES</a:t>
            </a:r>
            <a:endParaRPr b="1"/>
          </a:p>
        </p:txBody>
      </p:sp>
      <p:sp>
        <p:nvSpPr>
          <p:cNvPr id="1421" name="Google Shape;1421;p115"/>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NADIR AKHTAR</a:t>
            </a:r>
            <a:endParaRPr sz="900">
              <a:solidFill>
                <a:srgbClr val="B7B7B7"/>
              </a:solidFill>
              <a:latin typeface="Proxima Nova"/>
              <a:ea typeface="Proxima Nova"/>
              <a:cs typeface="Proxima Nova"/>
              <a:sym typeface="Proxima Nova"/>
            </a:endParaRPr>
          </a:p>
        </p:txBody>
      </p:sp>
      <p:sp>
        <p:nvSpPr>
          <p:cNvPr id="1422" name="Google Shape;1422;p115"/>
          <p:cNvSpPr txBox="1">
            <a:spLocks noGrp="1"/>
          </p:cNvSpPr>
          <p:nvPr>
            <p:ph type="body" idx="1"/>
          </p:nvPr>
        </p:nvSpPr>
        <p:spPr>
          <a:xfrm>
            <a:off x="453125" y="1618950"/>
            <a:ext cx="8520600" cy="1905600"/>
          </a:xfrm>
          <a:prstGeom prst="rect">
            <a:avLst/>
          </a:prstGeom>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400">
                <a:solidFill>
                  <a:srgbClr val="000000"/>
                </a:solidFill>
                <a:latin typeface="Roboto Mono"/>
                <a:ea typeface="Roboto Mono"/>
                <a:cs typeface="Roboto Mono"/>
                <a:sym typeface="Roboto Mono"/>
              </a:rPr>
              <a:t>MINING_REVENUE = </a:t>
            </a:r>
            <a:r>
              <a:rPr lang="en" sz="2400" i="1">
                <a:solidFill>
                  <a:srgbClr val="000000"/>
                </a:solidFill>
                <a:highlight>
                  <a:srgbClr val="93C47D"/>
                </a:highlight>
                <a:latin typeface="Roboto Mono"/>
                <a:ea typeface="Roboto Mono"/>
                <a:cs typeface="Roboto Mono"/>
                <a:sym typeface="Roboto Mono"/>
              </a:rPr>
              <a:t>BLOCK_REWARD</a:t>
            </a:r>
            <a:r>
              <a:rPr lang="en" sz="2400" i="1">
                <a:solidFill>
                  <a:srgbClr val="000000"/>
                </a:solidFill>
                <a:latin typeface="Roboto Mono"/>
                <a:ea typeface="Roboto Mono"/>
                <a:cs typeface="Roboto Mono"/>
                <a:sym typeface="Roboto Mono"/>
              </a:rPr>
              <a:t> </a:t>
            </a:r>
            <a:r>
              <a:rPr lang="en" sz="2400">
                <a:solidFill>
                  <a:srgbClr val="000000"/>
                </a:solidFill>
                <a:latin typeface="Roboto Mono"/>
                <a:ea typeface="Roboto Mono"/>
                <a:cs typeface="Roboto Mono"/>
                <a:sym typeface="Roboto Mono"/>
              </a:rPr>
              <a:t>+ </a:t>
            </a:r>
            <a:r>
              <a:rPr lang="en" sz="2400" i="1">
                <a:solidFill>
                  <a:srgbClr val="000000"/>
                </a:solidFill>
                <a:highlight>
                  <a:srgbClr val="B6D7A8"/>
                </a:highlight>
                <a:latin typeface="Roboto Mono"/>
                <a:ea typeface="Roboto Mono"/>
                <a:cs typeface="Roboto Mono"/>
                <a:sym typeface="Roboto Mono"/>
              </a:rPr>
              <a:t>TX_FEES</a:t>
            </a:r>
            <a:endParaRPr sz="2400" i="1">
              <a:solidFill>
                <a:srgbClr val="000000"/>
              </a:solidFill>
              <a:highlight>
                <a:srgbClr val="B6D7A8"/>
              </a:highlight>
              <a:latin typeface="Roboto Mono"/>
              <a:ea typeface="Roboto Mono"/>
              <a:cs typeface="Roboto Mono"/>
              <a:sym typeface="Roboto Mono"/>
            </a:endParaRPr>
          </a:p>
          <a:p>
            <a:pPr marL="0" lvl="0" indent="0" algn="just" rtl="0">
              <a:spcBef>
                <a:spcPts val="1600"/>
              </a:spcBef>
              <a:spcAft>
                <a:spcPts val="0"/>
              </a:spcAft>
              <a:buNone/>
            </a:pPr>
            <a:r>
              <a:rPr lang="en" sz="2400">
                <a:solidFill>
                  <a:srgbClr val="000000"/>
                </a:solidFill>
                <a:latin typeface="Roboto Mono"/>
                <a:ea typeface="Roboto Mono"/>
                <a:cs typeface="Roboto Mono"/>
                <a:sym typeface="Roboto Mono"/>
              </a:rPr>
              <a:t>MINING_COST = </a:t>
            </a:r>
            <a:r>
              <a:rPr lang="en" sz="2400" i="1">
                <a:solidFill>
                  <a:srgbClr val="000000"/>
                </a:solidFill>
                <a:highlight>
                  <a:srgbClr val="E06666"/>
                </a:highlight>
                <a:latin typeface="Roboto Mono"/>
                <a:ea typeface="Roboto Mono"/>
                <a:cs typeface="Roboto Mono"/>
                <a:sym typeface="Roboto Mono"/>
              </a:rPr>
              <a:t>FIXED_COSTS</a:t>
            </a:r>
            <a:r>
              <a:rPr lang="en" sz="2400">
                <a:solidFill>
                  <a:srgbClr val="000000"/>
                </a:solidFill>
                <a:latin typeface="Roboto Mono"/>
                <a:ea typeface="Roboto Mono"/>
                <a:cs typeface="Roboto Mono"/>
                <a:sym typeface="Roboto Mono"/>
              </a:rPr>
              <a:t> + </a:t>
            </a:r>
            <a:r>
              <a:rPr lang="en" sz="2400" i="1">
                <a:solidFill>
                  <a:srgbClr val="000000"/>
                </a:solidFill>
                <a:highlight>
                  <a:srgbClr val="EA9999"/>
                </a:highlight>
                <a:latin typeface="Roboto Mono"/>
                <a:ea typeface="Roboto Mono"/>
                <a:cs typeface="Roboto Mono"/>
                <a:sym typeface="Roboto Mono"/>
              </a:rPr>
              <a:t>VARIABLE_COSTS</a:t>
            </a:r>
            <a:endParaRPr sz="2400" i="1">
              <a:solidFill>
                <a:srgbClr val="000000"/>
              </a:solidFill>
              <a:highlight>
                <a:srgbClr val="EA9999"/>
              </a:highlight>
              <a:latin typeface="Roboto Mono"/>
              <a:ea typeface="Roboto Mono"/>
              <a:cs typeface="Roboto Mono"/>
              <a:sym typeface="Roboto Mono"/>
            </a:endParaRPr>
          </a:p>
          <a:p>
            <a:pPr marL="0" marR="0" lvl="0" indent="0" algn="just" rtl="0">
              <a:lnSpc>
                <a:spcPct val="100000"/>
              </a:lnSpc>
              <a:spcBef>
                <a:spcPts val="1600"/>
              </a:spcBef>
              <a:spcAft>
                <a:spcPts val="0"/>
              </a:spcAft>
              <a:buNone/>
            </a:pPr>
            <a:endParaRPr sz="2400">
              <a:solidFill>
                <a:srgbClr val="000000"/>
              </a:solidFill>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 sz="2400">
                <a:solidFill>
                  <a:srgbClr val="000000"/>
                </a:solidFill>
                <a:latin typeface="Roboto Mono"/>
                <a:ea typeface="Roboto Mono"/>
                <a:cs typeface="Roboto Mono"/>
                <a:sym typeface="Roboto Mono"/>
              </a:rPr>
              <a:t>if MINING_REVENUE &gt; MINING_COST:</a:t>
            </a:r>
            <a:endParaRPr sz="2400">
              <a:solidFill>
                <a:srgbClr val="000000"/>
              </a:solidFill>
              <a:latin typeface="Roboto Mono"/>
              <a:ea typeface="Roboto Mono"/>
              <a:cs typeface="Roboto Mono"/>
              <a:sym typeface="Roboto Mono"/>
            </a:endParaRPr>
          </a:p>
          <a:p>
            <a:pPr marL="0" marR="0" lvl="0" indent="0" algn="just" rtl="0">
              <a:lnSpc>
                <a:spcPct val="100000"/>
              </a:lnSpc>
              <a:spcBef>
                <a:spcPts val="0"/>
              </a:spcBef>
              <a:spcAft>
                <a:spcPts val="0"/>
              </a:spcAft>
              <a:buNone/>
            </a:pPr>
            <a:r>
              <a:rPr lang="en" sz="2400">
                <a:solidFill>
                  <a:srgbClr val="000000"/>
                </a:solidFill>
                <a:latin typeface="Roboto Mono"/>
                <a:ea typeface="Roboto Mono"/>
                <a:cs typeface="Roboto Mono"/>
                <a:sym typeface="Roboto Mono"/>
              </a:rPr>
              <a:t>    miner.get_profit()</a:t>
            </a:r>
            <a:endParaRPr sz="2400">
              <a:solidFill>
                <a:srgbClr val="000000"/>
              </a:solidFill>
              <a:latin typeface="Roboto Mono"/>
              <a:ea typeface="Roboto Mono"/>
              <a:cs typeface="Roboto Mono"/>
              <a:sym typeface="Roboto Mono"/>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1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432" name="Google Shape;1432;p1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433" name="Google Shape;1433;p117"/>
          <p:cNvPicPr preferRelativeResize="0"/>
          <p:nvPr/>
        </p:nvPicPr>
        <p:blipFill>
          <a:blip r:embed="rId3">
            <a:alphaModFix/>
          </a:blip>
          <a:stretch>
            <a:fillRect/>
          </a:stretch>
        </p:blipFill>
        <p:spPr>
          <a:xfrm>
            <a:off x="0" y="1078"/>
            <a:ext cx="9144000" cy="5141343"/>
          </a:xfrm>
          <a:prstGeom prst="rect">
            <a:avLst/>
          </a:prstGeom>
          <a:noFill/>
          <a:ln>
            <a:noFill/>
          </a:ln>
        </p:spPr>
      </p:pic>
      <p:pic>
        <p:nvPicPr>
          <p:cNvPr id="1434" name="Google Shape;1434;p117"/>
          <p:cNvPicPr preferRelativeResize="0"/>
          <p:nvPr/>
        </p:nvPicPr>
        <p:blipFill>
          <a:blip r:embed="rId4">
            <a:alphaModFix/>
          </a:blip>
          <a:stretch>
            <a:fillRect/>
          </a:stretch>
        </p:blipFill>
        <p:spPr>
          <a:xfrm>
            <a:off x="0" y="1078"/>
            <a:ext cx="9144000" cy="5141343"/>
          </a:xfrm>
          <a:prstGeom prst="rect">
            <a:avLst/>
          </a:prstGeom>
          <a:noFill/>
          <a:ln>
            <a:noFill/>
          </a:ln>
        </p:spPr>
      </p:pic>
      <p:sp>
        <p:nvSpPr>
          <p:cNvPr id="1435" name="Google Shape;1435;p117"/>
          <p:cNvSpPr txBox="1"/>
          <p:nvPr/>
        </p:nvSpPr>
        <p:spPr>
          <a:xfrm>
            <a:off x="3738300" y="2034550"/>
            <a:ext cx="5284800" cy="122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4000" b="1" i="1">
                <a:solidFill>
                  <a:srgbClr val="FFFFFF"/>
                </a:solidFill>
                <a:latin typeface="Poppins"/>
                <a:ea typeface="Poppins"/>
                <a:cs typeface="Poppins"/>
                <a:sym typeface="Poppins"/>
              </a:rPr>
              <a:t>Real Word Mining</a:t>
            </a:r>
            <a:endParaRPr sz="4000" b="1" i="1">
              <a:solidFill>
                <a:srgbClr val="FFFFFF"/>
              </a:solidFill>
              <a:latin typeface="Poppins"/>
              <a:ea typeface="Poppins"/>
              <a:cs typeface="Poppins"/>
              <a:sym typeface="Poppin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118"/>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CHINESE ASIC MINING FARM</a:t>
            </a:r>
            <a:endParaRPr/>
          </a:p>
        </p:txBody>
      </p:sp>
      <p:sp>
        <p:nvSpPr>
          <p:cNvPr id="1441" name="Google Shape;1441;p118"/>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REAL WORLD MINING</a:t>
            </a:r>
            <a:endParaRPr b="1"/>
          </a:p>
        </p:txBody>
      </p:sp>
      <p:sp>
        <p:nvSpPr>
          <p:cNvPr id="1442" name="Google Shape;1442;p118"/>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ERIKA BADALYAN</a:t>
            </a:r>
            <a:endParaRPr sz="900">
              <a:solidFill>
                <a:srgbClr val="B7B7B7"/>
              </a:solidFill>
              <a:latin typeface="Proxima Nova"/>
              <a:ea typeface="Proxima Nova"/>
              <a:cs typeface="Proxima Nova"/>
              <a:sym typeface="Proxima Nova"/>
            </a:endParaRPr>
          </a:p>
        </p:txBody>
      </p:sp>
      <p:pic>
        <p:nvPicPr>
          <p:cNvPr id="1443" name="Google Shape;1443;p118"/>
          <p:cNvPicPr preferRelativeResize="0"/>
          <p:nvPr/>
        </p:nvPicPr>
        <p:blipFill>
          <a:blip r:embed="rId3">
            <a:alphaModFix/>
          </a:blip>
          <a:stretch>
            <a:fillRect/>
          </a:stretch>
        </p:blipFill>
        <p:spPr>
          <a:xfrm>
            <a:off x="265700" y="1199663"/>
            <a:ext cx="4067861" cy="2288175"/>
          </a:xfrm>
          <a:prstGeom prst="rect">
            <a:avLst/>
          </a:prstGeom>
          <a:noFill/>
          <a:ln>
            <a:noFill/>
          </a:ln>
        </p:spPr>
      </p:pic>
      <p:pic>
        <p:nvPicPr>
          <p:cNvPr id="1444" name="Google Shape;1444;p118"/>
          <p:cNvPicPr preferRelativeResize="0"/>
          <p:nvPr/>
        </p:nvPicPr>
        <p:blipFill>
          <a:blip r:embed="rId4">
            <a:alphaModFix/>
          </a:blip>
          <a:stretch>
            <a:fillRect/>
          </a:stretch>
        </p:blipFill>
        <p:spPr>
          <a:xfrm>
            <a:off x="5631069" y="661108"/>
            <a:ext cx="3292583" cy="1916231"/>
          </a:xfrm>
          <a:prstGeom prst="rect">
            <a:avLst/>
          </a:prstGeom>
          <a:noFill/>
          <a:ln>
            <a:noFill/>
          </a:ln>
        </p:spPr>
      </p:pic>
      <p:pic>
        <p:nvPicPr>
          <p:cNvPr id="1445" name="Google Shape;1445;p118"/>
          <p:cNvPicPr preferRelativeResize="0"/>
          <p:nvPr/>
        </p:nvPicPr>
        <p:blipFill>
          <a:blip r:embed="rId5">
            <a:alphaModFix/>
          </a:blip>
          <a:stretch>
            <a:fillRect/>
          </a:stretch>
        </p:blipFill>
        <p:spPr>
          <a:xfrm>
            <a:off x="5631102" y="2780569"/>
            <a:ext cx="3292584" cy="1854616"/>
          </a:xfrm>
          <a:prstGeom prst="rect">
            <a:avLst/>
          </a:prstGeom>
          <a:noFill/>
          <a:ln>
            <a:noFill/>
          </a:ln>
        </p:spPr>
      </p:pic>
      <p:sp>
        <p:nvSpPr>
          <p:cNvPr id="1446" name="Google Shape;1446;p118"/>
          <p:cNvSpPr txBox="1"/>
          <p:nvPr/>
        </p:nvSpPr>
        <p:spPr>
          <a:xfrm>
            <a:off x="738746" y="3657928"/>
            <a:ext cx="2955000" cy="11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500"/>
              <a:t>Source: </a:t>
            </a:r>
            <a:r>
              <a:rPr lang="en" sz="500" u="sng">
                <a:solidFill>
                  <a:schemeClr val="hlink"/>
                </a:solidFill>
                <a:hlinkClick r:id="rId6"/>
              </a:rPr>
              <a:t>https://www.theregister.co.uk/2014/08/12/chinese_bitcoin_farms_from_scifi_to_scuzzy/</a:t>
            </a:r>
            <a:r>
              <a:rPr lang="en" sz="500"/>
              <a:t> </a:t>
            </a:r>
            <a:endParaRPr sz="500"/>
          </a:p>
        </p:txBody>
      </p:sp>
      <p:pic>
        <p:nvPicPr>
          <p:cNvPr id="1447" name="Google Shape;1447;p118"/>
          <p:cNvPicPr preferRelativeResize="0"/>
          <p:nvPr/>
        </p:nvPicPr>
        <p:blipFill rotWithShape="1">
          <a:blip r:embed="rId7">
            <a:alphaModFix/>
          </a:blip>
          <a:srcRect l="50000" t="33695"/>
          <a:stretch/>
        </p:blipFill>
        <p:spPr>
          <a:xfrm>
            <a:off x="4467963" y="823675"/>
            <a:ext cx="1028700" cy="34103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9"/>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ASICS</a:t>
            </a:r>
            <a:endParaRPr/>
          </a:p>
        </p:txBody>
      </p:sp>
      <p:sp>
        <p:nvSpPr>
          <p:cNvPr id="1453" name="Google Shape;1453;p119"/>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REAL WORLD MINING</a:t>
            </a:r>
            <a:endParaRPr b="1"/>
          </a:p>
        </p:txBody>
      </p:sp>
      <p:sp>
        <p:nvSpPr>
          <p:cNvPr id="1454" name="Google Shape;1454;p119"/>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ERIKA BADALYAN</a:t>
            </a:r>
            <a:endParaRPr sz="900">
              <a:solidFill>
                <a:srgbClr val="B7B7B7"/>
              </a:solidFill>
              <a:latin typeface="Proxima Nova"/>
              <a:ea typeface="Proxima Nova"/>
              <a:cs typeface="Proxima Nova"/>
              <a:sym typeface="Proxima Nova"/>
            </a:endParaRPr>
          </a:p>
        </p:txBody>
      </p:sp>
      <p:pic>
        <p:nvPicPr>
          <p:cNvPr id="1455" name="Google Shape;1455;p119"/>
          <p:cNvPicPr preferRelativeResize="0"/>
          <p:nvPr/>
        </p:nvPicPr>
        <p:blipFill>
          <a:blip r:embed="rId3">
            <a:alphaModFix/>
          </a:blip>
          <a:stretch>
            <a:fillRect/>
          </a:stretch>
        </p:blipFill>
        <p:spPr>
          <a:xfrm>
            <a:off x="750252" y="1125000"/>
            <a:ext cx="3974118" cy="2980593"/>
          </a:xfrm>
          <a:prstGeom prst="rect">
            <a:avLst/>
          </a:prstGeom>
          <a:noFill/>
          <a:ln>
            <a:noFill/>
          </a:ln>
        </p:spPr>
      </p:pic>
      <p:sp>
        <p:nvSpPr>
          <p:cNvPr id="1456" name="Google Shape;1456;p119"/>
          <p:cNvSpPr txBox="1"/>
          <p:nvPr/>
        </p:nvSpPr>
        <p:spPr>
          <a:xfrm>
            <a:off x="850375" y="3772425"/>
            <a:ext cx="4133700" cy="11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500"/>
              <a:t>Source: </a:t>
            </a:r>
            <a:r>
              <a:rPr lang="en" sz="500" u="sng">
                <a:solidFill>
                  <a:schemeClr val="hlink"/>
                </a:solidFill>
                <a:hlinkClick r:id="rId4"/>
              </a:rPr>
              <a:t>https://sc01.alicdn.com/kf/HTB18YN_JFXXXXcgXFXXq6xXFXXXw/221223714/HTB18YN_JFXXXXcgXFXXq6xXFXXXw.jpg</a:t>
            </a:r>
            <a:r>
              <a:rPr lang="en" sz="500"/>
              <a:t> </a:t>
            </a:r>
            <a:endParaRPr sz="500"/>
          </a:p>
        </p:txBody>
      </p:sp>
      <p:sp>
        <p:nvSpPr>
          <p:cNvPr id="1457" name="Google Shape;1457;p119"/>
          <p:cNvSpPr txBox="1"/>
          <p:nvPr/>
        </p:nvSpPr>
        <p:spPr>
          <a:xfrm>
            <a:off x="5575771" y="3771900"/>
            <a:ext cx="2673600" cy="1125000"/>
          </a:xfrm>
          <a:prstGeom prst="rect">
            <a:avLst/>
          </a:prstGeom>
          <a:noFill/>
          <a:ln>
            <a:noFill/>
          </a:ln>
        </p:spPr>
        <p:txBody>
          <a:bodyPr spcFirstLastPara="1" wrap="square" lIns="34300" tIns="34300" rIns="34300" bIns="34300" anchor="ctr" anchorCtr="0">
            <a:noAutofit/>
          </a:bodyPr>
          <a:lstStyle/>
          <a:p>
            <a:pPr marL="0" lvl="0" indent="0" algn="l" rtl="0">
              <a:spcBef>
                <a:spcPts val="0"/>
              </a:spcBef>
              <a:spcAft>
                <a:spcPts val="0"/>
              </a:spcAft>
              <a:buNone/>
            </a:pPr>
            <a:r>
              <a:rPr lang="en" sz="500"/>
              <a:t>Source: </a:t>
            </a:r>
            <a:r>
              <a:rPr lang="en" sz="500" u="sng">
                <a:solidFill>
                  <a:schemeClr val="hlink"/>
                </a:solidFill>
                <a:hlinkClick r:id="rId5"/>
              </a:rPr>
              <a:t>https://mybtcpool.com/product/datacenter-hosting/</a:t>
            </a:r>
            <a:endParaRPr sz="500"/>
          </a:p>
          <a:p>
            <a:pPr marL="0" lvl="0" indent="0" algn="l" rtl="0">
              <a:spcBef>
                <a:spcPts val="0"/>
              </a:spcBef>
              <a:spcAft>
                <a:spcPts val="0"/>
              </a:spcAft>
              <a:buNone/>
            </a:pPr>
            <a:endParaRPr sz="500"/>
          </a:p>
        </p:txBody>
      </p:sp>
      <p:pic>
        <p:nvPicPr>
          <p:cNvPr id="1458" name="Google Shape;1458;p119"/>
          <p:cNvPicPr preferRelativeResize="0"/>
          <p:nvPr/>
        </p:nvPicPr>
        <p:blipFill>
          <a:blip r:embed="rId6">
            <a:alphaModFix/>
          </a:blip>
          <a:stretch>
            <a:fillRect/>
          </a:stretch>
        </p:blipFill>
        <p:spPr>
          <a:xfrm>
            <a:off x="5035896" y="1461666"/>
            <a:ext cx="3752354" cy="2108465"/>
          </a:xfrm>
          <a:prstGeom prst="rect">
            <a:avLst/>
          </a:prstGeom>
          <a:noFill/>
          <a:ln>
            <a:noFill/>
          </a:ln>
        </p:spPr>
      </p:pic>
      <p:pic>
        <p:nvPicPr>
          <p:cNvPr id="1459" name="Google Shape;1459;p119"/>
          <p:cNvPicPr preferRelativeResize="0"/>
          <p:nvPr/>
        </p:nvPicPr>
        <p:blipFill>
          <a:blip r:embed="rId7">
            <a:alphaModFix/>
          </a:blip>
          <a:stretch>
            <a:fillRect/>
          </a:stretch>
        </p:blipFill>
        <p:spPr>
          <a:xfrm>
            <a:off x="3623452" y="1267250"/>
            <a:ext cx="2818550" cy="3876252"/>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120"/>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SHARES</a:t>
            </a:r>
            <a:endParaRPr/>
          </a:p>
        </p:txBody>
      </p:sp>
      <p:sp>
        <p:nvSpPr>
          <p:cNvPr id="1465" name="Google Shape;1465;p120"/>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REAL WORLD MINING</a:t>
            </a:r>
            <a:endParaRPr b="1"/>
          </a:p>
        </p:txBody>
      </p:sp>
      <p:sp>
        <p:nvSpPr>
          <p:cNvPr id="1466" name="Google Shape;1466;p120"/>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MAX FANG</a:t>
            </a:r>
            <a:endParaRPr sz="900">
              <a:solidFill>
                <a:srgbClr val="B7B7B7"/>
              </a:solidFill>
              <a:latin typeface="Proxima Nova"/>
              <a:ea typeface="Proxima Nova"/>
              <a:cs typeface="Proxima Nova"/>
              <a:sym typeface="Proxima Nova"/>
            </a:endParaRPr>
          </a:p>
        </p:txBody>
      </p:sp>
      <p:sp>
        <p:nvSpPr>
          <p:cNvPr id="1467" name="Google Shape;1467;p120"/>
          <p:cNvSpPr txBox="1">
            <a:spLocks noGrp="1"/>
          </p:cNvSpPr>
          <p:nvPr>
            <p:ph type="body" idx="1"/>
          </p:nvPr>
        </p:nvSpPr>
        <p:spPr>
          <a:xfrm>
            <a:off x="388730" y="1165750"/>
            <a:ext cx="3999900" cy="34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Proxima Nova"/>
                <a:ea typeface="Proxima Nova"/>
                <a:cs typeface="Proxima Nova"/>
                <a:sym typeface="Proxima Nova"/>
              </a:rPr>
              <a:t>Mining pools allow individual miners to combine, or 'pool', their computational power together</a:t>
            </a:r>
            <a:endParaRPr sz="1800">
              <a:latin typeface="Proxima Nova"/>
              <a:ea typeface="Proxima Nova"/>
              <a:cs typeface="Proxima Nova"/>
              <a:sym typeface="Proxima Nova"/>
            </a:endParaRPr>
          </a:p>
          <a:p>
            <a:pPr marL="0" lvl="0" indent="0" algn="l" rtl="0">
              <a:spcBef>
                <a:spcPts val="0"/>
              </a:spcBef>
              <a:spcAft>
                <a:spcPts val="0"/>
              </a:spcAft>
              <a:buNone/>
            </a:pPr>
            <a:endParaRPr sz="1800">
              <a:latin typeface="Proxima Nova"/>
              <a:ea typeface="Proxima Nova"/>
              <a:cs typeface="Proxima Nova"/>
              <a:sym typeface="Proxima Nova"/>
            </a:endParaRPr>
          </a:p>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Reduces variance in mining rewards</a:t>
            </a:r>
            <a:endParaRPr sz="1800">
              <a:latin typeface="Proxima Nova"/>
              <a:ea typeface="Proxima Nova"/>
              <a:cs typeface="Proxima Nova"/>
              <a:sym typeface="Proxima Nova"/>
            </a:endParaRPr>
          </a:p>
          <a:p>
            <a:pPr marL="457200" lvl="0" indent="-342900" algn="l" rtl="0">
              <a:spcBef>
                <a:spcPts val="0"/>
              </a:spcBef>
              <a:spcAft>
                <a:spcPts val="0"/>
              </a:spcAft>
              <a:buSzPts val="1800"/>
              <a:buChar char="●"/>
            </a:pPr>
            <a:r>
              <a:rPr lang="en" sz="1800">
                <a:latin typeface="Proxima Nova"/>
                <a:ea typeface="Proxima Nova"/>
                <a:cs typeface="Proxima Nova"/>
                <a:sym typeface="Proxima Nova"/>
              </a:rPr>
              <a:t>Run by </a:t>
            </a:r>
            <a:r>
              <a:rPr lang="en" sz="1800" b="1">
                <a:latin typeface="Proxima Nova"/>
                <a:ea typeface="Proxima Nova"/>
                <a:cs typeface="Proxima Nova"/>
                <a:sym typeface="Proxima Nova"/>
              </a:rPr>
              <a:t>pool managers </a:t>
            </a:r>
            <a:r>
              <a:rPr lang="en" sz="1800">
                <a:latin typeface="Proxima Nova"/>
                <a:ea typeface="Proxima Nova"/>
                <a:cs typeface="Proxima Nova"/>
                <a:sym typeface="Proxima Nova"/>
              </a:rPr>
              <a:t>or </a:t>
            </a:r>
            <a:r>
              <a:rPr lang="en" sz="1800" b="1">
                <a:latin typeface="Proxima Nova"/>
                <a:ea typeface="Proxima Nova"/>
                <a:cs typeface="Proxima Nova"/>
                <a:sym typeface="Proxima Nova"/>
              </a:rPr>
              <a:t>pool operators</a:t>
            </a:r>
            <a:endParaRPr sz="1800" b="1">
              <a:latin typeface="Proxima Nova"/>
              <a:ea typeface="Proxima Nova"/>
              <a:cs typeface="Proxima Nova"/>
              <a:sym typeface="Proxima Nova"/>
            </a:endParaRPr>
          </a:p>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Pool manager usually takes a cut of the mining rewards</a:t>
            </a:r>
            <a:endParaRPr sz="1800">
              <a:latin typeface="Proxima Nova"/>
              <a:ea typeface="Proxima Nova"/>
              <a:cs typeface="Proxima Nova"/>
              <a:sym typeface="Proxima Nova"/>
            </a:endParaRPr>
          </a:p>
        </p:txBody>
      </p:sp>
      <p:sp>
        <p:nvSpPr>
          <p:cNvPr id="1468" name="Google Shape;1468;p120"/>
          <p:cNvSpPr txBox="1"/>
          <p:nvPr/>
        </p:nvSpPr>
        <p:spPr>
          <a:xfrm>
            <a:off x="5483107" y="187822"/>
            <a:ext cx="2181000" cy="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Source: </a:t>
            </a:r>
            <a:br>
              <a:rPr lang="en" sz="1200">
                <a:latin typeface="Proxima Nova"/>
                <a:ea typeface="Proxima Nova"/>
                <a:cs typeface="Proxima Nova"/>
                <a:sym typeface="Proxima Nova"/>
              </a:rPr>
            </a:br>
            <a:r>
              <a:rPr lang="en" sz="1200" u="sng">
                <a:solidFill>
                  <a:schemeClr val="hlink"/>
                </a:solidFill>
                <a:latin typeface="Proxima Nova"/>
                <a:ea typeface="Proxima Nova"/>
                <a:cs typeface="Proxima Nova"/>
                <a:sym typeface="Proxima Nova"/>
                <a:hlinkClick r:id="rId3"/>
              </a:rPr>
              <a:t>https://www.blockchain.com/charts/pools</a:t>
            </a:r>
            <a:r>
              <a:rPr lang="en" sz="1200">
                <a:latin typeface="Proxima Nova"/>
                <a:ea typeface="Proxima Nova"/>
                <a:cs typeface="Proxima Nova"/>
                <a:sym typeface="Proxima Nova"/>
              </a:rPr>
              <a:t>  (10/2/2020)</a:t>
            </a:r>
            <a:endParaRPr sz="1200">
              <a:latin typeface="Proxima Nova"/>
              <a:ea typeface="Proxima Nova"/>
              <a:cs typeface="Proxima Nova"/>
              <a:sym typeface="Proxima Nova"/>
            </a:endParaRPr>
          </a:p>
        </p:txBody>
      </p:sp>
      <p:pic>
        <p:nvPicPr>
          <p:cNvPr id="1469" name="Google Shape;1469;p120"/>
          <p:cNvPicPr preferRelativeResize="0"/>
          <p:nvPr/>
        </p:nvPicPr>
        <p:blipFill>
          <a:blip r:embed="rId4">
            <a:alphaModFix/>
          </a:blip>
          <a:stretch>
            <a:fillRect/>
          </a:stretch>
        </p:blipFill>
        <p:spPr>
          <a:xfrm>
            <a:off x="5350555" y="889350"/>
            <a:ext cx="3454132" cy="38091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1477"/>
        <p:cNvGrpSpPr/>
        <p:nvPr/>
      </p:nvGrpSpPr>
      <p:grpSpPr>
        <a:xfrm>
          <a:off x="0" y="0"/>
          <a:ext cx="0" cy="0"/>
          <a:chOff x="0" y="0"/>
          <a:chExt cx="0" cy="0"/>
        </a:xfrm>
      </p:grpSpPr>
      <p:sp>
        <p:nvSpPr>
          <p:cNvPr id="1478" name="Google Shape;1478;p122"/>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MINING POOL SCHEMES</a:t>
            </a:r>
            <a:endParaRPr/>
          </a:p>
        </p:txBody>
      </p:sp>
      <p:sp>
        <p:nvSpPr>
          <p:cNvPr id="1479" name="Google Shape;1479;p122"/>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REAL WORLD MINING</a:t>
            </a:r>
            <a:endParaRPr b="1"/>
          </a:p>
        </p:txBody>
      </p:sp>
      <p:sp>
        <p:nvSpPr>
          <p:cNvPr id="1480" name="Google Shape;1480;p122"/>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MAX FANG</a:t>
            </a:r>
            <a:endParaRPr sz="900">
              <a:solidFill>
                <a:srgbClr val="B7B7B7"/>
              </a:solidFill>
              <a:latin typeface="Proxima Nova"/>
              <a:ea typeface="Proxima Nova"/>
              <a:cs typeface="Proxima Nova"/>
              <a:sym typeface="Proxima Nova"/>
            </a:endParaRPr>
          </a:p>
        </p:txBody>
      </p:sp>
      <p:sp>
        <p:nvSpPr>
          <p:cNvPr id="1481" name="Google Shape;1481;p122"/>
          <p:cNvSpPr txBox="1">
            <a:spLocks noGrp="1"/>
          </p:cNvSpPr>
          <p:nvPr>
            <p:ph type="body" idx="1"/>
          </p:nvPr>
        </p:nvSpPr>
        <p:spPr>
          <a:xfrm>
            <a:off x="311697" y="1196855"/>
            <a:ext cx="8520600" cy="31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latin typeface="Proxima Nova"/>
                <a:ea typeface="Proxima Nova"/>
                <a:cs typeface="Proxima Nova"/>
                <a:sym typeface="Proxima Nova"/>
              </a:rPr>
              <a:t>Miners in a pool submit </a:t>
            </a:r>
            <a:r>
              <a:rPr lang="en" sz="1700" b="1">
                <a:latin typeface="Proxima Nova"/>
                <a:ea typeface="Proxima Nova"/>
                <a:cs typeface="Proxima Nova"/>
                <a:sym typeface="Proxima Nova"/>
              </a:rPr>
              <a:t>shares</a:t>
            </a:r>
            <a:r>
              <a:rPr lang="en" sz="1700">
                <a:latin typeface="Proxima Nova"/>
                <a:ea typeface="Proxima Nova"/>
                <a:cs typeface="Proxima Nova"/>
                <a:sym typeface="Proxima Nova"/>
              </a:rPr>
              <a:t> (‘near-valid’ blocks) to the pool manager</a:t>
            </a:r>
            <a:endParaRPr sz="1700">
              <a:latin typeface="Proxima Nova"/>
              <a:ea typeface="Proxima Nova"/>
              <a:cs typeface="Proxima Nova"/>
              <a:sym typeface="Proxima Nova"/>
            </a:endParaRPr>
          </a:p>
          <a:p>
            <a:pPr marL="457200" lvl="0" indent="-336550" algn="l" rtl="0">
              <a:spcBef>
                <a:spcPts val="1000"/>
              </a:spcBef>
              <a:spcAft>
                <a:spcPts val="0"/>
              </a:spcAft>
              <a:buSzPts val="1700"/>
              <a:buFont typeface="Proxima Nova"/>
              <a:buChar char="●"/>
            </a:pPr>
            <a:r>
              <a:rPr lang="en" sz="1700">
                <a:latin typeface="Proxima Nova"/>
                <a:ea typeface="Proxima Nova"/>
                <a:cs typeface="Proxima Nova"/>
                <a:sym typeface="Proxima Nova"/>
              </a:rPr>
              <a:t>Producing shares implies computational power being expended</a:t>
            </a:r>
            <a:endParaRPr sz="1700">
              <a:latin typeface="Proxima Nova"/>
              <a:ea typeface="Proxima Nova"/>
              <a:cs typeface="Proxima Nova"/>
              <a:sym typeface="Proxima Nova"/>
            </a:endParaRPr>
          </a:p>
          <a:p>
            <a:pPr marL="457200" lvl="0" indent="-336550" algn="l" rtl="0">
              <a:spcBef>
                <a:spcPts val="0"/>
              </a:spcBef>
              <a:spcAft>
                <a:spcPts val="0"/>
              </a:spcAft>
              <a:buSzPts val="1700"/>
              <a:buFont typeface="Proxima Nova"/>
              <a:buChar char="●"/>
            </a:pPr>
            <a:r>
              <a:rPr lang="en" sz="1700">
                <a:latin typeface="Proxima Nova"/>
                <a:ea typeface="Proxima Nova"/>
                <a:cs typeface="Proxima Nova"/>
                <a:sym typeface="Proxima Nova"/>
              </a:rPr>
              <a:t>Pool operator pays for valid shares</a:t>
            </a:r>
            <a:endParaRPr sz="1700">
              <a:latin typeface="Proxima Nova"/>
              <a:ea typeface="Proxima Nova"/>
              <a:cs typeface="Proxima Nova"/>
              <a:sym typeface="Proxima Nova"/>
            </a:endParaRPr>
          </a:p>
          <a:p>
            <a:pPr marL="914400" lvl="1" indent="-336550" algn="l" rtl="0">
              <a:spcBef>
                <a:spcPts val="0"/>
              </a:spcBef>
              <a:spcAft>
                <a:spcPts val="0"/>
              </a:spcAft>
              <a:buSzPts val="1700"/>
              <a:buFont typeface="Proxima Nova"/>
              <a:buChar char="○"/>
            </a:pPr>
            <a:r>
              <a:rPr lang="en" sz="1700">
                <a:latin typeface="Proxima Nova"/>
                <a:ea typeface="Proxima Nova"/>
                <a:cs typeface="Proxima Nova"/>
                <a:sym typeface="Proxima Nova"/>
              </a:rPr>
              <a:t>Rewards distributed proportional to # of shares submitted</a:t>
            </a:r>
            <a:endParaRPr sz="1700">
              <a:latin typeface="Proxima Nova"/>
              <a:ea typeface="Proxima Nova"/>
              <a:cs typeface="Proxima Nova"/>
              <a:sym typeface="Proxima Nova"/>
            </a:endParaRPr>
          </a:p>
          <a:p>
            <a:pPr marL="457200" lvl="0" indent="-336550" algn="l" rtl="0">
              <a:spcBef>
                <a:spcPts val="0"/>
              </a:spcBef>
              <a:spcAft>
                <a:spcPts val="0"/>
              </a:spcAft>
              <a:buSzPts val="1700"/>
              <a:buFont typeface="Proxima Nova"/>
              <a:buChar char="●"/>
            </a:pPr>
            <a:r>
              <a:rPr lang="en" sz="1700">
                <a:latin typeface="Proxima Nova"/>
                <a:ea typeface="Proxima Nova"/>
                <a:cs typeface="Proxima Nova"/>
                <a:sym typeface="Proxima Nova"/>
              </a:rPr>
              <a:t>Valid blocks are shares as well</a:t>
            </a:r>
            <a:endParaRPr sz="1700">
              <a:latin typeface="Proxima Nova"/>
              <a:ea typeface="Proxima Nova"/>
              <a:cs typeface="Proxima Nova"/>
              <a:sym typeface="Proxima Nova"/>
            </a:endParaRPr>
          </a:p>
          <a:p>
            <a:pPr marL="914400" lvl="1" indent="-336550" algn="l" rtl="0">
              <a:spcBef>
                <a:spcPts val="0"/>
              </a:spcBef>
              <a:spcAft>
                <a:spcPts val="0"/>
              </a:spcAft>
              <a:buSzPts val="1700"/>
              <a:buFont typeface="Proxima Nova"/>
              <a:buChar char="○"/>
            </a:pPr>
            <a:r>
              <a:rPr lang="en" sz="1700">
                <a:latin typeface="Proxima Nova"/>
                <a:ea typeface="Proxima Nova"/>
                <a:cs typeface="Proxima Nova"/>
                <a:sym typeface="Proxima Nova"/>
              </a:rPr>
              <a:t>Individual who finds valid block is not awarded any extra coins</a:t>
            </a:r>
            <a:endParaRPr sz="1700">
              <a:latin typeface="Proxima Nova"/>
              <a:ea typeface="Proxima Nova"/>
              <a:cs typeface="Proxima Nova"/>
              <a:sym typeface="Proxima Nova"/>
            </a:endParaRPr>
          </a:p>
          <a:p>
            <a:pPr marL="0" lvl="0" indent="0" algn="l" rtl="0">
              <a:spcBef>
                <a:spcPts val="1600"/>
              </a:spcBef>
              <a:spcAft>
                <a:spcPts val="0"/>
              </a:spcAft>
              <a:buNone/>
            </a:pPr>
            <a:endParaRPr sz="1700">
              <a:latin typeface="Proxima Nova"/>
              <a:ea typeface="Proxima Nova"/>
              <a:cs typeface="Proxima Nova"/>
              <a:sym typeface="Proxima Nova"/>
            </a:endParaRPr>
          </a:p>
          <a:p>
            <a:pPr marL="0" lvl="0" indent="0" algn="l" rtl="0">
              <a:spcBef>
                <a:spcPts val="1600"/>
              </a:spcBef>
              <a:spcAft>
                <a:spcPts val="0"/>
              </a:spcAft>
              <a:buNone/>
            </a:pPr>
            <a:endParaRPr sz="1700">
              <a:latin typeface="Proxima Nova"/>
              <a:ea typeface="Proxima Nova"/>
              <a:cs typeface="Proxima Nova"/>
              <a:sym typeface="Proxima Nova"/>
            </a:endParaRPr>
          </a:p>
          <a:p>
            <a:pPr marL="0" lvl="0" indent="0" algn="l" rtl="0">
              <a:spcBef>
                <a:spcPts val="1600"/>
              </a:spcBef>
              <a:spcAft>
                <a:spcPts val="1600"/>
              </a:spcAft>
              <a:buNone/>
            </a:pPr>
            <a:endParaRPr sz="1700">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1485"/>
        <p:cNvGrpSpPr/>
        <p:nvPr/>
      </p:nvGrpSpPr>
      <p:grpSpPr>
        <a:xfrm>
          <a:off x="0" y="0"/>
          <a:ext cx="0" cy="0"/>
          <a:chOff x="0" y="0"/>
          <a:chExt cx="0" cy="0"/>
        </a:xfrm>
      </p:grpSpPr>
      <p:sp>
        <p:nvSpPr>
          <p:cNvPr id="1486" name="Google Shape;1486;p123"/>
          <p:cNvSpPr txBox="1">
            <a:spLocks noGrp="1"/>
          </p:cNvSpPr>
          <p:nvPr>
            <p:ph type="title"/>
          </p:nvPr>
        </p:nvSpPr>
        <p:spPr>
          <a:xfrm>
            <a:off x="311700" y="187825"/>
            <a:ext cx="8493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REWARD SCHEMES</a:t>
            </a:r>
            <a:endParaRPr/>
          </a:p>
        </p:txBody>
      </p:sp>
      <p:sp>
        <p:nvSpPr>
          <p:cNvPr id="1487" name="Google Shape;1487;p123"/>
          <p:cNvSpPr txBox="1">
            <a:spLocks noGrp="1"/>
          </p:cNvSpPr>
          <p:nvPr>
            <p:ph type="title" idx="2"/>
          </p:nvPr>
        </p:nvSpPr>
        <p:spPr>
          <a:xfrm>
            <a:off x="311700" y="456875"/>
            <a:ext cx="84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POOL REWARDS</a:t>
            </a:r>
            <a:endParaRPr b="1"/>
          </a:p>
        </p:txBody>
      </p:sp>
      <p:sp>
        <p:nvSpPr>
          <p:cNvPr id="1488" name="Google Shape;1488;p123"/>
          <p:cNvSpPr txBox="1"/>
          <p:nvPr/>
        </p:nvSpPr>
        <p:spPr>
          <a:xfrm>
            <a:off x="311699" y="4477475"/>
            <a:ext cx="2434800" cy="525000"/>
          </a:xfrm>
          <a:prstGeom prst="rect">
            <a:avLst/>
          </a:prstGeom>
          <a:noFill/>
          <a:ln>
            <a:noFill/>
          </a:ln>
        </p:spPr>
        <p:txBody>
          <a:bodyPr spcFirstLastPara="1" wrap="square" lIns="34300" tIns="34300" rIns="34300" bIns="34300" anchor="t"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solidFill>
                  <a:srgbClr val="B7B7B7"/>
                </a:solidFill>
                <a:latin typeface="Proxima Nova"/>
                <a:ea typeface="Proxima Nova"/>
                <a:cs typeface="Proxima Nova"/>
                <a:sym typeface="Proxima Nova"/>
              </a:rPr>
              <a:t>AUTHOR: MAX FANG</a:t>
            </a:r>
            <a:endParaRPr sz="900">
              <a:solidFill>
                <a:srgbClr val="B7B7B7"/>
              </a:solidFill>
              <a:latin typeface="Proxima Nova"/>
              <a:ea typeface="Proxima Nova"/>
              <a:cs typeface="Proxima Nova"/>
              <a:sym typeface="Proxima Nova"/>
            </a:endParaRPr>
          </a:p>
        </p:txBody>
      </p:sp>
      <p:sp>
        <p:nvSpPr>
          <p:cNvPr id="1489" name="Google Shape;1489;p123"/>
          <p:cNvSpPr txBox="1">
            <a:spLocks noGrp="1"/>
          </p:cNvSpPr>
          <p:nvPr>
            <p:ph type="body" idx="1"/>
          </p:nvPr>
        </p:nvSpPr>
        <p:spPr>
          <a:xfrm>
            <a:off x="377473" y="1225225"/>
            <a:ext cx="39999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0000"/>
                </a:solidFill>
                <a:latin typeface="Proxima Nova"/>
                <a:ea typeface="Proxima Nova"/>
                <a:cs typeface="Proxima Nova"/>
                <a:sym typeface="Proxima Nova"/>
              </a:rPr>
              <a:t>Pay-per-share</a:t>
            </a:r>
            <a:endParaRPr sz="1800" b="1">
              <a:solidFill>
                <a:srgbClr val="000000"/>
              </a:solidFill>
              <a:latin typeface="Proxima Nova"/>
              <a:ea typeface="Proxima Nova"/>
              <a:cs typeface="Proxima Nova"/>
              <a:sym typeface="Proxima Nova"/>
            </a:endParaRPr>
          </a:p>
          <a:p>
            <a:pPr marL="0" lvl="0" indent="0" algn="l" rtl="0">
              <a:spcBef>
                <a:spcPts val="1600"/>
              </a:spcBef>
              <a:spcAft>
                <a:spcPts val="0"/>
              </a:spcAft>
              <a:buNone/>
            </a:pPr>
            <a:r>
              <a:rPr lang="en" sz="1400">
                <a:solidFill>
                  <a:srgbClr val="000000"/>
                </a:solidFill>
                <a:latin typeface="Proxima Nova"/>
                <a:ea typeface="Proxima Nova"/>
                <a:cs typeface="Proxima Nova"/>
                <a:sym typeface="Proxima Nova"/>
              </a:rPr>
              <a:t>Pool pays out </a:t>
            </a:r>
            <a:r>
              <a:rPr lang="en" sz="1400">
                <a:solidFill>
                  <a:srgbClr val="000000"/>
                </a:solidFill>
                <a:highlight>
                  <a:srgbClr val="FFD816"/>
                </a:highlight>
                <a:latin typeface="Proxima Nova"/>
                <a:ea typeface="Proxima Nova"/>
                <a:cs typeface="Proxima Nova"/>
                <a:sym typeface="Proxima Nova"/>
              </a:rPr>
              <a:t>at every share submitted.</a:t>
            </a:r>
            <a:r>
              <a:rPr lang="en" sz="1400">
                <a:solidFill>
                  <a:srgbClr val="000000"/>
                </a:solidFill>
                <a:latin typeface="Proxima Nova"/>
                <a:ea typeface="Proxima Nova"/>
                <a:cs typeface="Proxima Nova"/>
                <a:sym typeface="Proxima Nova"/>
              </a:rPr>
              <a:t> By default will be proportional to work done by individuals</a:t>
            </a:r>
            <a:endParaRPr sz="1400">
              <a:solidFill>
                <a:srgbClr val="000000"/>
              </a:solidFill>
              <a:latin typeface="Proxima Nova"/>
              <a:ea typeface="Proxima Nova"/>
              <a:cs typeface="Proxima Nova"/>
              <a:sym typeface="Proxima Nova"/>
            </a:endParaRPr>
          </a:p>
          <a:p>
            <a:pPr marL="457200" lvl="0" indent="-317500" algn="l" rtl="0">
              <a:spcBef>
                <a:spcPts val="1600"/>
              </a:spcBef>
              <a:spcAft>
                <a:spcPts val="0"/>
              </a:spcAft>
              <a:buClr>
                <a:srgbClr val="000000"/>
              </a:buClr>
              <a:buSzPts val="1400"/>
              <a:buAutoNum type="arabicPeriod"/>
            </a:pPr>
            <a:r>
              <a:rPr lang="en" sz="1400">
                <a:solidFill>
                  <a:srgbClr val="000000"/>
                </a:solidFill>
                <a:highlight>
                  <a:srgbClr val="FFD816"/>
                </a:highlight>
                <a:latin typeface="Proxima Nova"/>
                <a:ea typeface="Proxima Nova"/>
                <a:cs typeface="Proxima Nova"/>
                <a:sym typeface="Proxima Nova"/>
              </a:rPr>
              <a:t>More beneficial for miners</a:t>
            </a:r>
            <a:endParaRPr sz="1400">
              <a:solidFill>
                <a:srgbClr val="000000"/>
              </a:solidFill>
              <a:highlight>
                <a:srgbClr val="FFD816"/>
              </a:highlight>
              <a:latin typeface="Proxima Nova"/>
              <a:ea typeface="Proxima Nova"/>
              <a:cs typeface="Proxima Nova"/>
              <a:sym typeface="Proxima Nova"/>
            </a:endParaRPr>
          </a:p>
          <a:p>
            <a:pPr marL="457200" lvl="0" indent="-317500" algn="l" rtl="0">
              <a:spcBef>
                <a:spcPts val="0"/>
              </a:spcBef>
              <a:spcAft>
                <a:spcPts val="0"/>
              </a:spcAft>
              <a:buClr>
                <a:srgbClr val="000000"/>
              </a:buClr>
              <a:buSzPts val="1400"/>
              <a:buFont typeface="Proxima Nova"/>
              <a:buAutoNum type="arabicPeriod"/>
            </a:pPr>
            <a:r>
              <a:rPr lang="en" sz="1400">
                <a:solidFill>
                  <a:srgbClr val="000000"/>
                </a:solidFill>
                <a:latin typeface="Proxima Nova"/>
                <a:ea typeface="Proxima Nova"/>
                <a:cs typeface="Proxima Nova"/>
                <a:sym typeface="Proxima Nova"/>
              </a:rPr>
              <a:t>Individual miners have no risk from reward variance</a:t>
            </a:r>
            <a:endParaRPr sz="1400">
              <a:solidFill>
                <a:srgbClr val="000000"/>
              </a:solidFill>
              <a:latin typeface="Proxima Nova"/>
              <a:ea typeface="Proxima Nova"/>
              <a:cs typeface="Proxima Nova"/>
              <a:sym typeface="Proxima Nova"/>
            </a:endParaRPr>
          </a:p>
          <a:p>
            <a:pPr marL="914400" lvl="1" indent="-317500" algn="l" rtl="0">
              <a:spcBef>
                <a:spcPts val="0"/>
              </a:spcBef>
              <a:spcAft>
                <a:spcPts val="0"/>
              </a:spcAft>
              <a:buClr>
                <a:srgbClr val="000000"/>
              </a:buClr>
              <a:buSzPts val="1400"/>
              <a:buFont typeface="Proxima Nova"/>
              <a:buAutoNum type="alphaLcPeriod"/>
            </a:pPr>
            <a:r>
              <a:rPr lang="en" sz="1400">
                <a:solidFill>
                  <a:srgbClr val="000000"/>
                </a:solidFill>
                <a:latin typeface="Proxima Nova"/>
                <a:ea typeface="Proxima Nova"/>
                <a:cs typeface="Proxima Nova"/>
                <a:sym typeface="Proxima Nova"/>
              </a:rPr>
              <a:t>Pool takes on the risk completely</a:t>
            </a:r>
            <a:endParaRPr sz="1400">
              <a:solidFill>
                <a:srgbClr val="000000"/>
              </a:solidFill>
              <a:latin typeface="Proxima Nova"/>
              <a:ea typeface="Proxima Nova"/>
              <a:cs typeface="Proxima Nova"/>
              <a:sym typeface="Proxima Nova"/>
            </a:endParaRPr>
          </a:p>
          <a:p>
            <a:pPr marL="457200" lvl="0" indent="-317500" algn="l" rtl="0">
              <a:spcBef>
                <a:spcPts val="0"/>
              </a:spcBef>
              <a:spcAft>
                <a:spcPts val="0"/>
              </a:spcAft>
              <a:buClr>
                <a:srgbClr val="000000"/>
              </a:buClr>
              <a:buSzPts val="1400"/>
              <a:buFont typeface="Proxima Nova"/>
              <a:buAutoNum type="arabicPeriod"/>
            </a:pPr>
            <a:r>
              <a:rPr lang="en" sz="1400">
                <a:solidFill>
                  <a:srgbClr val="000000"/>
                </a:solidFill>
                <a:latin typeface="Proxima Nova"/>
                <a:ea typeface="Proxima Nova"/>
                <a:cs typeface="Proxima Nova"/>
                <a:sym typeface="Proxima Nova"/>
              </a:rPr>
              <a:t>Problem: No incentive for individuals to actually submit valid blocks</a:t>
            </a:r>
            <a:endParaRPr sz="1400">
              <a:solidFill>
                <a:srgbClr val="000000"/>
              </a:solidFill>
              <a:latin typeface="Proxima Nova"/>
              <a:ea typeface="Proxima Nova"/>
              <a:cs typeface="Proxima Nova"/>
              <a:sym typeface="Proxima Nova"/>
            </a:endParaRPr>
          </a:p>
          <a:p>
            <a:pPr marL="914400" lvl="1" indent="-317500" algn="l" rtl="0">
              <a:spcBef>
                <a:spcPts val="0"/>
              </a:spcBef>
              <a:spcAft>
                <a:spcPts val="0"/>
              </a:spcAft>
              <a:buClr>
                <a:srgbClr val="000000"/>
              </a:buClr>
              <a:buSzPts val="1400"/>
              <a:buFont typeface="Proxima Nova"/>
              <a:buAutoNum type="alphaLcPeriod"/>
            </a:pPr>
            <a:r>
              <a:rPr lang="en" sz="1400">
                <a:solidFill>
                  <a:srgbClr val="000000"/>
                </a:solidFill>
                <a:latin typeface="Proxima Nova"/>
                <a:ea typeface="Proxima Nova"/>
                <a:cs typeface="Proxima Nova"/>
                <a:sym typeface="Proxima Nova"/>
              </a:rPr>
              <a:t>Individuals are paid regardless</a:t>
            </a:r>
            <a:endParaRPr sz="1400">
              <a:solidFill>
                <a:srgbClr val="000000"/>
              </a:solidFill>
              <a:latin typeface="Proxima Nova"/>
              <a:ea typeface="Proxima Nova"/>
              <a:cs typeface="Proxima Nova"/>
              <a:sym typeface="Proxima Nova"/>
            </a:endParaRPr>
          </a:p>
        </p:txBody>
      </p:sp>
      <p:sp>
        <p:nvSpPr>
          <p:cNvPr id="1490" name="Google Shape;1490;p123"/>
          <p:cNvSpPr txBox="1">
            <a:spLocks noGrp="1"/>
          </p:cNvSpPr>
          <p:nvPr>
            <p:ph type="body" idx="4294967295"/>
          </p:nvPr>
        </p:nvSpPr>
        <p:spPr>
          <a:xfrm>
            <a:off x="4691178" y="1129041"/>
            <a:ext cx="4133700" cy="354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0000"/>
                </a:solidFill>
                <a:latin typeface="Proxima Nova"/>
                <a:ea typeface="Proxima Nova"/>
                <a:cs typeface="Proxima Nova"/>
                <a:sym typeface="Proxima Nova"/>
              </a:rPr>
              <a:t>Proportional</a:t>
            </a:r>
            <a:endParaRPr sz="1800" b="1">
              <a:solidFill>
                <a:srgbClr val="000000"/>
              </a:solidFill>
              <a:latin typeface="Proxima Nova"/>
              <a:ea typeface="Proxima Nova"/>
              <a:cs typeface="Proxima Nova"/>
              <a:sym typeface="Proxima Nova"/>
            </a:endParaRPr>
          </a:p>
          <a:p>
            <a:pPr marL="0" lvl="0" indent="0" algn="l" rtl="0">
              <a:spcBef>
                <a:spcPts val="1600"/>
              </a:spcBef>
              <a:spcAft>
                <a:spcPts val="0"/>
              </a:spcAft>
              <a:buNone/>
            </a:pPr>
            <a:r>
              <a:rPr lang="en" sz="1400">
                <a:solidFill>
                  <a:srgbClr val="000000"/>
                </a:solidFill>
                <a:latin typeface="Proxima Nova"/>
                <a:ea typeface="Proxima Nova"/>
                <a:cs typeface="Proxima Nova"/>
                <a:sym typeface="Proxima Nova"/>
              </a:rPr>
              <a:t>Pool pays out </a:t>
            </a:r>
            <a:r>
              <a:rPr lang="en" sz="1400">
                <a:solidFill>
                  <a:srgbClr val="000000"/>
                </a:solidFill>
                <a:highlight>
                  <a:srgbClr val="FFD816"/>
                </a:highlight>
                <a:latin typeface="Proxima Nova"/>
                <a:ea typeface="Proxima Nova"/>
                <a:cs typeface="Proxima Nova"/>
                <a:sym typeface="Proxima Nova"/>
              </a:rPr>
              <a:t>when blocks are found,</a:t>
            </a:r>
            <a:r>
              <a:rPr lang="en" sz="1400">
                <a:solidFill>
                  <a:srgbClr val="000000"/>
                </a:solidFill>
                <a:latin typeface="Proxima Nova"/>
                <a:ea typeface="Proxima Nova"/>
                <a:cs typeface="Proxima Nova"/>
                <a:sym typeface="Proxima Nova"/>
              </a:rPr>
              <a:t> proportional to the work individuals have submitted for this block </a:t>
            </a:r>
            <a:endParaRPr sz="1400">
              <a:solidFill>
                <a:srgbClr val="000000"/>
              </a:solidFill>
              <a:latin typeface="Proxima Nova"/>
              <a:ea typeface="Proxima Nova"/>
              <a:cs typeface="Proxima Nova"/>
              <a:sym typeface="Proxima Nova"/>
            </a:endParaRPr>
          </a:p>
          <a:p>
            <a:pPr marL="457200" lvl="0" indent="-317500" algn="l" rtl="0">
              <a:spcBef>
                <a:spcPts val="1600"/>
              </a:spcBef>
              <a:spcAft>
                <a:spcPts val="0"/>
              </a:spcAft>
              <a:buClr>
                <a:srgbClr val="000000"/>
              </a:buClr>
              <a:buSzPts val="1400"/>
              <a:buAutoNum type="arabicPeriod"/>
            </a:pPr>
            <a:r>
              <a:rPr lang="en" sz="1400">
                <a:solidFill>
                  <a:srgbClr val="000000"/>
                </a:solidFill>
                <a:highlight>
                  <a:srgbClr val="FFD816"/>
                </a:highlight>
                <a:latin typeface="Proxima Nova"/>
                <a:ea typeface="Proxima Nova"/>
                <a:cs typeface="Proxima Nova"/>
                <a:sym typeface="Proxima Nova"/>
              </a:rPr>
              <a:t>More beneficial for the pool</a:t>
            </a:r>
            <a:endParaRPr sz="1400">
              <a:solidFill>
                <a:srgbClr val="000000"/>
              </a:solidFill>
              <a:highlight>
                <a:srgbClr val="FFD816"/>
              </a:highlight>
              <a:latin typeface="Proxima Nova"/>
              <a:ea typeface="Proxima Nova"/>
              <a:cs typeface="Proxima Nova"/>
              <a:sym typeface="Proxima Nova"/>
            </a:endParaRPr>
          </a:p>
          <a:p>
            <a:pPr marL="457200" lvl="0" indent="-317500" algn="l" rtl="0">
              <a:spcBef>
                <a:spcPts val="0"/>
              </a:spcBef>
              <a:spcAft>
                <a:spcPts val="0"/>
              </a:spcAft>
              <a:buClr>
                <a:srgbClr val="000000"/>
              </a:buClr>
              <a:buSzPts val="1400"/>
              <a:buFont typeface="Proxima Nova"/>
              <a:buAutoNum type="arabicPeriod"/>
            </a:pPr>
            <a:r>
              <a:rPr lang="en" sz="1400">
                <a:solidFill>
                  <a:srgbClr val="000000"/>
                </a:solidFill>
                <a:latin typeface="Proxima Nova"/>
                <a:ea typeface="Proxima Nova"/>
                <a:cs typeface="Proxima Nova"/>
                <a:sym typeface="Proxima Nova"/>
              </a:rPr>
              <a:t>Individual miners still bear some risk in variance proportional to size of the pool </a:t>
            </a:r>
            <a:endParaRPr sz="1400">
              <a:solidFill>
                <a:srgbClr val="000000"/>
              </a:solidFill>
              <a:latin typeface="Proxima Nova"/>
              <a:ea typeface="Proxima Nova"/>
              <a:cs typeface="Proxima Nova"/>
              <a:sym typeface="Proxima Nova"/>
            </a:endParaRPr>
          </a:p>
          <a:p>
            <a:pPr marL="914400" lvl="1" indent="-317500" algn="l" rtl="0">
              <a:spcBef>
                <a:spcPts val="0"/>
              </a:spcBef>
              <a:spcAft>
                <a:spcPts val="0"/>
              </a:spcAft>
              <a:buClr>
                <a:srgbClr val="000000"/>
              </a:buClr>
              <a:buSzPts val="1400"/>
              <a:buFont typeface="Proxima Nova"/>
              <a:buAutoNum type="alphaLcPeriod"/>
            </a:pPr>
            <a:r>
              <a:rPr lang="en" sz="1400">
                <a:solidFill>
                  <a:srgbClr val="000000"/>
                </a:solidFill>
                <a:latin typeface="Proxima Nova"/>
                <a:ea typeface="Proxima Nova"/>
                <a:cs typeface="Proxima Nova"/>
                <a:sym typeface="Proxima Nova"/>
              </a:rPr>
              <a:t>Not a problem if pool is sufficiently large</a:t>
            </a:r>
            <a:endParaRPr sz="1400">
              <a:solidFill>
                <a:srgbClr val="000000"/>
              </a:solidFill>
              <a:latin typeface="Proxima Nova"/>
              <a:ea typeface="Proxima Nova"/>
              <a:cs typeface="Proxima Nova"/>
              <a:sym typeface="Proxima Nova"/>
            </a:endParaRPr>
          </a:p>
          <a:p>
            <a:pPr marL="457200" lvl="0" indent="-317500" algn="l" rtl="0">
              <a:spcBef>
                <a:spcPts val="0"/>
              </a:spcBef>
              <a:spcAft>
                <a:spcPts val="0"/>
              </a:spcAft>
              <a:buClr>
                <a:srgbClr val="000000"/>
              </a:buClr>
              <a:buSzPts val="1400"/>
              <a:buFont typeface="Proxima Nova"/>
              <a:buAutoNum type="arabicPeriod"/>
            </a:pPr>
            <a:r>
              <a:rPr lang="en" sz="1400">
                <a:solidFill>
                  <a:srgbClr val="000000"/>
                </a:solidFill>
                <a:latin typeface="Proxima Nova"/>
                <a:ea typeface="Proxima Nova"/>
                <a:cs typeface="Proxima Nova"/>
                <a:sym typeface="Proxima Nova"/>
              </a:rPr>
              <a:t>Lower risk for pool operators - only pay out when reward is found</a:t>
            </a:r>
            <a:endParaRPr sz="1400">
              <a:solidFill>
                <a:srgbClr val="000000"/>
              </a:solidFill>
              <a:latin typeface="Proxima Nova"/>
              <a:ea typeface="Proxima Nova"/>
              <a:cs typeface="Proxima Nova"/>
              <a:sym typeface="Proxima Nova"/>
            </a:endParaRPr>
          </a:p>
          <a:p>
            <a:pPr marL="914400" lvl="1" indent="-317500" algn="l" rtl="0">
              <a:spcBef>
                <a:spcPts val="0"/>
              </a:spcBef>
              <a:spcAft>
                <a:spcPts val="0"/>
              </a:spcAft>
              <a:buClr>
                <a:srgbClr val="000000"/>
              </a:buClr>
              <a:buSzPts val="1400"/>
              <a:buFont typeface="Proxima Nova"/>
              <a:buAutoNum type="alphaLcPeriod"/>
            </a:pPr>
            <a:r>
              <a:rPr lang="en" sz="1400">
                <a:solidFill>
                  <a:srgbClr val="000000"/>
                </a:solidFill>
                <a:latin typeface="Proxima Nova"/>
                <a:ea typeface="Proxima Nova"/>
                <a:cs typeface="Proxima Nova"/>
                <a:sym typeface="Proxima Nova"/>
              </a:rPr>
              <a:t>Individuals thus incentivized to submit valid blocks</a:t>
            </a:r>
            <a:endParaRPr sz="1400">
              <a:solidFill>
                <a:srgbClr val="000000"/>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471</TotalTime>
  <Words>4159</Words>
  <Application>Microsoft Office PowerPoint</Application>
  <PresentationFormat>Ekran Gösterisi (16:9)</PresentationFormat>
  <Paragraphs>1112</Paragraphs>
  <Slides>119</Slides>
  <Notes>118</Notes>
  <HiddenSlides>35</HiddenSlides>
  <MMClips>0</MMClips>
  <ScaleCrop>false</ScaleCrop>
  <HeadingPairs>
    <vt:vector size="6" baseType="variant">
      <vt:variant>
        <vt:lpstr>Kullanılan Yazı Tipleri</vt:lpstr>
      </vt:variant>
      <vt:variant>
        <vt:i4>11</vt:i4>
      </vt:variant>
      <vt:variant>
        <vt:lpstr>Tema</vt:lpstr>
      </vt:variant>
      <vt:variant>
        <vt:i4>1</vt:i4>
      </vt:variant>
      <vt:variant>
        <vt:lpstr>Slayt Başlıkları</vt:lpstr>
      </vt:variant>
      <vt:variant>
        <vt:i4>119</vt:i4>
      </vt:variant>
    </vt:vector>
  </HeadingPairs>
  <TitlesOfParts>
    <vt:vector size="131" baseType="lpstr">
      <vt:lpstr>Proxima Nova</vt:lpstr>
      <vt:lpstr>Lato</vt:lpstr>
      <vt:lpstr>Calibri</vt:lpstr>
      <vt:lpstr>Poppins</vt:lpstr>
      <vt:lpstr>Nunito Sans</vt:lpstr>
      <vt:lpstr>Poppins SemiBold</vt:lpstr>
      <vt:lpstr>Proxima Nova Semibold</vt:lpstr>
      <vt:lpstr>Roboto Mono</vt:lpstr>
      <vt:lpstr>Poppins Medium</vt:lpstr>
      <vt:lpstr>Arial</vt:lpstr>
      <vt:lpstr>Times New Roman</vt:lpstr>
      <vt:lpstr>Simple Light</vt:lpstr>
      <vt:lpstr>PowerPoint Sunusu</vt:lpstr>
      <vt:lpstr>DERS İÇERİĞİ</vt:lpstr>
      <vt:lpstr>PowerPoint Sunusu</vt:lpstr>
      <vt:lpstr>TYPES OF USERS</vt:lpstr>
      <vt:lpstr>TYPES OF USERS</vt:lpstr>
      <vt:lpstr>TYPES OF USERS</vt:lpstr>
      <vt:lpstr>PowerPoint Sunusu</vt:lpstr>
      <vt:lpstr>PowerPoint Sunusu</vt:lpstr>
      <vt:lpstr>WHAT ARE WALLETS?</vt:lpstr>
      <vt:lpstr>WHAT ARE WALLETS?</vt:lpstr>
      <vt:lpstr>WHAT ARE WALLETS?</vt:lpstr>
      <vt:lpstr>WHAT ARE WALLETS?</vt:lpstr>
      <vt:lpstr>WHAT ARE WALLETS?</vt:lpstr>
      <vt:lpstr>WHAT ARE WALLETS? </vt:lpstr>
      <vt:lpstr>HOT WALLETS</vt:lpstr>
      <vt:lpstr>WHAT ARE WALLETS? </vt:lpstr>
      <vt:lpstr>WHAT ARE WALLETS? </vt:lpstr>
      <vt:lpstr>WHAT ARE WALLETS? </vt:lpstr>
      <vt:lpstr>BRAIN WALLETS</vt:lpstr>
      <vt:lpstr>PowerPoint Sunusu</vt:lpstr>
      <vt:lpstr>PowerPoint Sunusu</vt:lpstr>
      <vt:lpstr>PowerPoint Sunusu</vt:lpstr>
      <vt:lpstr>BRAIN WALLETS</vt:lpstr>
      <vt:lpstr>WHAT ARE WALLETS? </vt:lpstr>
      <vt:lpstr>WHAT ARE WALLETS? </vt:lpstr>
      <vt:lpstr>WHAT ARE WALLETS?</vt:lpstr>
      <vt:lpstr>KEY STRETCHING</vt:lpstr>
      <vt:lpstr>WALLET TYPES</vt:lpstr>
      <vt:lpstr>PowerPoint Sunusu</vt:lpstr>
      <vt:lpstr>????????????</vt:lpstr>
      <vt:lpstr>Bitcoin ATM’leri</vt:lpstr>
      <vt:lpstr>ACQUIRING BITCOIN </vt:lpstr>
      <vt:lpstr>ACQUIRING BITCOIN </vt:lpstr>
      <vt:lpstr>ACQUIRING BITCOIN </vt:lpstr>
      <vt:lpstr>PowerPoint Sunusu</vt:lpstr>
      <vt:lpstr>PowerPoint Sunusu</vt:lpstr>
      <vt:lpstr>PowerPoint Sunusu</vt:lpstr>
      <vt:lpstr>PowerPoint Sunusu</vt:lpstr>
      <vt:lpstr>PowerPoint Sunusu</vt:lpstr>
      <vt:lpstr>PowerPoint Sunusu</vt:lpstr>
      <vt:lpstr>PowerPoint Sunusu</vt:lpstr>
      <vt:lpstr>WALLET MECHANICS</vt:lpstr>
      <vt:lpstr>WALLET MECHANICS</vt:lpstr>
      <vt:lpstr>WALLET MECHANICS</vt:lpstr>
      <vt:lpstr>WALLET MECHANICS</vt:lpstr>
      <vt:lpstr>WALLET MECHANICS</vt:lpstr>
      <vt:lpstr>HD Wallets</vt:lpstr>
      <vt:lpstr>MULTISIG TRANSACTION</vt:lpstr>
      <vt:lpstr>MULTISIG TRANSACTION</vt:lpstr>
      <vt:lpstr>JBOK WALLETS</vt:lpstr>
      <vt:lpstr>PowerPoint Sunusu</vt:lpstr>
      <vt:lpstr>PowerPoint Sunusu</vt:lpstr>
      <vt:lpstr>OVERVIEW</vt:lpstr>
      <vt:lpstr>STEP 1: DOWNLOAD THE BLOCKCHAIN</vt:lpstr>
      <vt:lpstr>PowerPoint Sunusu</vt:lpstr>
      <vt:lpstr>STEP 2: VERIFY TRANSACTIONS </vt:lpstr>
      <vt:lpstr>STEP 3: CREATE A BLOCK</vt:lpstr>
      <vt:lpstr>STEP 4: FIND A VALID NONCE</vt:lpstr>
      <vt:lpstr>STEP 4: FIND A VALID NONCE</vt:lpstr>
      <vt:lpstr>STEP 5: BROADCAST</vt:lpstr>
      <vt:lpstr>STEP 5: BROADCAST (VALIDATION)</vt:lpstr>
      <vt:lpstr>STEP 5: BROADCAST (CONSENSUS!)</vt:lpstr>
      <vt:lpstr>STEP 6: PROFIT</vt:lpstr>
      <vt:lpstr>PowerPoint Sunusu</vt:lpstr>
      <vt:lpstr>PowerPoint Sunusu</vt:lpstr>
      <vt:lpstr>WHY DO WE DO THINGS?</vt:lpstr>
      <vt:lpstr>WHY DO WE DO THINGS?</vt:lpstr>
      <vt:lpstr>MINING INCENTIVES</vt:lpstr>
      <vt:lpstr>HOW TO PROFIT FROM MINING</vt:lpstr>
      <vt:lpstr>HOW TO PROFIT FROM MINING</vt:lpstr>
      <vt:lpstr>MINING INCENTIVES</vt:lpstr>
      <vt:lpstr>MINING INCENTIVES</vt:lpstr>
      <vt:lpstr>HOW TO PROFIT FROM MINING</vt:lpstr>
      <vt:lpstr>HOW TO PROFIT FROM MINING</vt:lpstr>
      <vt:lpstr>HOW TO PROFIT FROM MINING</vt:lpstr>
      <vt:lpstr>MINING INCENTIVES</vt:lpstr>
      <vt:lpstr>FEE ESTIMATION ALGORITHM</vt:lpstr>
      <vt:lpstr>TRANSACTION FEES</vt:lpstr>
      <vt:lpstr>TRANSACTION FEES</vt:lpstr>
      <vt:lpstr>PowerPoint Sunusu</vt:lpstr>
      <vt:lpstr>HOW TO PROFIT FROM MINING</vt:lpstr>
      <vt:lpstr>HOW TO PROFIT FROM MINING</vt:lpstr>
      <vt:lpstr>MINING INCENTIVES</vt:lpstr>
      <vt:lpstr>MINING INCENTIVES</vt:lpstr>
      <vt:lpstr>MINING INCENTIVES</vt:lpstr>
      <vt:lpstr>MINING INCENTIVES</vt:lpstr>
      <vt:lpstr>MINING INCENTIVES</vt:lpstr>
      <vt:lpstr>HOW TO PROFIT FROM MINING</vt:lpstr>
      <vt:lpstr>HOW TO PROFIT FROM MINING</vt:lpstr>
      <vt:lpstr>MINING INCENTIVES</vt:lpstr>
      <vt:lpstr>HOW TO PROFIT FROM MINING</vt:lpstr>
      <vt:lpstr>PowerPoint Sunusu</vt:lpstr>
      <vt:lpstr>PowerPoint Sunusu</vt:lpstr>
      <vt:lpstr>CHINESE ASIC MINING FARM</vt:lpstr>
      <vt:lpstr>ASICS</vt:lpstr>
      <vt:lpstr>MINING SHARES</vt:lpstr>
      <vt:lpstr>PowerPoint Sunusu</vt:lpstr>
      <vt:lpstr>MINING POOL SCHEMES</vt:lpstr>
      <vt:lpstr>OTHER REWARD SCHEMES</vt:lpstr>
      <vt:lpstr>MINING POOLS</vt:lpstr>
      <vt:lpstr>MINING POOLS</vt:lpstr>
      <vt:lpstr>MINING POOLS</vt:lpstr>
      <vt:lpstr>MINING POOLS</vt:lpstr>
      <vt:lpstr>PowerPoint Sunusu</vt:lpstr>
      <vt:lpstr>PowerPoint Sunusu</vt:lpstr>
      <vt:lpstr>THE PROBLEM</vt:lpstr>
      <vt:lpstr>PUZZLE REQUIREMENTS REVIEW</vt:lpstr>
      <vt:lpstr>ASIC-RESISTANCE</vt:lpstr>
      <vt:lpstr>DECENTRALIZING MINING</vt:lpstr>
      <vt:lpstr>DECENTRALIZING MINING</vt:lpstr>
      <vt:lpstr>ASIC-RESISTANCE</vt:lpstr>
      <vt:lpstr>ASIC-RESISTANCE</vt:lpstr>
      <vt:lpstr>NOT A PUZZLING CONCEPT</vt:lpstr>
      <vt:lpstr>DOES IT WORK</vt:lpstr>
      <vt:lpstr>BITCOIN CORE</vt:lpstr>
      <vt:lpstr>FORKS</vt:lpstr>
      <vt:lpstr>BITCOIN IMPROVEMENT PROPOSALS</vt:lpstr>
      <vt:lpstr>PowerPoint Sunusu</vt:lpstr>
      <vt:lpstr>WALLET BACKUPS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cp:lastModifiedBy>nuray Yıldırım</cp:lastModifiedBy>
  <cp:revision>17</cp:revision>
  <dcterms:modified xsi:type="dcterms:W3CDTF">2022-03-31T18:16:56Z</dcterms:modified>
</cp:coreProperties>
</file>